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sldIdLst>
    <p:sldId id="326" r:id="rId2"/>
    <p:sldId id="329" r:id="rId3"/>
    <p:sldId id="368" r:id="rId4"/>
    <p:sldId id="268" r:id="rId5"/>
    <p:sldId id="269" r:id="rId6"/>
    <p:sldId id="270" r:id="rId7"/>
    <p:sldId id="271" r:id="rId8"/>
    <p:sldId id="272" r:id="rId9"/>
    <p:sldId id="273" r:id="rId10"/>
    <p:sldId id="274" r:id="rId11"/>
    <p:sldId id="325" r:id="rId12"/>
    <p:sldId id="374" r:id="rId13"/>
    <p:sldId id="275" r:id="rId14"/>
    <p:sldId id="276" r:id="rId15"/>
    <p:sldId id="359" r:id="rId16"/>
    <p:sldId id="279" r:id="rId17"/>
    <p:sldId id="330" r:id="rId18"/>
    <p:sldId id="280" r:id="rId19"/>
    <p:sldId id="281" r:id="rId20"/>
    <p:sldId id="332" r:id="rId21"/>
    <p:sldId id="289" r:id="rId22"/>
    <p:sldId id="282" r:id="rId23"/>
    <p:sldId id="283" r:id="rId24"/>
    <p:sldId id="284" r:id="rId25"/>
    <p:sldId id="285" r:id="rId26"/>
    <p:sldId id="360" r:id="rId27"/>
    <p:sldId id="354" r:id="rId28"/>
    <p:sldId id="355" r:id="rId29"/>
    <p:sldId id="356" r:id="rId30"/>
    <p:sldId id="288" r:id="rId31"/>
    <p:sldId id="382" r:id="rId32"/>
    <p:sldId id="290" r:id="rId33"/>
    <p:sldId id="291" r:id="rId34"/>
    <p:sldId id="292" r:id="rId35"/>
    <p:sldId id="293" r:id="rId36"/>
    <p:sldId id="387" r:id="rId37"/>
    <p:sldId id="386" r:id="rId38"/>
    <p:sldId id="294" r:id="rId39"/>
    <p:sldId id="362" r:id="rId40"/>
    <p:sldId id="296" r:id="rId41"/>
    <p:sldId id="297" r:id="rId42"/>
    <p:sldId id="361" r:id="rId43"/>
    <p:sldId id="298" r:id="rId44"/>
    <p:sldId id="299" r:id="rId45"/>
    <p:sldId id="328" r:id="rId46"/>
    <p:sldId id="357" r:id="rId47"/>
    <p:sldId id="373" r:id="rId48"/>
    <p:sldId id="346" r:id="rId49"/>
    <p:sldId id="310" r:id="rId50"/>
    <p:sldId id="311" r:id="rId51"/>
    <p:sldId id="345" r:id="rId52"/>
    <p:sldId id="312" r:id="rId53"/>
    <p:sldId id="349" r:id="rId54"/>
    <p:sldId id="350" r:id="rId55"/>
    <p:sldId id="314" r:id="rId56"/>
    <p:sldId id="365" r:id="rId57"/>
    <p:sldId id="323" r:id="rId58"/>
    <p:sldId id="324" r:id="rId59"/>
    <p:sldId id="315" r:id="rId60"/>
    <p:sldId id="316" r:id="rId61"/>
    <p:sldId id="317" r:id="rId62"/>
    <p:sldId id="331" r:id="rId63"/>
    <p:sldId id="318" r:id="rId64"/>
    <p:sldId id="319" r:id="rId65"/>
    <p:sldId id="320" r:id="rId66"/>
    <p:sldId id="321" r:id="rId67"/>
    <p:sldId id="322" r:id="rId68"/>
  </p:sldIdLst>
  <p:sldSz cx="12192000" cy="6858000"/>
  <p:notesSz cx="12192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23B8"/>
    <a:srgbClr val="FEDEA8"/>
    <a:srgbClr val="FDC700"/>
    <a:srgbClr val="A11B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D8CA15-6391-DA56-2ADC-63C04A4D281F}">
  <a:tblStyle styleId="{36D8CA15-6391-DA56-2ADC-63C04A4D281F}" styleName="Keine Formatvorlage, Tabellenraster">
    <a:wholeTbl>
      <a:tcTxStyle>
        <a:fontRef idx="minor">
          <a:srgbClr val="000000"/>
        </a:fontRef>
        <a:schemeClr val="tx1"/>
      </a:tcTxStyle>
      <a:tcStyle>
        <a:tcBdr>
          <a:left>
            <a:ln w="12700">
              <a:solidFill>
                <a:schemeClr val="tx1"/>
              </a:solidFill>
            </a:ln>
          </a:left>
          <a:right>
            <a:ln w="12700">
              <a:solidFill>
                <a:schemeClr val="tx1"/>
              </a:solidFill>
            </a:ln>
          </a:right>
          <a:top>
            <a:ln w="12700">
              <a:solidFill>
                <a:schemeClr val="tx1"/>
              </a:solidFill>
            </a:ln>
          </a:top>
          <a:bottom>
            <a:ln w="12700">
              <a:solidFill>
                <a:schemeClr val="tx1"/>
              </a:solidFill>
            </a:ln>
          </a:bottom>
          <a:insideH>
            <a:ln w="12700">
              <a:solidFill>
                <a:schemeClr val="tx1"/>
              </a:solidFill>
            </a:ln>
          </a:insideH>
          <a:insideV>
            <a:ln w="12700">
              <a:solidFill>
                <a:schemeClr val="tx1"/>
              </a:solid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14" autoAdjust="0"/>
  </p:normalViewPr>
  <p:slideViewPr>
    <p:cSldViewPr>
      <p:cViewPr varScale="1">
        <p:scale>
          <a:sx n="58" d="100"/>
          <a:sy n="58" d="100"/>
        </p:scale>
        <p:origin x="96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75AE7213-CC6D-40FB-B862-FB7E2CDBADF9}" type="datetimeFigureOut">
              <a:rPr lang="de-DE"/>
              <a:t>07.12.2023</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C1250313-5046-4ED2-B4D7-C96A86A10FBF}" type="slidenum">
              <a:rPr lang="de-DE"/>
              <a:t>‹Nr.›</a:t>
            </a:fld>
            <a:endParaRPr lang="de-DE"/>
          </a:p>
        </p:txBody>
      </p:sp>
    </p:spTree>
    <p:extLst>
      <p:ext uri="{BB962C8B-B14F-4D97-AF65-F5344CB8AC3E}">
        <p14:creationId xmlns:p14="http://schemas.microsoft.com/office/powerpoint/2010/main" val="886820180"/>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inanzverwaltung.nrw.de/de/photovoltaikanlage-und-das-finanzamt"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2</a:t>
            </a:fld>
            <a:endParaRPr lang="de-DE"/>
          </a:p>
        </p:txBody>
      </p:sp>
    </p:spTree>
    <p:extLst>
      <p:ext uri="{BB962C8B-B14F-4D97-AF65-F5344CB8AC3E}">
        <p14:creationId xmlns:p14="http://schemas.microsoft.com/office/powerpoint/2010/main" val="933511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Bild für Anlage Südausrichtung</a:t>
            </a:r>
            <a:endParaRPr/>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19</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20</a:t>
            </a:fld>
            <a:endParaRPr lang="de-DE"/>
          </a:p>
        </p:txBody>
      </p:sp>
    </p:spTree>
    <p:extLst>
      <p:ext uri="{BB962C8B-B14F-4D97-AF65-F5344CB8AC3E}">
        <p14:creationId xmlns:p14="http://schemas.microsoft.com/office/powerpoint/2010/main" val="1601448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Tx/>
              <a:buChar char="-"/>
              <a:defRPr/>
            </a:pPr>
            <a:r>
              <a:rPr lang="de-DE"/>
              <a:t>Zukünftig gehen immer mehr Anwendungen (z.B. Wärme und Mobilität) hin zum „Strom“.</a:t>
            </a:r>
            <a:endParaRPr/>
          </a:p>
          <a:p>
            <a:pPr marL="171450" indent="-171450">
              <a:buFontTx/>
              <a:buChar char="-"/>
              <a:defRPr/>
            </a:pPr>
            <a:r>
              <a:rPr lang="de-DE"/>
              <a:t>Strom kann nun mal kostengünstig und einfach erneuerbar produziert werden.</a:t>
            </a:r>
            <a:endParaRPr/>
          </a:p>
          <a:p>
            <a:pPr marL="171450" indent="-171450">
              <a:buFontTx/>
              <a:buChar char="-"/>
              <a:defRPr/>
            </a:pPr>
            <a:r>
              <a:rPr lang="de-DE"/>
              <a:t>Photovoltaik kann wunderbar den Strom für zukünftige Anwendungen zur Verfügung stellen.</a:t>
            </a:r>
            <a:endParaRPr/>
          </a:p>
          <a:p>
            <a:pPr marL="171450" indent="-171450">
              <a:buFont typeface="Wingdings"/>
              <a:buChar char="à"/>
              <a:defRPr/>
            </a:pPr>
            <a:r>
              <a:rPr lang="de-DE"/>
              <a:t>Wer gut vorbereitet sein möchte, investiert lieber in eine </a:t>
            </a:r>
            <a:r>
              <a:rPr lang="de-DE" b="1"/>
              <a:t>große Anlage</a:t>
            </a:r>
            <a:r>
              <a:rPr lang="de-DE"/>
              <a:t> und profitiert heute schon von den Vorteilen einer großen Anlage.</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21</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dirty="0"/>
              <a:t>Die Abbildung zeigt jährliche Schwankungen des Ertrags. Beide Solarstromanlagen sind nach Süden ausgerichtet und nicht verschattet. Die kleine „Blaue“ Anlage enthält Monokristalline Solarzellen. Die größere „grüne“ Anlage enthält Polykristalline Solarzellen, die eine leichte Degradation zeigen, aber noch innerhalb der Spezifikationen liegen. </a:t>
            </a:r>
            <a:br>
              <a:rPr lang="de-DE" dirty="0"/>
            </a:br>
            <a:r>
              <a:rPr lang="de-DE" dirty="0"/>
              <a:t>Der Anstieg der blauen Linie kommt durch das sonnige Wetter (Klimawandel). Bei der grünen Linie / Anlage ist der Anstieg aufgrund der Degradation weniger deutlich. Die grüne Anlage hat einen effizienteren Wechselrichter. Daher hat diese Anlage in den ersten Jahren (ohne spürbare Degradation) mehr Strom erzeugt als die blaue Anlage.</a:t>
            </a:r>
            <a:endParaRPr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22</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dirty="0"/>
              <a:t>grobe Preis-Schätzungen, die realen Preise sind abhängig von der individuellen Situation (Dach, Zählerschrank, Leitungsverlegung im Haus) und der Auslastung der </a:t>
            </a:r>
            <a:r>
              <a:rPr lang="de-DE" dirty="0" err="1"/>
              <a:t>Solateure</a:t>
            </a:r>
            <a:r>
              <a:rPr lang="de-DE" dirty="0"/>
              <a:t>.</a:t>
            </a:r>
          </a:p>
          <a:p>
            <a:pPr marL="0" marR="0" lvl="0" indent="0" algn="l" defTabSz="914400">
              <a:lnSpc>
                <a:spcPct val="100000"/>
              </a:lnSpc>
              <a:spcBef>
                <a:spcPts val="0"/>
              </a:spcBef>
              <a:spcAft>
                <a:spcPts val="0"/>
              </a:spcAft>
              <a:buClrTx/>
              <a:buSzTx/>
              <a:buFontTx/>
              <a:buNone/>
              <a:defRPr/>
            </a:pPr>
            <a:r>
              <a:rPr lang="de-DE" dirty="0"/>
              <a:t>Derzeit starke Preissteigerungen – Module, Leistungselektronik </a:t>
            </a:r>
            <a:r>
              <a:rPr lang="de-DE" dirty="0" err="1"/>
              <a:t>etc</a:t>
            </a:r>
            <a:r>
              <a:rPr lang="de-DE" dirty="0"/>
              <a:t> werden teuer</a:t>
            </a:r>
          </a:p>
          <a:p>
            <a:pPr marL="0" marR="0" lvl="0" indent="0" algn="l" defTabSz="914400">
              <a:lnSpc>
                <a:spcPct val="100000"/>
              </a:lnSpc>
              <a:spcBef>
                <a:spcPts val="0"/>
              </a:spcBef>
              <a:spcAft>
                <a:spcPts val="0"/>
              </a:spcAft>
              <a:buClrTx/>
              <a:buSzTx/>
              <a:buFontTx/>
              <a:buNone/>
              <a:defRPr/>
            </a:pPr>
            <a:r>
              <a:rPr lang="de-DE" dirty="0"/>
              <a:t>Wucherangebote nicht hinnehmen.</a:t>
            </a:r>
          </a:p>
          <a:p>
            <a:pPr marL="0" marR="0" lvl="0" indent="0" algn="l" defTabSz="914400">
              <a:lnSpc>
                <a:spcPct val="100000"/>
              </a:lnSpc>
              <a:spcBef>
                <a:spcPts val="0"/>
              </a:spcBef>
              <a:spcAft>
                <a:spcPts val="0"/>
              </a:spcAft>
              <a:buClrTx/>
              <a:buSzTx/>
              <a:buFontTx/>
              <a:buNone/>
              <a:defRPr/>
            </a:pPr>
            <a:r>
              <a:rPr lang="de-DE" dirty="0"/>
              <a:t>SFV hilft bei Bewertung von Angeboten</a:t>
            </a:r>
            <a:endParaRPr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24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a:t>21 Kalenderjahre bedeutet: Zahlung Einspeisevergütung bis zum Ende des Jahres der vergütungstechnischen Inbetriebnahme plus 20 komplette weitere Jahre</a:t>
            </a:r>
            <a:endParaRPr/>
          </a:p>
          <a:p>
            <a:pPr marL="0" marR="0" lvl="0" indent="0" algn="l" defTabSz="914400">
              <a:lnSpc>
                <a:spcPct val="100000"/>
              </a:lnSpc>
              <a:spcBef>
                <a:spcPts val="0"/>
              </a:spcBef>
              <a:spcAft>
                <a:spcPts val="0"/>
              </a:spcAft>
              <a:buClrTx/>
              <a:buSzTx/>
              <a:buFontTx/>
              <a:buNone/>
              <a:defRPr/>
            </a:pPr>
            <a:r>
              <a:rPr lang="de-DE">
                <a:solidFill>
                  <a:schemeClr val="tx1"/>
                </a:solidFill>
              </a:rPr>
              <a:t>https://www.solarwirtschaft.de/datawall/uploads/2021/02/EEG-Verguetungsuebersicht-Basis.pdf</a:t>
            </a:r>
            <a:endParaRPr lang="de-DE" sz="900">
              <a:solidFill>
                <a:schemeClr val="tx1"/>
              </a:solidFill>
            </a:endParaRPr>
          </a:p>
          <a:p>
            <a:pPr marL="0" marR="0" lvl="0" indent="0" algn="l" defTabSz="914400">
              <a:lnSpc>
                <a:spcPct val="100000"/>
              </a:lnSpc>
              <a:spcBef>
                <a:spcPts val="0"/>
              </a:spcBef>
              <a:spcAft>
                <a:spcPts val="0"/>
              </a:spcAft>
              <a:buClrTx/>
              <a:buSzTx/>
              <a:buFontTx/>
              <a:buNone/>
              <a:defRPr/>
            </a:pPr>
            <a:endParaRPr lang="de-DE"/>
          </a:p>
          <a:p>
            <a:pPr>
              <a:defRPr/>
            </a:pPr>
            <a:endParaRPr lang="de-DE"/>
          </a:p>
          <a:p>
            <a:pPr>
              <a:defRPr/>
            </a:pPr>
            <a:endParaRPr lang="de-DE"/>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25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Wechsel zwischen </a:t>
            </a:r>
            <a:r>
              <a:rPr lang="de-DE" dirty="0" err="1"/>
              <a:t>Volleinspeisevergütung</a:t>
            </a:r>
            <a:r>
              <a:rPr lang="de-DE" dirty="0"/>
              <a:t> und Eigenversorgung möglich – im 1-Jahres-Rythmus</a:t>
            </a:r>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26</a:t>
            </a:fld>
            <a:endParaRPr lang="de-DE"/>
          </a:p>
        </p:txBody>
      </p:sp>
    </p:spTree>
    <p:extLst>
      <p:ext uri="{BB962C8B-B14F-4D97-AF65-F5344CB8AC3E}">
        <p14:creationId xmlns:p14="http://schemas.microsoft.com/office/powerpoint/2010/main" val="1913029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dirty="0"/>
              <a:t>Anlagenkosten: ca. 10.000 €, </a:t>
            </a:r>
            <a:endParaRPr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27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dirty="0"/>
              <a:t>Anlagenkosten: ca. 10.000 €, </a:t>
            </a:r>
            <a:endParaRPr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28</a:t>
            </a:fld>
            <a:endParaRPr lang="de-DE"/>
          </a:p>
        </p:txBody>
      </p:sp>
    </p:spTree>
    <p:extLst>
      <p:ext uri="{BB962C8B-B14F-4D97-AF65-F5344CB8AC3E}">
        <p14:creationId xmlns:p14="http://schemas.microsoft.com/office/powerpoint/2010/main" val="2168583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dirty="0"/>
              <a:t>Anlagenkosten: ca. 10.000 €, </a:t>
            </a:r>
            <a:endParaRPr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29</a:t>
            </a:fld>
            <a:endParaRPr lang="de-DE"/>
          </a:p>
        </p:txBody>
      </p:sp>
    </p:spTree>
    <p:extLst>
      <p:ext uri="{BB962C8B-B14F-4D97-AF65-F5344CB8AC3E}">
        <p14:creationId xmlns:p14="http://schemas.microsoft.com/office/powerpoint/2010/main" val="311130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3</a:t>
            </a:fld>
            <a:endParaRPr lang="de-DE"/>
          </a:p>
        </p:txBody>
      </p:sp>
    </p:spTree>
    <p:extLst>
      <p:ext uri="{BB962C8B-B14F-4D97-AF65-F5344CB8AC3E}">
        <p14:creationId xmlns:p14="http://schemas.microsoft.com/office/powerpoint/2010/main" val="537310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31</a:t>
            </a:fld>
            <a:endParaRPr lang="de-DE"/>
          </a:p>
        </p:txBody>
      </p:sp>
    </p:spTree>
    <p:extLst>
      <p:ext uri="{BB962C8B-B14F-4D97-AF65-F5344CB8AC3E}">
        <p14:creationId xmlns:p14="http://schemas.microsoft.com/office/powerpoint/2010/main" val="963669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b="0"/>
              <a:t>gute Internetseite, auf der man nach Eingabe von Strom-Jahresverbrauch, installierter PV-Leistung und Batteriegröße einen Anhaltswert für den prozentualen Eigenverbrauch erhalten kann.</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32</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Marktstammdatenregister der Bundesnetzagentur; </a:t>
            </a:r>
            <a:endParaRPr/>
          </a:p>
          <a:p>
            <a:pPr>
              <a:defRPr/>
            </a:pPr>
            <a:r>
              <a:rPr lang="de-DE"/>
              <a:t>Für die Anlage muss die Fachfirma beim Netzbetreiber eine Netzanschlussanfrage vor dem Kaufvertrag stellen (insbesondere in Süddeutschland wichtig).</a:t>
            </a:r>
            <a:endParaRPr/>
          </a:p>
          <a:p>
            <a:pPr marL="0" marR="0" indent="0" algn="l" defTabSz="914400">
              <a:lnSpc>
                <a:spcPct val="100000"/>
              </a:lnSpc>
              <a:spcBef>
                <a:spcPts val="0"/>
              </a:spcBef>
              <a:spcAft>
                <a:spcPts val="0"/>
              </a:spcAft>
              <a:buClrTx/>
              <a:buSzTx/>
              <a:buFontTx/>
              <a:buNone/>
              <a:defRPr/>
            </a:pPr>
            <a:r>
              <a:rPr lang="de-DE" sz="1200">
                <a:solidFill>
                  <a:schemeClr val="tx1"/>
                </a:solidFill>
              </a:rPr>
              <a:t>Versicherung der Photovoltaikanlage über Gebäudeversicherungen (Sachversicherung und Haftpflicht) oder PV-Versicherung (relativ teuer).</a:t>
            </a:r>
            <a:endParaRPr lang="de-DE"/>
          </a:p>
          <a:p>
            <a:pPr>
              <a:defRPr/>
            </a:pPr>
            <a:r>
              <a:rPr lang="de-DE"/>
              <a:t>Wenn die Anlage im Betrieb ist:</a:t>
            </a:r>
            <a:endParaRPr/>
          </a:p>
          <a:p>
            <a:pPr marL="171450" indent="-171450">
              <a:buFont typeface="Arial"/>
              <a:buChar char="•"/>
              <a:defRPr/>
            </a:pPr>
            <a:r>
              <a:rPr lang="de-DE"/>
              <a:t>Regelmäßige Ertragskontrolle (Monitoring, Vergleich mit Ertragsdatenbank des SFV)</a:t>
            </a:r>
            <a:endParaRPr/>
          </a:p>
          <a:p>
            <a:pPr marL="171450" indent="-171450">
              <a:buFont typeface="Arial"/>
              <a:buChar char="•"/>
              <a:defRPr/>
            </a:pPr>
            <a:r>
              <a:rPr lang="de-DE"/>
              <a:t>Wartung und Anlagencheck </a:t>
            </a:r>
            <a:br>
              <a:rPr lang="de-DE"/>
            </a:br>
            <a:r>
              <a:rPr lang="de-DE"/>
              <a:t>(spätestens alle 5 Jahre)</a:t>
            </a:r>
            <a:endParaRPr/>
          </a:p>
          <a:p>
            <a:pPr marL="171450" indent="-171450">
              <a:buFont typeface="Arial"/>
              <a:buChar char="•"/>
              <a:defRPr/>
            </a:pPr>
            <a:r>
              <a:rPr lang="de-DE"/>
              <a:t>Professionelle Reinigung </a:t>
            </a:r>
            <a:br>
              <a:rPr lang="de-DE"/>
            </a:br>
            <a:r>
              <a:rPr lang="de-DE"/>
              <a:t>(bei Bedarf oder nach 10 Jahren)</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34</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a:t>je besser und konkreter die Anfrage desto größer ist die Chance ein Angebot zu bekommen.</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35</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a:t>je besser und konkreter die Anfrage desto größer ist die Chance ein Angebot zu bekommen.</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37</a:t>
            </a:fld>
            <a:endParaRPr lang="de-DE"/>
          </a:p>
        </p:txBody>
      </p:sp>
    </p:spTree>
    <p:extLst>
      <p:ext uri="{BB962C8B-B14F-4D97-AF65-F5344CB8AC3E}">
        <p14:creationId xmlns:p14="http://schemas.microsoft.com/office/powerpoint/2010/main" val="3791917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a:t>Bei Photovoltaikanlagen bis 10 Kilowatt Leistung auf privaten Gebäuden erkennt die Finanzverwaltung inzwischen auch ohne Wirtschaftlichkeitsprognose "Liebhaberei" an. Geregelt wird das in einer Verwaltungsanweisung des Bundesfinanzministeriums vom 2. Juni 2021. Erfüllen Sie die im BMF-Schreiben genannten Voraussetzungen, genügt ein </a:t>
            </a:r>
            <a:r>
              <a:rPr lang="de-DE" u="sng">
                <a:hlinkClick r:id="rId3" tooltip="Musterantrag"/>
              </a:rPr>
              <a:t>formloser Antrag beim Finanzamt</a:t>
            </a:r>
            <a:r>
              <a:rPr lang="de-DE"/>
              <a:t>, damit Sie die Einkünfte aus der Photovoltaikanlage in der Einkommensteuererklärung nicht angeben müssen. Eine Einnahme-Überschuss-Rechnung (EÜR) müssen Sie dann nicht mehr aufstellen.</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39</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dirty="0"/>
              <a:t>Batteriespeicher: Preise ohne eigenen Batteriewechselrichter</a:t>
            </a:r>
            <a:endParaRPr dirty="0"/>
          </a:p>
          <a:p>
            <a:pPr>
              <a:defRPr/>
            </a:pPr>
            <a:r>
              <a:rPr lang="de-DE" dirty="0"/>
              <a:t>AC- DC-Kopplung:</a:t>
            </a:r>
            <a:endParaRPr dirty="0"/>
          </a:p>
          <a:p>
            <a:pPr>
              <a:defRPr/>
            </a:pPr>
            <a:r>
              <a:rPr lang="de-DE" dirty="0"/>
              <a:t>Grundsätzlich gibt es mehrere Arten einen Batteriespeicher anzuschließen. Wenn der Batteriespeicher einen eigenen Wechselrichter enthält, wird er an den Wechselstrom angeschlossen, also hinter den Wechselrichter. Diese Speicheranschlussmöglichkeit eignet sich besonders für eine spätere Nachrüstung an eine vorhandene PV-Anlage. Alternativ können Speicher auch an die Gleichstromseite eines Wechselrichters angeschlossen werden. Diese Anschlussart hat meist einen höheren Wirkungsgrad, eignet sich aber vornehmlich für den gleichzeitigen Einbau mit der PV-Anlage.</a:t>
            </a:r>
            <a:endParaRPr dirty="0"/>
          </a:p>
          <a:p>
            <a:pPr>
              <a:defRPr/>
            </a:pPr>
            <a:endParaRPr lang="de-DE" dirty="0"/>
          </a:p>
          <a:p>
            <a:pPr>
              <a:defRPr/>
            </a:pPr>
            <a:r>
              <a:rPr lang="de-DE" dirty="0"/>
              <a:t>Speicher verbrauchen aufgrund der internen Elektronik und der Wirkungsgradverluste sehr viel Strom. Das wird meist völlig vernachlässigt, ist aber sehr erheblich. Dieser Mehrverbrauch kann bei der Auslegung der PV-Anlage auch mit berücksichtigt werden.</a:t>
            </a:r>
            <a:endParaRPr dirty="0"/>
          </a:p>
          <a:p>
            <a:pPr>
              <a:defRPr/>
            </a:pPr>
            <a:endParaRPr lang="de-DE" dirty="0"/>
          </a:p>
          <a:p>
            <a:pPr marL="0" marR="0" indent="0" algn="l" defTabSz="914400">
              <a:lnSpc>
                <a:spcPct val="100000"/>
              </a:lnSpc>
              <a:spcBef>
                <a:spcPts val="0"/>
              </a:spcBef>
              <a:spcAft>
                <a:spcPts val="0"/>
              </a:spcAft>
              <a:buClrTx/>
              <a:buSzTx/>
              <a:buFontTx/>
              <a:buNone/>
              <a:defRPr/>
            </a:pPr>
            <a:r>
              <a:rPr lang="de-DE" dirty="0"/>
              <a:t>Wirkungsgradverluste durch laden und Entladen:</a:t>
            </a:r>
            <a:endParaRPr dirty="0"/>
          </a:p>
          <a:p>
            <a:pPr marL="0" marR="0" indent="0" algn="l" defTabSz="914400">
              <a:lnSpc>
                <a:spcPct val="100000"/>
              </a:lnSpc>
              <a:spcBef>
                <a:spcPts val="0"/>
              </a:spcBef>
              <a:spcAft>
                <a:spcPts val="0"/>
              </a:spcAft>
              <a:buClrTx/>
              <a:buSzTx/>
              <a:buFontTx/>
              <a:buNone/>
              <a:defRPr/>
            </a:pPr>
            <a:r>
              <a:rPr lang="de-DE" dirty="0"/>
              <a:t>Strom aus Batterie: 1.500 kWh/a (250 Vollzyklen * 6 kWh)</a:t>
            </a:r>
            <a:endParaRPr dirty="0"/>
          </a:p>
          <a:p>
            <a:pPr>
              <a:defRPr/>
            </a:pPr>
            <a:r>
              <a:rPr lang="de-DE" dirty="0"/>
              <a:t>Energieverluste im Speicher: 20 % von ca. 1.500 kWh/a = 300 kWh</a:t>
            </a:r>
            <a:endParaRPr dirty="0"/>
          </a:p>
          <a:p>
            <a:pPr>
              <a:defRPr/>
            </a:pPr>
            <a:endParaRPr lang="de-DE" dirty="0"/>
          </a:p>
          <a:p>
            <a:pPr>
              <a:defRPr/>
            </a:pPr>
            <a:r>
              <a:rPr lang="de-DE" dirty="0"/>
              <a:t>Standby-verluste:</a:t>
            </a:r>
            <a:endParaRPr dirty="0"/>
          </a:p>
          <a:p>
            <a:pPr>
              <a:defRPr/>
            </a:pPr>
            <a:r>
              <a:rPr lang="de-DE" dirty="0"/>
              <a:t>Standby: bei ca. 10 W (guter Wert)  ca. 100 kWh/a (10 W * 8.760 h/a) = 88 kWh</a:t>
            </a:r>
            <a:endParaRPr dirty="0"/>
          </a:p>
          <a:p>
            <a:pPr>
              <a:defRPr/>
            </a:pPr>
            <a:endParaRPr lang="de-DE" dirty="0"/>
          </a:p>
          <a:p>
            <a:pPr>
              <a:defRPr/>
            </a:pPr>
            <a:r>
              <a:rPr lang="de-DE" b="1" dirty="0"/>
              <a:t>„Gesamtstromverbrauch“ der Batterie: ca. 400 kWh/Jahr</a:t>
            </a:r>
            <a:endParaRPr lang="de-DE" dirty="0"/>
          </a:p>
          <a:p>
            <a:pPr>
              <a:defRPr/>
            </a:pPr>
            <a:endParaRPr lang="de-DE" dirty="0"/>
          </a:p>
          <a:p>
            <a:pPr>
              <a:defRPr/>
            </a:pPr>
            <a:endParaRPr lang="de-DE" dirty="0"/>
          </a:p>
          <a:p>
            <a:pPr>
              <a:defRPr/>
            </a:pPr>
            <a:r>
              <a:rPr lang="de-DE" dirty="0"/>
              <a:t>Lebensdauern von Batteriespeichern sind nicht sicher vorherzusagen. Expertenauskünfte gehen davon aus, dass Speicher eine Lebenserwartung von max. 10-15 Jahren haben, bis sie eine Restkapazität von nur noch 60 bis 80 % aufweisen. Danach sinkt die Kapazität sehr schnell und die Batterie ist nicht mehr nutzbar. Die Alterung ist also nicht linear sondern beschleunigt sich zum Lebensdauerende rapide oder kann sogar plötzlich eintreten.</a:t>
            </a:r>
            <a:endParaRPr dirty="0"/>
          </a:p>
          <a:p>
            <a:pPr>
              <a:defRPr/>
            </a:pPr>
            <a:r>
              <a:rPr lang="de-DE" dirty="0"/>
              <a:t>Die Lebensdauer hängt z.B. stark von der Reinheit der eingesetzten Inhaltsstoffe in dem Batteriezellen ab, was ein Kunde aber nicht beeinflussen kann. Diese Lebenserwartung trifft nach jetzigem Wissenstand auch auf Fahrzeugbatterien zu. </a:t>
            </a:r>
            <a:endParaRPr dirty="0"/>
          </a:p>
          <a:p>
            <a:pPr>
              <a:defRPr/>
            </a:pPr>
            <a:r>
              <a:rPr lang="de-DE" dirty="0"/>
              <a:t>In der Speicherbewerbung wir häufig mit einer hohen Zyklenzahl geworben. Ein Zyklus ist eine vollständige Be- und Entladung (muss aber nicht in einem „Rutsch“ sein). Die Zyklenzahl spielt in der Realität aber eine untergeordnete Rolle. Bei üblicher Speicherdimensionierung fallen im Jahr etwa 250 Vollzyklen an.</a:t>
            </a:r>
            <a:endParaRPr dirty="0"/>
          </a:p>
          <a:p>
            <a:pPr>
              <a:defRPr/>
            </a:pPr>
            <a:r>
              <a:rPr lang="de-DE" dirty="0"/>
              <a:t>Wichtiger ist jedoch die Kalendarische Lebensdauer von Speichern, die wie oben gesagt, stark von der Reinheit der Inhaltsstoffe der Speicherzellen abhängt. Durch Verunreinigung und hohe Thermische Belastungen zersetzen sich die Aktiven Materialien in der Zelle immer mehr und die Zelle verliert an Kapazität. Eine solche Alterung findet aber unabhängig von der Nutzung statt. Eine Zelle altert demnach, ob sie genutzt wird oder nicht.</a:t>
            </a:r>
            <a:endParaRPr dirty="0"/>
          </a:p>
          <a:p>
            <a:pPr>
              <a:defRPr/>
            </a:pPr>
            <a:endParaRPr lang="de-DE" dirty="0"/>
          </a:p>
          <a:p>
            <a:pPr>
              <a:defRPr/>
            </a:pPr>
            <a:r>
              <a:rPr lang="de-DE" dirty="0"/>
              <a:t>Speicher sind in der Anschaffung sehr Kostenintensiv. Sie verringern die Wirtschaftlichkeit von PV-Anlagen. Eine PV-Anlage ohne Speicher erzielt eine kürzere Amortisationszeit.</a:t>
            </a:r>
            <a:endParaRPr dirty="0"/>
          </a:p>
          <a:p>
            <a:pPr>
              <a:defRPr/>
            </a:pPr>
            <a:endParaRPr lang="de-DE" dirty="0"/>
          </a:p>
          <a:p>
            <a:pPr>
              <a:defRPr/>
            </a:pPr>
            <a:r>
              <a:rPr lang="de-DE" dirty="0"/>
              <a:t>Die meisten Hersteller verlangen, dass das Speichersystem permanent über eine Internetverbindung verfügt und machen davon oft auch die Garantieleistungen abhängig</a:t>
            </a:r>
            <a:endParaRPr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41</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44</a:t>
            </a:fld>
            <a:endParaRPr lang="de-DE"/>
          </a:p>
        </p:txBody>
      </p:sp>
    </p:spTree>
    <p:extLst>
      <p:ext uri="{BB962C8B-B14F-4D97-AF65-F5344CB8AC3E}">
        <p14:creationId xmlns:p14="http://schemas.microsoft.com/office/powerpoint/2010/main" val="823007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46</a:t>
            </a:fld>
            <a:endParaRPr lang="de-DE"/>
          </a:p>
        </p:txBody>
      </p:sp>
    </p:spTree>
    <p:extLst>
      <p:ext uri="{BB962C8B-B14F-4D97-AF65-F5344CB8AC3E}">
        <p14:creationId xmlns:p14="http://schemas.microsoft.com/office/powerpoint/2010/main" val="2070504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47</a:t>
            </a:fld>
            <a:endParaRPr lang="de-DE"/>
          </a:p>
        </p:txBody>
      </p:sp>
    </p:spTree>
    <p:extLst>
      <p:ext uri="{BB962C8B-B14F-4D97-AF65-F5344CB8AC3E}">
        <p14:creationId xmlns:p14="http://schemas.microsoft.com/office/powerpoint/2010/main" val="387257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Die Solarmodule erzeugen Strom aus Tageslicht und Sonneneinstrahlung.</a:t>
            </a:r>
            <a:endParaRPr dirty="0"/>
          </a:p>
          <a:p>
            <a:pPr>
              <a:defRPr/>
            </a:pPr>
            <a:r>
              <a:rPr lang="de-DE" dirty="0"/>
              <a:t>Der Wechselrichter wandelt den Solarstrom aus den Modulen in Haushaltsstrom um (Netz-Wechselstrom).</a:t>
            </a:r>
            <a:endParaRPr dirty="0"/>
          </a:p>
          <a:p>
            <a:pPr>
              <a:defRPr/>
            </a:pPr>
            <a:r>
              <a:rPr lang="de-DE" dirty="0"/>
              <a:t>Der Strom kann dann ganz normal im Haus genutzt werden für die vorhandenen Elektrogeräte.</a:t>
            </a:r>
            <a:endParaRPr dirty="0"/>
          </a:p>
          <a:p>
            <a:pPr>
              <a:defRPr/>
            </a:pPr>
            <a:r>
              <a:rPr lang="de-DE" dirty="0"/>
              <a:t>Erzeugt die Anlage mehr Strom als gerade verbraucht wird, fließt der Überschuss ins Netz. Dazu kann der vorhandene Stromanschluss genutzt werden.</a:t>
            </a:r>
            <a:endParaRPr dirty="0"/>
          </a:p>
          <a:p>
            <a:pPr>
              <a:defRPr/>
            </a:pPr>
            <a:r>
              <a:rPr lang="de-DE" dirty="0"/>
              <a:t>Wird gerade mehr gebraucht als die Anlage produziert, kommt automatisch Strom aus dem Netz dazu, wie früher auch.</a:t>
            </a:r>
            <a:endParaRPr dirty="0"/>
          </a:p>
          <a:p>
            <a:pPr>
              <a:defRPr/>
            </a:pPr>
            <a:r>
              <a:rPr lang="de-DE" dirty="0"/>
              <a:t>Einspeisung und Bezug wird in einem Zweirichtungszähler getrennt gemessen. Dieser Zähler wird bei der Installation eingebaut, meist als Austausch für den vorhandenen reinen Bezugszähler.</a:t>
            </a:r>
            <a:endParaRPr dirty="0"/>
          </a:p>
          <a:p>
            <a:pPr>
              <a:defRPr/>
            </a:pPr>
            <a:r>
              <a:rPr lang="de-DE" dirty="0"/>
              <a:t>Ist eine Batterie vorhanden, wird Überschuss gespeichert, bevor weiterer Überschuss ins Netz eingespeist wird.</a:t>
            </a:r>
            <a:endParaRPr dirty="0"/>
          </a:p>
          <a:p>
            <a:pPr>
              <a:defRPr/>
            </a:pPr>
            <a:r>
              <a:rPr lang="de-DE" dirty="0"/>
              <a:t>Ist eine Ladestation fürs E-Auto vorhanden, kann der Solarstrom auch dafür verwendet werden.</a:t>
            </a:r>
            <a:endParaRPr dirty="0"/>
          </a:p>
          <a:p>
            <a:pPr>
              <a:defRPr/>
            </a:pPr>
            <a:r>
              <a:rPr lang="de-DE" dirty="0"/>
              <a:t>Manche Ladestationen können so programmiert werden, dass sie das E-Auto vorzugsweise laden.</a:t>
            </a:r>
            <a:endParaRPr dirty="0"/>
          </a:p>
          <a:p>
            <a:pPr>
              <a:defRPr/>
            </a:pPr>
            <a:endParaRPr lang="de-DE" dirty="0"/>
          </a:p>
          <a:p>
            <a:pPr>
              <a:defRPr/>
            </a:pPr>
            <a:endParaRPr lang="de-DE" dirty="0"/>
          </a:p>
          <a:p>
            <a:pPr marL="0" marR="0" lvl="0" indent="0" algn="l" defTabSz="914400" eaLnBrk="1" fontAlgn="auto" latinLnBrk="0" hangingPunct="1">
              <a:lnSpc>
                <a:spcPct val="100000"/>
              </a:lnSpc>
              <a:spcBef>
                <a:spcPts val="0"/>
              </a:spcBef>
              <a:spcAft>
                <a:spcPts val="0"/>
              </a:spcAft>
              <a:buClrTx/>
              <a:buSzTx/>
              <a:buFontTx/>
              <a:buNone/>
              <a:tabLst/>
              <a:defRPr/>
            </a:pPr>
            <a:r>
              <a:rPr lang="de-DE" dirty="0"/>
              <a:t>Bei Eigenverbrauchsanlagen über 10 kW, die steuerlich behandelt werden sollen, muss zusätzlich ein Generatorzähler (Erzeugungszähler) genutzt werden.</a:t>
            </a:r>
          </a:p>
          <a:p>
            <a:pPr>
              <a:defRPr/>
            </a:pPr>
            <a:endParaRPr lang="de-DE"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8</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48</a:t>
            </a:fld>
            <a:endParaRPr lang="de-DE"/>
          </a:p>
        </p:txBody>
      </p:sp>
    </p:spTree>
    <p:extLst>
      <p:ext uri="{BB962C8B-B14F-4D97-AF65-F5344CB8AC3E}">
        <p14:creationId xmlns:p14="http://schemas.microsoft.com/office/powerpoint/2010/main" val="1405480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49</a:t>
            </a:fld>
            <a:endParaRPr lang="de-DE"/>
          </a:p>
        </p:txBody>
      </p:sp>
    </p:spTree>
    <p:extLst>
      <p:ext uri="{BB962C8B-B14F-4D97-AF65-F5344CB8AC3E}">
        <p14:creationId xmlns:p14="http://schemas.microsoft.com/office/powerpoint/2010/main" val="2835639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51</a:t>
            </a:fld>
            <a:endParaRPr lang="de-DE"/>
          </a:p>
        </p:txBody>
      </p:sp>
    </p:spTree>
    <p:extLst>
      <p:ext uri="{BB962C8B-B14F-4D97-AF65-F5344CB8AC3E}">
        <p14:creationId xmlns:p14="http://schemas.microsoft.com/office/powerpoint/2010/main" val="239075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Module auf dem Boden werden häufiger verschattet, daher geringerer Ertrag möglich</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a:t>Folie ist animiert</a:t>
            </a:r>
            <a:br>
              <a:rPr lang="de-DE"/>
            </a:br>
            <a:r>
              <a:rPr lang="de-DE"/>
              <a:t>MPP: Maximum Power-Point</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63</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Variante: kein Strom bei Netzausfall, billigste Variante mit Batterie</a:t>
            </a:r>
            <a:endParaRPr/>
          </a:p>
          <a:p>
            <a:pPr>
              <a:defRPr/>
            </a:pPr>
            <a:r>
              <a:rPr lang="de-DE"/>
              <a:t>Hybrid-Wechselrichter kann sowohl den Wechselstrom / Drehstrom erzeugen als auch die Batterie laden </a:t>
            </a:r>
            <a:br>
              <a:rPr lang="de-DE"/>
            </a:br>
            <a:r>
              <a:rPr lang="de-DE"/>
              <a:t>bzw. Energie aus der Batterie entnehmen. </a:t>
            </a:r>
            <a:br>
              <a:rPr lang="de-DE"/>
            </a:br>
            <a:r>
              <a:rPr lang="de-DE"/>
              <a:t>Bei später geplanter Nachrüstung einer Batterie ggf. direkt mit der PV-Anlage einbauen lassen</a:t>
            </a:r>
            <a:br>
              <a:rPr lang="de-DE"/>
            </a:br>
            <a:r>
              <a:rPr lang="de-DE"/>
              <a:t>und Batterie wenige Jahre später kaufen (damit Wechselrichter und Batterie noch kompatibel sind)</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64</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preiswerteste Variante mit Notstrom:  Hybrid-Wechselrichter mit Notstrom-Steckdose.</a:t>
            </a:r>
            <a:endParaRPr/>
          </a:p>
          <a:p>
            <a:pPr>
              <a:defRPr/>
            </a:pPr>
            <a:r>
              <a:rPr lang="de-DE"/>
              <a:t>Diese ist komplett vom öffentlichen Netz und vom Hausnetz getrennt.</a:t>
            </a:r>
            <a:endParaRPr/>
          </a:p>
          <a:p>
            <a:pPr>
              <a:defRPr/>
            </a:pPr>
            <a:r>
              <a:rPr lang="de-DE"/>
              <a:t>Daher ist keine Trennung des Hausnetzes vom öffentlichen Netz notwendig.</a:t>
            </a:r>
            <a:endParaRPr/>
          </a:p>
          <a:p>
            <a:pPr>
              <a:defRPr/>
            </a:pPr>
            <a:r>
              <a:rPr lang="de-DE"/>
              <a:t>Bei Netzausfall holt man den Strom z.B. mit Rasenmäherkabel aus dem Keller in den Wohnbereich</a:t>
            </a:r>
            <a:endParaRPr/>
          </a:p>
          <a:p>
            <a:pPr>
              <a:defRPr/>
            </a:pPr>
            <a:r>
              <a:rPr lang="de-DE"/>
              <a:t>für Kühlschrank, Gefrierschrank, Computer, Fernseher …</a:t>
            </a:r>
            <a:endParaRPr/>
          </a:p>
          <a:p>
            <a:pPr>
              <a:defRPr/>
            </a:pPr>
            <a:r>
              <a:rPr lang="de-DE"/>
              <a:t>Notstromsteckdosen können z.B. 2 kW Leistung liefern, also ausreichend für gleichzeitige Versorgung vorstehend genannter Geräte.</a:t>
            </a:r>
            <a:endParaRPr/>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65</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a:t>Variante: inselfähiger Hybrid-Wechselrichter kann zusammen mit Umschaltbox Haus komplett versorgen.</a:t>
            </a:r>
            <a:br>
              <a:rPr lang="de-DE"/>
            </a:br>
            <a:r>
              <a:rPr lang="de-DE"/>
              <a:t>teurer als mit Notstromsteckdose</a:t>
            </a:r>
            <a:br>
              <a:rPr lang="de-DE"/>
            </a:br>
            <a:r>
              <a:rPr lang="de-DE"/>
              <a:t>Umschaltbox trennt bei Stromausfall das Hausnetz vom öffentlichen Netz</a:t>
            </a:r>
            <a:br>
              <a:rPr lang="de-DE"/>
            </a:br>
            <a:r>
              <a:rPr lang="de-DE"/>
              <a:t>Umschaltbox verbindet die Phase, in die der Batterie-Wechselrichter einspeist mit den beiden anderen Phasen</a:t>
            </a:r>
            <a:br>
              <a:rPr lang="de-DE"/>
            </a:br>
            <a:r>
              <a:rPr lang="de-DE"/>
              <a:t> im gesamten Haus hat man wieder Strom</a:t>
            </a:r>
            <a:br>
              <a:rPr lang="de-DE"/>
            </a:br>
            <a:r>
              <a:rPr lang="de-DE"/>
              <a:t>(alle normalen Haushaltsgeräte laufen wieder)</a:t>
            </a:r>
            <a:br>
              <a:rPr lang="de-DE"/>
            </a:br>
            <a:r>
              <a:rPr lang="de-DE"/>
              <a:t>(Drehstrommotoren würden nicht laufen, die hat man in einem normalen Haushalt aber nicht)</a:t>
            </a:r>
            <a:br>
              <a:rPr lang="de-DE"/>
            </a:br>
            <a:r>
              <a:rPr lang="de-DE"/>
              <a:t>Kosten für die Umschaltbox: ca. 1.500 Euro</a:t>
            </a:r>
            <a:endParaRPr/>
          </a:p>
          <a:p>
            <a:pPr>
              <a:defRPr/>
            </a:pPr>
            <a:r>
              <a:rPr lang="de-DE"/>
              <a:t>Wichtig: prüfen, ob der Wechselrichter bei Netzausfall gleichzeitig die Batterie laden kann</a:t>
            </a:r>
            <a:br>
              <a:rPr lang="de-DE"/>
            </a:br>
            <a:r>
              <a:rPr lang="de-DE"/>
              <a:t>(manche können das nicht).</a:t>
            </a:r>
            <a:endParaRPr/>
          </a:p>
          <a:p>
            <a:pPr>
              <a:defRPr/>
            </a:pPr>
            <a:r>
              <a:rPr lang="de-DE"/>
              <a:t>Achtung: ganz neu (April 2022): es gibt von SMA einen Hybrid-Wechselrichter mit integrierter Umschaltung</a:t>
            </a:r>
            <a:endParaRPr/>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66</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Speicher mit separatem inselfähigem Wechselrichter, z.B. bei Nachrüstung bei bestehender PV-Anlage</a:t>
            </a:r>
            <a:br>
              <a:rPr lang="de-DE"/>
            </a:br>
            <a:r>
              <a:rPr lang="de-DE"/>
              <a:t>Umschaltbox trennt bei Stromausfall das Hausnetz vom öffentlichen Netz</a:t>
            </a:r>
            <a:br>
              <a:rPr lang="de-DE"/>
            </a:br>
            <a:r>
              <a:rPr lang="de-DE"/>
              <a:t>Umschaltbox verbindet die Phase, in die der Batterie-Wechselrichter einspeist mit den beiden anderen Phasen</a:t>
            </a:r>
            <a:br>
              <a:rPr lang="de-DE"/>
            </a:br>
            <a:r>
              <a:rPr lang="de-DE"/>
              <a:t> im gesamten Haus hat man wieder Strom</a:t>
            </a:r>
            <a:br>
              <a:rPr lang="de-DE"/>
            </a:br>
            <a:r>
              <a:rPr lang="de-DE"/>
              <a:t>(alle normalen Haushaltsgeräte laufen wieder)</a:t>
            </a:r>
            <a:br>
              <a:rPr lang="de-DE"/>
            </a:br>
            <a:r>
              <a:rPr lang="de-DE"/>
              <a:t>(Drehstrommotoren würden nicht laufen, die hat man in einem normalen Haushalt aber nicht)</a:t>
            </a:r>
            <a:br>
              <a:rPr lang="de-DE"/>
            </a:br>
            <a:r>
              <a:rPr lang="de-DE"/>
              <a:t>Kosten für die Umschaltbox: ca. 1.500 Euro</a:t>
            </a:r>
            <a:endParaRPr/>
          </a:p>
          <a:p>
            <a:pPr>
              <a:defRPr/>
            </a:pPr>
            <a:r>
              <a:rPr lang="de-DE"/>
              <a:t>Kosten für den Inselfähigen Wechselrichter: ca. 2.500 Euro</a:t>
            </a:r>
            <a:endParaRPr/>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67</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Standardgröße sind 1,77 mal 1,1 Meter². </a:t>
            </a:r>
          </a:p>
          <a:p>
            <a:pPr>
              <a:defRPr/>
            </a:pPr>
            <a:r>
              <a:rPr lang="de-DE" dirty="0"/>
              <a:t>Es gibt auch abweichende Modulgrößen, die aber sehr viel teurer pro kWp sind, also eher was für Spezialfälle. </a:t>
            </a:r>
          </a:p>
          <a:p>
            <a:pPr>
              <a:defRPr/>
            </a:pPr>
            <a:r>
              <a:rPr lang="de-DE" dirty="0"/>
              <a:t>Solardachziegel sind deutlich teurer und aufwendig in der Installation. Sie ersetzen die Dachhaut. </a:t>
            </a:r>
          </a:p>
          <a:p>
            <a:pPr>
              <a:defRPr/>
            </a:pPr>
            <a:endParaRPr lang="de-DE" dirty="0"/>
          </a:p>
          <a:p>
            <a:pPr>
              <a:defRPr/>
            </a:pPr>
            <a:r>
              <a:rPr lang="de-DE" dirty="0"/>
              <a:t>Benötigte Fläche:  ca. 6 m2 auf Schrägdach, Flachdach eher mit 6 – 8 m2</a:t>
            </a:r>
          </a:p>
          <a:p>
            <a:pPr>
              <a:defRPr/>
            </a:pPr>
            <a:endParaRPr lang="de-DE" dirty="0"/>
          </a:p>
          <a:p>
            <a:pPr marL="0" marR="0" lvl="0" indent="0" algn="l" defTabSz="914400" eaLnBrk="1" fontAlgn="auto" latinLnBrk="0" hangingPunct="1">
              <a:lnSpc>
                <a:spcPct val="100000"/>
              </a:lnSpc>
              <a:spcBef>
                <a:spcPts val="0"/>
              </a:spcBef>
              <a:spcAft>
                <a:spcPts val="0"/>
              </a:spcAft>
              <a:buClrTx/>
              <a:buSzTx/>
              <a:buFontTx/>
              <a:buNone/>
              <a:tabLst/>
              <a:defRPr/>
            </a:pPr>
            <a:r>
              <a:rPr lang="de-DE" dirty="0"/>
              <a:t>Wirkungsgrad der Module:  19 – 21 %</a:t>
            </a:r>
          </a:p>
          <a:p>
            <a:pPr>
              <a:defRPr/>
            </a:pPr>
            <a:r>
              <a:rPr lang="de-DE" dirty="0"/>
              <a:t>Ein 4-Personen Haushalt hat einen Jahresverbrauch von ca. 3.500 kWh im Jahr</a:t>
            </a:r>
            <a:endParaRPr dirty="0"/>
          </a:p>
          <a:p>
            <a:pPr>
              <a:defRPr/>
            </a:pPr>
            <a:endParaRPr lang="de-DE" dirty="0"/>
          </a:p>
          <a:p>
            <a:pPr>
              <a:defRPr/>
            </a:pPr>
            <a:r>
              <a:rPr lang="de-DE" dirty="0"/>
              <a:t>Energy-Payback-Time: für Module 2 Jahre (lt. https://www.umweltbundesamt.de/publikationen/aktualisierung-bewertung-der-oekobilanzen-von)</a:t>
            </a:r>
            <a:endParaRPr dirty="0"/>
          </a:p>
          <a:p>
            <a:pPr>
              <a:defRPr/>
            </a:pPr>
            <a:endParaRPr lang="de-DE" dirty="0"/>
          </a:p>
          <a:p>
            <a:pPr>
              <a:defRPr/>
            </a:pPr>
            <a:r>
              <a:rPr lang="de-DE" dirty="0"/>
              <a:t>Die Module mit schwarzen Rückseiten haben eine geringfügig geringere Leistung/Modul z.B. weil weniger Licht von der Folie zurück in die Zellen reflektiert wird. Außerdem wird das schwarze Modul schneller warm, was zusätzlich die Leistung mindert. (Preis für schöneres Design).</a:t>
            </a:r>
          </a:p>
          <a:p>
            <a:pPr>
              <a:defRPr/>
            </a:pPr>
            <a:endParaRPr dirty="0"/>
          </a:p>
          <a:p>
            <a:pPr>
              <a:defRPr/>
            </a:pPr>
            <a:r>
              <a:rPr lang="de-DE" dirty="0"/>
              <a:t>All Black-Module sind mit schwarzem Rahmen und schwarzer Rückseitenfolie ausgestattet.</a:t>
            </a:r>
            <a:endParaRPr dirty="0"/>
          </a:p>
          <a:p>
            <a:pPr>
              <a:defRPr/>
            </a:pPr>
            <a:r>
              <a:rPr lang="de-DE" dirty="0"/>
              <a:t>Für private Installationen empfehlen wir Module mit Monokristallinen Solarzellen, die langzeitstabiler sind.</a:t>
            </a:r>
            <a:endParaRPr dirty="0"/>
          </a:p>
          <a:p>
            <a:pPr>
              <a:defRPr/>
            </a:pPr>
            <a:r>
              <a:rPr lang="de-DE" dirty="0"/>
              <a:t>Module mit Polykristallinen Solarzellen sind günstiger, aber etwas weniger langzeitstabil, daher eher etwas für Profis.</a:t>
            </a:r>
            <a:endParaRPr dirty="0"/>
          </a:p>
          <a:p>
            <a:pPr marL="0" marR="0" indent="0" algn="l" defTabSz="914400">
              <a:lnSpc>
                <a:spcPct val="100000"/>
              </a:lnSpc>
              <a:spcBef>
                <a:spcPts val="0"/>
              </a:spcBef>
              <a:spcAft>
                <a:spcPts val="0"/>
              </a:spcAft>
              <a:buClrTx/>
              <a:buSzTx/>
              <a:buFontTx/>
              <a:buNone/>
              <a:defRPr/>
            </a:pPr>
            <a:r>
              <a:rPr lang="de-DE" dirty="0"/>
              <a:t>Dünnschicht für Privathaushalte nicht zu empfehlen.</a:t>
            </a:r>
          </a:p>
          <a:p>
            <a:pPr marL="0" marR="0" indent="0" algn="l" defTabSz="914400">
              <a:lnSpc>
                <a:spcPct val="100000"/>
              </a:lnSpc>
              <a:spcBef>
                <a:spcPts val="0"/>
              </a:spcBef>
              <a:spcAft>
                <a:spcPts val="0"/>
              </a:spcAft>
              <a:buClrTx/>
              <a:buSzTx/>
              <a:buFontTx/>
              <a:buNone/>
              <a:defRPr/>
            </a:pPr>
            <a:endParaRPr dirty="0"/>
          </a:p>
          <a:p>
            <a:pPr marL="0" marR="0" indent="0" algn="l" defTabSz="914400">
              <a:lnSpc>
                <a:spcPct val="100000"/>
              </a:lnSpc>
              <a:spcBef>
                <a:spcPts val="0"/>
              </a:spcBef>
              <a:spcAft>
                <a:spcPts val="0"/>
              </a:spcAft>
              <a:buClrTx/>
              <a:buSzTx/>
              <a:buFontTx/>
              <a:buNone/>
              <a:defRPr/>
            </a:pPr>
            <a:r>
              <a:rPr lang="de-DE" sz="1200" dirty="0">
                <a:solidFill>
                  <a:schemeClr val="tx1"/>
                </a:solidFill>
              </a:rPr>
              <a:t>Übersicht Halbzellenmodule unter http://vorort.bund.net/luna/2022_solarmodulhersteller_glas-glas_module.xlsx</a:t>
            </a:r>
            <a:endParaRPr lang="de-DE"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9</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Drehstrom: 3 Phasen + Nullleiter  </a:t>
            </a:r>
            <a:br>
              <a:rPr lang="de-DE" dirty="0"/>
            </a:br>
            <a:r>
              <a:rPr lang="de-DE" dirty="0"/>
              <a:t>liegt in (fast) jedem Haus, die Verbraucher sind auf die 3 Phasen aufgeteilt.</a:t>
            </a:r>
            <a:endParaRPr dirty="0"/>
          </a:p>
          <a:p>
            <a:pPr>
              <a:defRPr/>
            </a:pPr>
            <a:r>
              <a:rPr lang="de-DE" dirty="0"/>
              <a:t>Zwischen den Phasen liegt eine effektive Spannung von 380 Volt,</a:t>
            </a:r>
            <a:endParaRPr dirty="0"/>
          </a:p>
          <a:p>
            <a:pPr>
              <a:defRPr/>
            </a:pPr>
            <a:r>
              <a:rPr lang="de-DE" dirty="0"/>
              <a:t>zwischen jeder Phase und dem Nullleiter 230 Volt.</a:t>
            </a:r>
          </a:p>
          <a:p>
            <a:pPr>
              <a:defRPr/>
            </a:pPr>
            <a:r>
              <a:rPr lang="de-DE" dirty="0"/>
              <a:t>Wechselstrom:  Eine Phase und der Nullleiter  (also 230 Volt)</a:t>
            </a:r>
          </a:p>
          <a:p>
            <a:pPr>
              <a:defRPr/>
            </a:pPr>
            <a:endParaRPr lang="de-DE" dirty="0"/>
          </a:p>
          <a:p>
            <a:pPr>
              <a:defRPr/>
            </a:pPr>
            <a:r>
              <a:rPr lang="de-DE" dirty="0"/>
              <a:t>Laut VDE-Norm VDE-AR-N 4105 :</a:t>
            </a:r>
            <a:br>
              <a:rPr lang="de-DE" dirty="0"/>
            </a:br>
            <a:r>
              <a:rPr lang="de-DE" dirty="0"/>
              <a:t>Erzeugungsanlagen können einphasig angeschlossen werden, wenn je Netzanschluss die Summe aller einphasig angeschlossenen Erzeugungsanlagen die max. Scheinleistung von 4,6 kW nicht überschreitet.</a:t>
            </a:r>
            <a:endParaRPr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10</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11</a:t>
            </a:fld>
            <a:endParaRPr lang="de-DE"/>
          </a:p>
        </p:txBody>
      </p:sp>
    </p:spTree>
    <p:extLst>
      <p:ext uri="{BB962C8B-B14F-4D97-AF65-F5344CB8AC3E}">
        <p14:creationId xmlns:p14="http://schemas.microsoft.com/office/powerpoint/2010/main" val="54459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Die Darstellung zeigt prozentuale Jahreserzeugung gegenüber der optimalen Ausrichtung nach Süden (= 100%). </a:t>
            </a:r>
            <a:br>
              <a:rPr lang="de-DE" dirty="0"/>
            </a:br>
            <a:r>
              <a:rPr lang="de-DE" dirty="0"/>
              <a:t>Die Südausrichtung ergibt den maximalen Jahresertrag.</a:t>
            </a:r>
            <a:br>
              <a:rPr lang="de-DE" dirty="0"/>
            </a:br>
            <a:r>
              <a:rPr lang="de-DE" dirty="0"/>
              <a:t>Auch Abweichung von bis zu 40° nach Ost oder West sind noch sehr gut (95%). Die Steilheit des Daches ist mitentscheidend, normale Neigungen sind alle OK.</a:t>
            </a:r>
            <a:endParaRPr dirty="0"/>
          </a:p>
          <a:p>
            <a:pPr>
              <a:defRPr/>
            </a:pPr>
            <a:r>
              <a:rPr lang="de-DE" dirty="0"/>
              <a:t>Interessanterweise können auch Norddächer für PV geeignet sein, wenn diese direkt mit bebaut werden. </a:t>
            </a:r>
            <a:br>
              <a:rPr lang="de-DE" dirty="0"/>
            </a:br>
            <a:r>
              <a:rPr lang="de-DE" dirty="0" err="1"/>
              <a:t>Insbesonders</a:t>
            </a:r>
            <a:r>
              <a:rPr lang="de-DE" dirty="0"/>
              <a:t> wenn diese eher flach sind. Bei weniger als 20° Neigung nach Norden liegen die Erträge noch etwa 85-80 %.</a:t>
            </a:r>
            <a:endParaRPr dirty="0"/>
          </a:p>
          <a:p>
            <a:pPr>
              <a:defRPr/>
            </a:pPr>
            <a:r>
              <a:rPr lang="de-DE" dirty="0"/>
              <a:t>Fast wichtiger als die optimale Ausrichtung sind Verschattungen. Diese sollten unbedingt vermieden werden. Auch schmale Schatten, wie z.B. von Antennen können zu erheblichen Einbußen bei der PV-Erzeugung führen. Kamine, Bäume, Pfosten, Gauben, Satellitenanlage und Gebäude können also sehr wichtige Faktoren für den Solarertrag sein. Systeme wie Moduloptimierer (Solar-Edge oder </a:t>
            </a:r>
            <a:r>
              <a:rPr lang="de-DE" dirty="0" err="1"/>
              <a:t>Tigo</a:t>
            </a:r>
            <a:r>
              <a:rPr lang="de-DE" dirty="0"/>
              <a:t>) könne hier helfen, aber nicht zaubern. Gute Erfolge bringen Halbzellen-Module wie auf Folie 18 abgebildet. </a:t>
            </a:r>
            <a:br>
              <a:rPr lang="de-DE" dirty="0"/>
            </a:br>
            <a:br>
              <a:rPr lang="de-DE" dirty="0"/>
            </a:br>
            <a:r>
              <a:rPr lang="de-DE" dirty="0"/>
              <a:t>Wie funktioniert Solar-Edge oder </a:t>
            </a:r>
            <a:r>
              <a:rPr lang="de-DE" dirty="0" err="1"/>
              <a:t>Tigo</a:t>
            </a:r>
            <a:r>
              <a:rPr lang="de-DE" dirty="0"/>
              <a:t>: </a:t>
            </a:r>
            <a:br>
              <a:rPr lang="de-DE" dirty="0"/>
            </a:br>
            <a:r>
              <a:rPr lang="de-DE" dirty="0"/>
              <a:t>Dieser Leistungsoptimierer steigern den Energieertrag von PV-Anlagen, indem der Punkt der maximalen Leistungsabgabe (MPPT) für jedes Modul einzeln gesucht wird. Dabei wird die Stromstärke, die Spannung und die Temperatur des Moduls bestimmt. Die Daten werden an zentrale Recheneinheiten geschickt, um den optimalen Betriebspunkt eines jeden Moduls zu errechnen und damit die maximale Solarleistung aus dem gesamten String herauszuholen.</a:t>
            </a:r>
            <a:endParaRPr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14</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Vielleicht ist es bei der Solarparty hilfreich, das Solarkataster aufzurufen und den jeweiligen Standort anzuschauen.</a:t>
            </a:r>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15</a:t>
            </a:fld>
            <a:endParaRPr lang="de-DE"/>
          </a:p>
        </p:txBody>
      </p:sp>
    </p:spTree>
    <p:extLst>
      <p:ext uri="{BB962C8B-B14F-4D97-AF65-F5344CB8AC3E}">
        <p14:creationId xmlns:p14="http://schemas.microsoft.com/office/powerpoint/2010/main" val="13491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dirty="0"/>
              <a:t>Bei Flachdächern ist oft die Ost-West-Ausrichtung wirtschaftlicher als eine Südausrichtung.</a:t>
            </a:r>
            <a:endParaRPr dirty="0"/>
          </a:p>
          <a:p>
            <a:pPr marL="0" marR="0" lvl="0" indent="0" algn="l" defTabSz="914400">
              <a:lnSpc>
                <a:spcPct val="100000"/>
              </a:lnSpc>
              <a:spcBef>
                <a:spcPts val="0"/>
              </a:spcBef>
              <a:spcAft>
                <a:spcPts val="0"/>
              </a:spcAft>
              <a:buClrTx/>
              <a:buSzTx/>
              <a:buFontTx/>
              <a:buNone/>
              <a:defRPr/>
            </a:pPr>
            <a:r>
              <a:rPr lang="de-DE" dirty="0"/>
              <a:t>Grund: mit einer Süd-Ausrichtung mit Aufständerung braucht man Abstände um Verschattungen zu vermeiden. </a:t>
            </a:r>
            <a:br>
              <a:rPr lang="de-DE" dirty="0"/>
            </a:br>
            <a:endParaRPr lang="de-DE" dirty="0"/>
          </a:p>
          <a:p>
            <a:pPr marL="0" marR="0" lvl="0" indent="0" algn="l" defTabSz="914400">
              <a:lnSpc>
                <a:spcPct val="100000"/>
              </a:lnSpc>
              <a:spcBef>
                <a:spcPts val="0"/>
              </a:spcBef>
              <a:spcAft>
                <a:spcPts val="0"/>
              </a:spcAft>
              <a:buClrTx/>
              <a:buSzTx/>
              <a:buFontTx/>
              <a:buNone/>
              <a:defRPr/>
            </a:pPr>
            <a:r>
              <a:rPr lang="de-DE" dirty="0"/>
              <a:t>Man kann nur etwa die halbe Grundfläche des Daches mit Modulen belegen.</a:t>
            </a:r>
            <a:br>
              <a:rPr lang="de-DE" dirty="0"/>
            </a:br>
            <a:r>
              <a:rPr lang="de-DE" dirty="0"/>
              <a:t>Bei Ost-West-Ausrichtung der Module kann man fast die gesamte Fläche mit Modulen belegen.</a:t>
            </a:r>
            <a:br>
              <a:rPr lang="de-DE" dirty="0"/>
            </a:br>
            <a:r>
              <a:rPr lang="de-DE" dirty="0"/>
              <a:t>Standard heute ist ca. 10%-Neigung, so reinigt der Regen die Module</a:t>
            </a:r>
            <a:endParaRPr dirty="0"/>
          </a:p>
          <a:p>
            <a:pPr marL="0" marR="0" lvl="0" indent="0" algn="l" defTabSz="914400">
              <a:lnSpc>
                <a:spcPct val="100000"/>
              </a:lnSpc>
              <a:spcBef>
                <a:spcPts val="0"/>
              </a:spcBef>
              <a:spcAft>
                <a:spcPts val="0"/>
              </a:spcAft>
              <a:buClrTx/>
              <a:buSzTx/>
              <a:buFontTx/>
              <a:buNone/>
              <a:defRPr/>
            </a:pPr>
            <a:r>
              <a:rPr lang="de-DE" dirty="0"/>
              <a:t>Ost-West-Ausrichtung benötigt auch weniger </a:t>
            </a:r>
            <a:r>
              <a:rPr lang="de-DE" dirty="0" err="1"/>
              <a:t>Ballastierung</a:t>
            </a:r>
            <a:r>
              <a:rPr lang="de-DE" dirty="0"/>
              <a:t> , da der Wind weniger Angriffsfläche hat.</a:t>
            </a:r>
            <a:endParaRPr dirty="0"/>
          </a:p>
          <a:p>
            <a:pPr marL="0" marR="0" lvl="0" indent="0" algn="l" defTabSz="914400">
              <a:lnSpc>
                <a:spcPct val="100000"/>
              </a:lnSpc>
              <a:spcBef>
                <a:spcPts val="0"/>
              </a:spcBef>
              <a:spcAft>
                <a:spcPts val="0"/>
              </a:spcAft>
              <a:buClrTx/>
              <a:buSzTx/>
              <a:buFontTx/>
              <a:buNone/>
              <a:defRPr/>
            </a:pPr>
            <a:endParaRPr lang="de-DE"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16</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emf"/><Relationship Id="rId5" Type="http://schemas.openxmlformats.org/officeDocument/2006/relationships/image" Target="../media/image4.png"/><Relationship Id="rId10" Type="http://schemas.openxmlformats.org/officeDocument/2006/relationships/oleObject" Target="../embeddings/oleObject1.bin"/><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bg>
      <p:bgPr>
        <a:solidFill>
          <a:srgbClr val="FEDEA8"/>
        </a:solidFill>
        <a:effectLst/>
      </p:bgPr>
    </p:bg>
    <p:spTree>
      <p:nvGrpSpPr>
        <p:cNvPr id="1" name=""/>
        <p:cNvGrpSpPr/>
        <p:nvPr/>
      </p:nvGrpSpPr>
      <p:grpSpPr bwMode="auto">
        <a:xfrm>
          <a:off x="0" y="0"/>
          <a:ext cx="0" cy="0"/>
          <a:chOff x="0" y="0"/>
          <a:chExt cx="0" cy="0"/>
        </a:xfrm>
      </p:grpSpPr>
      <p:sp>
        <p:nvSpPr>
          <p:cNvPr id="37" name="Rechteck 36"/>
          <p:cNvSpPr/>
          <p:nvPr userDrawn="1"/>
        </p:nvSpPr>
        <p:spPr bwMode="auto">
          <a:xfrm>
            <a:off x="0" y="0"/>
            <a:ext cx="9714704" cy="6858000"/>
          </a:xfrm>
          <a:prstGeom prst="rect">
            <a:avLst/>
          </a:prstGeom>
          <a:solidFill>
            <a:srgbClr val="FEDEA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1" name="Rechteck 10"/>
          <p:cNvSpPr/>
          <p:nvPr userDrawn="1"/>
        </p:nvSpPr>
        <p:spPr bwMode="auto">
          <a:xfrm>
            <a:off x="9714704" y="0"/>
            <a:ext cx="24772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 name="Titel 1"/>
          <p:cNvSpPr>
            <a:spLocks noGrp="1"/>
          </p:cNvSpPr>
          <p:nvPr>
            <p:ph type="ctrTitle" hasCustomPrompt="1"/>
          </p:nvPr>
        </p:nvSpPr>
        <p:spPr bwMode="auto">
          <a:xfrm>
            <a:off x="576908" y="1246807"/>
            <a:ext cx="8560889" cy="696579"/>
          </a:xfrm>
        </p:spPr>
        <p:txBody>
          <a:bodyPr anchor="b">
            <a:noAutofit/>
          </a:bodyPr>
          <a:lstStyle>
            <a:lvl1pPr algn="ctr">
              <a:defRPr sz="4800" b="1">
                <a:solidFill>
                  <a:srgbClr val="5723B8"/>
                </a:solidFill>
                <a:latin typeface="Calibri" panose="020F0502020204030204" pitchFamily="34" charset="0"/>
                <a:cs typeface="Calibri" panose="020F0502020204030204" pitchFamily="34" charset="0"/>
              </a:defRPr>
            </a:lvl1pPr>
          </a:lstStyle>
          <a:p>
            <a:pPr>
              <a:defRPr/>
            </a:pPr>
            <a:r>
              <a:rPr lang="de-DE" dirty="0"/>
              <a:t>Dein Dach kann das auch!</a:t>
            </a:r>
            <a:endParaRPr dirty="0"/>
          </a:p>
        </p:txBody>
      </p:sp>
      <p:sp>
        <p:nvSpPr>
          <p:cNvPr id="3" name="Untertitel 2"/>
          <p:cNvSpPr>
            <a:spLocks noGrp="1"/>
          </p:cNvSpPr>
          <p:nvPr>
            <p:ph type="subTitle" idx="1" hasCustomPrompt="1"/>
          </p:nvPr>
        </p:nvSpPr>
        <p:spPr bwMode="auto">
          <a:xfrm>
            <a:off x="1682588" y="2059790"/>
            <a:ext cx="6541168" cy="365125"/>
          </a:xfrm>
        </p:spPr>
        <p:txBody>
          <a:bodyPr>
            <a:normAutofit/>
          </a:bodyPr>
          <a:lstStyle>
            <a:lvl1pPr marL="0" indent="0" algn="ctr">
              <a:buNone/>
              <a:defRPr sz="1800">
                <a:solidFill>
                  <a:srgbClr val="5723B8"/>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Solarinfos von und für Nachbar:innen</a:t>
            </a:r>
            <a:endParaRPr/>
          </a:p>
        </p:txBody>
      </p:sp>
      <p:sp>
        <p:nvSpPr>
          <p:cNvPr id="4" name="Datumsplatzhalter 3"/>
          <p:cNvSpPr>
            <a:spLocks noGrp="1"/>
          </p:cNvSpPr>
          <p:nvPr>
            <p:ph type="dt" sz="half" idx="10"/>
          </p:nvPr>
        </p:nvSpPr>
        <p:spPr bwMode="auto">
          <a:xfrm>
            <a:off x="9819678" y="6311900"/>
            <a:ext cx="2267348" cy="365125"/>
          </a:xfrm>
        </p:spPr>
        <p:txBody>
          <a:bodyPr/>
          <a:lstStyle>
            <a:lvl1pPr algn="ctr">
              <a:defRPr>
                <a:solidFill>
                  <a:srgbClr val="5723B8"/>
                </a:solidFill>
                <a:latin typeface="Calibri" panose="020F0502020204030204" pitchFamily="34" charset="0"/>
                <a:cs typeface="Calibri" panose="020F0502020204030204" pitchFamily="34" charset="0"/>
              </a:defRPr>
            </a:lvl1pPr>
          </a:lstStyle>
          <a:p>
            <a:pPr>
              <a:defRPr/>
            </a:pPr>
            <a:r>
              <a:rPr lang="de-DE"/>
              <a:t>www.packsdrauf.solar</a:t>
            </a:r>
          </a:p>
        </p:txBody>
      </p:sp>
      <p:pic>
        <p:nvPicPr>
          <p:cNvPr id="8" name="Grafik 7"/>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4082925" y="224361"/>
            <a:ext cx="1740494" cy="986590"/>
          </a:xfrm>
          <a:prstGeom prst="rect">
            <a:avLst/>
          </a:prstGeom>
        </p:spPr>
      </p:pic>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bwMode="auto">
          <a:xfrm>
            <a:off x="1544816" y="3018708"/>
            <a:ext cx="6111364" cy="3355874"/>
          </a:xfrm>
          <a:prstGeom prst="rect">
            <a:avLst/>
          </a:prstGeom>
        </p:spPr>
      </p:pic>
      <p:pic>
        <p:nvPicPr>
          <p:cNvPr id="14" name="Grafik 13"/>
          <p:cNvPicPr>
            <a:picLocks noChangeAspect="1"/>
          </p:cNvPicPr>
          <p:nvPr userDrawn="1"/>
        </p:nvPicPr>
        <p:blipFill>
          <a:blip r:embed="rId4" cstate="email">
            <a:extLst>
              <a:ext uri="{28A0092B-C50C-407E-A947-70E740481C1C}">
                <a14:useLocalDpi xmlns:a14="http://schemas.microsoft.com/office/drawing/2010/main"/>
              </a:ext>
            </a:extLst>
          </a:blip>
          <a:stretch/>
        </p:blipFill>
        <p:spPr bwMode="auto">
          <a:xfrm>
            <a:off x="314171" y="5078458"/>
            <a:ext cx="1524000" cy="1524000"/>
          </a:xfrm>
          <a:prstGeom prst="rect">
            <a:avLst/>
          </a:prstGeom>
        </p:spPr>
      </p:pic>
      <p:pic>
        <p:nvPicPr>
          <p:cNvPr id="34" name="Grafik 33"/>
          <p:cNvPicPr>
            <a:picLocks noChangeAspect="1"/>
          </p:cNvPicPr>
          <p:nvPr userDrawn="1"/>
        </p:nvPicPr>
        <p:blipFill>
          <a:blip r:embed="rId5" cstate="email">
            <a:extLst>
              <a:ext uri="{28A0092B-C50C-407E-A947-70E740481C1C}">
                <a14:useLocalDpi xmlns:a14="http://schemas.microsoft.com/office/drawing/2010/main"/>
              </a:ext>
            </a:extLst>
          </a:blip>
          <a:stretch/>
        </p:blipFill>
        <p:spPr bwMode="auto">
          <a:xfrm>
            <a:off x="2216606" y="3050709"/>
            <a:ext cx="964535" cy="756582"/>
          </a:xfrm>
          <a:prstGeom prst="rect">
            <a:avLst/>
          </a:prstGeom>
        </p:spPr>
      </p:pic>
      <p:pic>
        <p:nvPicPr>
          <p:cNvPr id="36" name="Grafik 35" descr="Ein Bild, das Text enthält.&#10;&#10;Automatisch generierte Beschreibung"/>
          <p:cNvPicPr>
            <a:picLocks noChangeAspect="1"/>
          </p:cNvPicPr>
          <p:nvPr userDrawn="1"/>
        </p:nvPicPr>
        <p:blipFill>
          <a:blip r:embed="rId6" cstate="email">
            <a:extLst>
              <a:ext uri="{28A0092B-C50C-407E-A947-70E740481C1C}">
                <a14:useLocalDpi xmlns:a14="http://schemas.microsoft.com/office/drawing/2010/main"/>
              </a:ext>
            </a:extLst>
          </a:blip>
          <a:stretch/>
        </p:blipFill>
        <p:spPr bwMode="auto">
          <a:xfrm>
            <a:off x="7177752" y="4380919"/>
            <a:ext cx="1849555" cy="1147784"/>
          </a:xfrm>
          <a:prstGeom prst="rect">
            <a:avLst/>
          </a:prstGeom>
        </p:spPr>
      </p:pic>
      <p:pic>
        <p:nvPicPr>
          <p:cNvPr id="6" name="Grafik 5"/>
          <p:cNvPicPr>
            <a:picLocks noChangeAspect="1"/>
          </p:cNvPicPr>
          <p:nvPr userDrawn="1"/>
        </p:nvPicPr>
        <p:blipFill>
          <a:blip r:embed="rId7" cstate="email">
            <a:extLst>
              <a:ext uri="{28A0092B-C50C-407E-A947-70E740481C1C}">
                <a14:useLocalDpi xmlns:a14="http://schemas.microsoft.com/office/drawing/2010/main"/>
              </a:ext>
            </a:extLst>
          </a:blip>
          <a:stretch/>
        </p:blipFill>
        <p:spPr bwMode="auto">
          <a:xfrm>
            <a:off x="9882076" y="3517377"/>
            <a:ext cx="2001154" cy="1207767"/>
          </a:xfrm>
          <a:prstGeom prst="rect">
            <a:avLst/>
          </a:prstGeom>
        </p:spPr>
      </p:pic>
      <p:pic>
        <p:nvPicPr>
          <p:cNvPr id="9" name="Grafik 8"/>
          <p:cNvPicPr>
            <a:picLocks noChangeAspect="1"/>
          </p:cNvPicPr>
          <p:nvPr userDrawn="1"/>
        </p:nvPicPr>
        <p:blipFill>
          <a:blip r:embed="rId8" cstate="email">
            <a:extLst>
              <a:ext uri="{28A0092B-C50C-407E-A947-70E740481C1C}">
                <a14:useLocalDpi xmlns:a14="http://schemas.microsoft.com/office/drawing/2010/main"/>
              </a:ext>
            </a:extLst>
          </a:blip>
          <a:stretch/>
        </p:blipFill>
        <p:spPr bwMode="auto">
          <a:xfrm>
            <a:off x="10007484" y="1972247"/>
            <a:ext cx="1891736" cy="702012"/>
          </a:xfrm>
          <a:prstGeom prst="rect">
            <a:avLst/>
          </a:prstGeom>
        </p:spPr>
      </p:pic>
      <p:pic>
        <p:nvPicPr>
          <p:cNvPr id="7" name="Grafik 6"/>
          <p:cNvPicPr>
            <a:picLocks noChangeAspect="1"/>
          </p:cNvPicPr>
          <p:nvPr userDrawn="1"/>
        </p:nvPicPr>
        <p:blipFill>
          <a:blip r:embed="rId9" cstate="email">
            <a:extLst>
              <a:ext uri="{28A0092B-C50C-407E-A947-70E740481C1C}">
                <a14:useLocalDpi xmlns:a14="http://schemas.microsoft.com/office/drawing/2010/main"/>
              </a:ext>
            </a:extLst>
          </a:blip>
          <a:stretch/>
        </p:blipFill>
        <p:spPr bwMode="auto">
          <a:xfrm>
            <a:off x="10292891" y="4911279"/>
            <a:ext cx="1304916" cy="1038001"/>
          </a:xfrm>
          <a:prstGeom prst="rect">
            <a:avLst/>
          </a:prstGeom>
        </p:spPr>
      </p:pic>
      <p:sp>
        <p:nvSpPr>
          <p:cNvPr id="5" name="Textfeld 4"/>
          <p:cNvSpPr txBox="1"/>
          <p:nvPr userDrawn="1"/>
        </p:nvSpPr>
        <p:spPr bwMode="auto">
          <a:xfrm>
            <a:off x="9811675" y="260648"/>
            <a:ext cx="2267348" cy="307777"/>
          </a:xfrm>
          <a:prstGeom prst="rect">
            <a:avLst/>
          </a:prstGeom>
          <a:noFill/>
        </p:spPr>
        <p:txBody>
          <a:bodyPr wrap="square" rtlCol="0">
            <a:spAutoFit/>
          </a:bodyPr>
          <a:lstStyle/>
          <a:p>
            <a:pPr>
              <a:defRPr/>
            </a:pPr>
            <a:r>
              <a:rPr lang="de-DE" sz="1400">
                <a:solidFill>
                  <a:schemeClr val="bg2">
                    <a:lumMod val="25000"/>
                  </a:schemeClr>
                </a:solidFill>
                <a:latin typeface="Calibri" panose="020F0502020204030204" pitchFamily="34" charset="0"/>
                <a:cs typeface="Calibri" panose="020F0502020204030204" pitchFamily="34" charset="0"/>
              </a:rPr>
              <a:t>Initiiert und organisiert von:</a:t>
            </a:r>
            <a:endParaRPr>
              <a:latin typeface="Calibri" panose="020F0502020204030204" pitchFamily="34" charset="0"/>
              <a:cs typeface="Calibri" panose="020F0502020204030204" pitchFamily="34" charset="0"/>
            </a:endParaRPr>
          </a:p>
        </p:txBody>
      </p:sp>
      <p:sp>
        <p:nvSpPr>
          <p:cNvPr id="18" name="Textfeld 17"/>
          <p:cNvSpPr txBox="1"/>
          <p:nvPr userDrawn="1"/>
        </p:nvSpPr>
        <p:spPr bwMode="auto">
          <a:xfrm>
            <a:off x="9811675" y="3276920"/>
            <a:ext cx="2267348" cy="307777"/>
          </a:xfrm>
          <a:prstGeom prst="rect">
            <a:avLst/>
          </a:prstGeom>
          <a:noFill/>
        </p:spPr>
        <p:txBody>
          <a:bodyPr wrap="square" rtlCol="0">
            <a:spAutoFit/>
          </a:bodyPr>
          <a:lstStyle/>
          <a:p>
            <a:pPr>
              <a:defRPr/>
            </a:pPr>
            <a:r>
              <a:rPr lang="de-DE" sz="1400">
                <a:solidFill>
                  <a:schemeClr val="bg2">
                    <a:lumMod val="25000"/>
                  </a:schemeClr>
                </a:solidFill>
                <a:latin typeface="Calibri" panose="020F0502020204030204" pitchFamily="34" charset="0"/>
                <a:cs typeface="Calibri" panose="020F0502020204030204" pitchFamily="34" charset="0"/>
              </a:rPr>
              <a:t>Unterstützt von:</a:t>
            </a:r>
            <a:endParaRPr>
              <a:latin typeface="Calibri" panose="020F0502020204030204" pitchFamily="34" charset="0"/>
              <a:cs typeface="Calibri" panose="020F0502020204030204" pitchFamily="34" charset="0"/>
            </a:endParaRPr>
          </a:p>
        </p:txBody>
      </p:sp>
      <p:graphicFrame>
        <p:nvGraphicFramePr>
          <p:cNvPr id="19" name="Objekt 18">
            <a:extLst>
              <a:ext uri="{FF2B5EF4-FFF2-40B4-BE49-F238E27FC236}">
                <a16:creationId xmlns:a16="http://schemas.microsoft.com/office/drawing/2014/main" id="{7038BE68-0836-7809-4C20-B8CEEB4A746D}"/>
              </a:ext>
            </a:extLst>
          </p:cNvPr>
          <p:cNvGraphicFramePr>
            <a:graphicFrameLocks noChangeAspect="1"/>
          </p:cNvGraphicFramePr>
          <p:nvPr userDrawn="1">
            <p:extLst>
              <p:ext uri="{D42A27DB-BD31-4B8C-83A1-F6EECF244321}">
                <p14:modId xmlns:p14="http://schemas.microsoft.com/office/powerpoint/2010/main" val="2539162204"/>
              </p:ext>
            </p:extLst>
          </p:nvPr>
        </p:nvGraphicFramePr>
        <p:xfrm>
          <a:off x="9912734" y="923126"/>
          <a:ext cx="2060161" cy="646277"/>
        </p:xfrm>
        <a:graphic>
          <a:graphicData uri="http://schemas.openxmlformats.org/presentationml/2006/ole">
            <mc:AlternateContent xmlns:mc="http://schemas.openxmlformats.org/markup-compatibility/2006">
              <mc:Choice xmlns:v="urn:schemas-microsoft-com:vml" Requires="v">
                <p:oleObj name="Acrobat Document" r:id="rId10" imgW="5283200" imgH="1657350" progId="Acrobat.Document.DC">
                  <p:embed/>
                </p:oleObj>
              </mc:Choice>
              <mc:Fallback>
                <p:oleObj name="Acrobat Document" r:id="rId10" imgW="5283200" imgH="1657350" progId="Acrobat.Document.DC">
                  <p:embed/>
                  <p:pic>
                    <p:nvPicPr>
                      <p:cNvPr id="13" name="Objekt 12">
                        <a:extLst>
                          <a:ext uri="{FF2B5EF4-FFF2-40B4-BE49-F238E27FC236}">
                            <a16:creationId xmlns:a16="http://schemas.microsoft.com/office/drawing/2014/main" id="{03DF9E7C-3BEA-E3FA-AAF0-CDA3C2FE5303}"/>
                          </a:ext>
                        </a:extLst>
                      </p:cNvPr>
                      <p:cNvPicPr/>
                      <p:nvPr/>
                    </p:nvPicPr>
                    <p:blipFill>
                      <a:blip r:embed="rId11"/>
                      <a:stretch>
                        <a:fillRect/>
                      </a:stretch>
                    </p:blipFill>
                    <p:spPr>
                      <a:xfrm>
                        <a:off x="9912734" y="923126"/>
                        <a:ext cx="2060161" cy="646277"/>
                      </a:xfrm>
                      <a:prstGeom prst="rect">
                        <a:avLst/>
                      </a:prstGeom>
                    </p:spPr>
                  </p:pic>
                </p:oleObj>
              </mc:Fallback>
            </mc:AlternateContent>
          </a:graphicData>
        </a:graphic>
      </p:graphicFrame>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p:bg>
      <p:bgPr>
        <a:solidFill>
          <a:srgbClr val="FEDEA8"/>
        </a:solidFill>
        <a:effectLst/>
      </p:bgPr>
    </p:bg>
    <p:spTree>
      <p:nvGrpSpPr>
        <p:cNvPr id="1" name=""/>
        <p:cNvGrpSpPr/>
        <p:nvPr/>
      </p:nvGrpSpPr>
      <p:grpSpPr bwMode="auto">
        <a:xfrm>
          <a:off x="0" y="0"/>
          <a:ext cx="0" cy="0"/>
          <a:chOff x="0" y="0"/>
          <a:chExt cx="0" cy="0"/>
        </a:xfrm>
      </p:grpSpPr>
      <p:sp>
        <p:nvSpPr>
          <p:cNvPr id="11" name="Rechteck 10"/>
          <p:cNvSpPr/>
          <p:nvPr userDrawn="1"/>
        </p:nvSpPr>
        <p:spPr bwMode="auto">
          <a:xfrm>
            <a:off x="9714704" y="0"/>
            <a:ext cx="24772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 name="Datumsplatzhalter 3"/>
          <p:cNvSpPr>
            <a:spLocks noGrp="1"/>
          </p:cNvSpPr>
          <p:nvPr>
            <p:ph type="dt" sz="half" idx="10"/>
          </p:nvPr>
        </p:nvSpPr>
        <p:spPr bwMode="auto">
          <a:xfrm>
            <a:off x="9819678" y="6520259"/>
            <a:ext cx="2267348" cy="365125"/>
          </a:xfrm>
        </p:spPr>
        <p:txBody>
          <a:bodyPr/>
          <a:lstStyle>
            <a:lvl1pPr algn="ctr">
              <a:defRPr>
                <a:solidFill>
                  <a:srgbClr val="5723B8"/>
                </a:solidFill>
                <a:latin typeface="Calibri" panose="020F0502020204030204" pitchFamily="34" charset="0"/>
                <a:cs typeface="Calibri" panose="020F0502020204030204" pitchFamily="34" charset="0"/>
              </a:defRPr>
            </a:lvl1pPr>
          </a:lstStyle>
          <a:p>
            <a:pPr>
              <a:defRPr/>
            </a:pPr>
            <a:r>
              <a:rPr lang="de-DE" dirty="0"/>
              <a:t>www.packsdrauf.solar</a:t>
            </a:r>
          </a:p>
        </p:txBody>
      </p:sp>
      <p:pic>
        <p:nvPicPr>
          <p:cNvPr id="9" name="Grafik 8"/>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10007484" y="1470378"/>
            <a:ext cx="1891736" cy="702012"/>
          </a:xfrm>
          <a:prstGeom prst="rect">
            <a:avLst/>
          </a:prstGeom>
        </p:spPr>
      </p:pic>
      <p:pic>
        <p:nvPicPr>
          <p:cNvPr id="7" name="Grafik 6"/>
          <p:cNvPicPr>
            <a:picLocks noChangeAspect="1"/>
          </p:cNvPicPr>
          <p:nvPr userDrawn="1"/>
        </p:nvPicPr>
        <p:blipFill>
          <a:blip r:embed="rId3" cstate="email">
            <a:extLst>
              <a:ext uri="{28A0092B-C50C-407E-A947-70E740481C1C}">
                <a14:useLocalDpi xmlns:a14="http://schemas.microsoft.com/office/drawing/2010/main"/>
              </a:ext>
            </a:extLst>
          </a:blip>
          <a:stretch/>
        </p:blipFill>
        <p:spPr bwMode="auto">
          <a:xfrm>
            <a:off x="10440116" y="5015308"/>
            <a:ext cx="936104" cy="744628"/>
          </a:xfrm>
          <a:prstGeom prst="rect">
            <a:avLst/>
          </a:prstGeom>
        </p:spPr>
      </p:pic>
      <p:sp>
        <p:nvSpPr>
          <p:cNvPr id="5" name="Textfeld 4"/>
          <p:cNvSpPr txBox="1"/>
          <p:nvPr userDrawn="1"/>
        </p:nvSpPr>
        <p:spPr bwMode="auto">
          <a:xfrm>
            <a:off x="9811675" y="260648"/>
            <a:ext cx="2267348" cy="307777"/>
          </a:xfrm>
          <a:prstGeom prst="rect">
            <a:avLst/>
          </a:prstGeom>
          <a:noFill/>
        </p:spPr>
        <p:txBody>
          <a:bodyPr wrap="square" rtlCol="0">
            <a:spAutoFit/>
          </a:bodyPr>
          <a:lstStyle/>
          <a:p>
            <a:pPr>
              <a:defRPr/>
            </a:pPr>
            <a:r>
              <a:rPr lang="de-DE" sz="1400">
                <a:solidFill>
                  <a:schemeClr val="bg2">
                    <a:lumMod val="25000"/>
                  </a:schemeClr>
                </a:solidFill>
                <a:latin typeface="Calibri" panose="020F0502020204030204" pitchFamily="34" charset="0"/>
                <a:cs typeface="Calibri" panose="020F0502020204030204" pitchFamily="34" charset="0"/>
              </a:rPr>
              <a:t>Initiiert und organisiert von:</a:t>
            </a:r>
            <a:endParaRPr>
              <a:latin typeface="Calibri" panose="020F0502020204030204" pitchFamily="34" charset="0"/>
              <a:cs typeface="Calibri" panose="020F0502020204030204" pitchFamily="34" charset="0"/>
            </a:endParaRPr>
          </a:p>
        </p:txBody>
      </p:sp>
      <p:sp>
        <p:nvSpPr>
          <p:cNvPr id="18" name="Textfeld 17"/>
          <p:cNvSpPr txBox="1"/>
          <p:nvPr userDrawn="1"/>
        </p:nvSpPr>
        <p:spPr bwMode="auto">
          <a:xfrm>
            <a:off x="9850674" y="4581128"/>
            <a:ext cx="2267348" cy="307777"/>
          </a:xfrm>
          <a:prstGeom prst="rect">
            <a:avLst/>
          </a:prstGeom>
          <a:noFill/>
        </p:spPr>
        <p:txBody>
          <a:bodyPr wrap="square" rtlCol="0">
            <a:spAutoFit/>
          </a:bodyPr>
          <a:lstStyle/>
          <a:p>
            <a:pPr>
              <a:defRPr/>
            </a:pPr>
            <a:r>
              <a:rPr lang="de-DE" sz="1400" dirty="0">
                <a:solidFill>
                  <a:schemeClr val="bg2">
                    <a:lumMod val="25000"/>
                  </a:schemeClr>
                </a:solidFill>
                <a:latin typeface="Calibri" panose="020F0502020204030204" pitchFamily="34" charset="0"/>
                <a:cs typeface="Calibri" panose="020F0502020204030204" pitchFamily="34" charset="0"/>
              </a:rPr>
              <a:t>Unterstützt von:</a:t>
            </a:r>
            <a:endParaRPr dirty="0">
              <a:latin typeface="Calibri" panose="020F0502020204030204" pitchFamily="34" charset="0"/>
              <a:cs typeface="Calibri" panose="020F0502020204030204" pitchFamily="34" charset="0"/>
            </a:endParaRPr>
          </a:p>
        </p:txBody>
      </p:sp>
      <p:pic>
        <p:nvPicPr>
          <p:cNvPr id="17" name="Grafik 16">
            <a:extLst>
              <a:ext uri="{FF2B5EF4-FFF2-40B4-BE49-F238E27FC236}">
                <a16:creationId xmlns:a16="http://schemas.microsoft.com/office/drawing/2014/main" id="{8F37C2DE-D356-560C-DAA5-E0B0F5E80EB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26" y="0"/>
            <a:ext cx="9718766" cy="6858000"/>
          </a:xfrm>
          <a:prstGeom prst="rect">
            <a:avLst/>
          </a:prstGeom>
        </p:spPr>
      </p:pic>
      <p:sp>
        <p:nvSpPr>
          <p:cNvPr id="2" name="Textfeld 1">
            <a:extLst>
              <a:ext uri="{FF2B5EF4-FFF2-40B4-BE49-F238E27FC236}">
                <a16:creationId xmlns:a16="http://schemas.microsoft.com/office/drawing/2014/main" id="{90DE0BF5-2AAB-BE3B-4534-6706A6275339}"/>
              </a:ext>
            </a:extLst>
          </p:cNvPr>
          <p:cNvSpPr txBox="1"/>
          <p:nvPr userDrawn="1"/>
        </p:nvSpPr>
        <p:spPr bwMode="auto">
          <a:xfrm>
            <a:off x="9882040" y="2420888"/>
            <a:ext cx="2267348" cy="307777"/>
          </a:xfrm>
          <a:prstGeom prst="rect">
            <a:avLst/>
          </a:prstGeom>
          <a:noFill/>
        </p:spPr>
        <p:txBody>
          <a:bodyPr wrap="square" rtlCol="0">
            <a:spAutoFit/>
          </a:bodyPr>
          <a:lstStyle/>
          <a:p>
            <a:pPr>
              <a:defRPr/>
            </a:pPr>
            <a:r>
              <a:rPr lang="de-DE" sz="1400" dirty="0">
                <a:solidFill>
                  <a:schemeClr val="bg2">
                    <a:lumMod val="25000"/>
                  </a:schemeClr>
                </a:solidFill>
                <a:latin typeface="Calibri" panose="020F0502020204030204" pitchFamily="34" charset="0"/>
                <a:cs typeface="Calibri" panose="020F0502020204030204" pitchFamily="34" charset="0"/>
              </a:rPr>
              <a:t>Ausgezeichnet mit:</a:t>
            </a:r>
            <a:endParaRPr dirty="0">
              <a:latin typeface="Calibri" panose="020F0502020204030204" pitchFamily="34" charset="0"/>
              <a:cs typeface="Calibri" panose="020F0502020204030204" pitchFamily="34" charset="0"/>
            </a:endParaRPr>
          </a:p>
        </p:txBody>
      </p:sp>
      <p:pic>
        <p:nvPicPr>
          <p:cNvPr id="3" name="Grafik 2" descr="Ein Bild, das Text, Screenshot, Logo, Schrift enthält.&#10;&#10;Automatisch generierte Beschreibung">
            <a:extLst>
              <a:ext uri="{FF2B5EF4-FFF2-40B4-BE49-F238E27FC236}">
                <a16:creationId xmlns:a16="http://schemas.microsoft.com/office/drawing/2014/main" id="{230595AC-41AA-382D-E8ED-82FD64BBAA0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9882040" y="2736717"/>
            <a:ext cx="2393032" cy="878032"/>
          </a:xfrm>
          <a:prstGeom prst="rect">
            <a:avLst/>
          </a:prstGeom>
        </p:spPr>
      </p:pic>
      <p:pic>
        <p:nvPicPr>
          <p:cNvPr id="8" name="Grafik 7" descr="Ein Bild, das Text, Screenshot, Logo, Schrift enthält.&#10;&#10;Automatisch generierte Beschreibung">
            <a:extLst>
              <a:ext uri="{FF2B5EF4-FFF2-40B4-BE49-F238E27FC236}">
                <a16:creationId xmlns:a16="http://schemas.microsoft.com/office/drawing/2014/main" id="{63B7C9FB-74C8-C460-701E-5CC15B88DE2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9480376" y="3519997"/>
            <a:ext cx="2293466" cy="878032"/>
          </a:xfrm>
          <a:prstGeom prst="rect">
            <a:avLst/>
          </a:prstGeom>
        </p:spPr>
      </p:pic>
      <p:pic>
        <p:nvPicPr>
          <p:cNvPr id="10" name="Grafik 9" descr="Ein Bild, das Text, Schrift, Logo, Grafiken enthält.&#10;&#10;Automatisch generierte Beschreibung">
            <a:extLst>
              <a:ext uri="{FF2B5EF4-FFF2-40B4-BE49-F238E27FC236}">
                <a16:creationId xmlns:a16="http://schemas.microsoft.com/office/drawing/2014/main" id="{494DE299-5430-A317-2FB4-E60EB474ABB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82040" y="638277"/>
            <a:ext cx="2052256" cy="645324"/>
          </a:xfrm>
          <a:prstGeom prst="rect">
            <a:avLst/>
          </a:prstGeom>
        </p:spPr>
      </p:pic>
      <p:pic>
        <p:nvPicPr>
          <p:cNvPr id="12" name="Grafik 11" descr="Ein Bild, das Text, Schrift, Grafiken, Screenshot enthält.&#10;&#10;Automatisch generierte Beschreibung">
            <a:extLst>
              <a:ext uri="{FF2B5EF4-FFF2-40B4-BE49-F238E27FC236}">
                <a16:creationId xmlns:a16="http://schemas.microsoft.com/office/drawing/2014/main" id="{87986E23-D490-8785-403D-E4AB18DFEBE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43227" y="5972549"/>
            <a:ext cx="1743019" cy="378917"/>
          </a:xfrm>
          <a:prstGeom prst="rect">
            <a:avLst/>
          </a:prstGeom>
        </p:spPr>
      </p:pic>
    </p:spTree>
    <p:extLst>
      <p:ext uri="{BB962C8B-B14F-4D97-AF65-F5344CB8AC3E}">
        <p14:creationId xmlns:p14="http://schemas.microsoft.com/office/powerpoint/2010/main" val="233789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Kapiteltrenner">
    <p:spTree>
      <p:nvGrpSpPr>
        <p:cNvPr id="1" name=""/>
        <p:cNvGrpSpPr/>
        <p:nvPr/>
      </p:nvGrpSpPr>
      <p:grpSpPr bwMode="auto">
        <a:xfrm>
          <a:off x="0" y="0"/>
          <a:ext cx="0" cy="0"/>
          <a:chOff x="0" y="0"/>
          <a:chExt cx="0" cy="0"/>
        </a:xfrm>
      </p:grpSpPr>
      <p:sp>
        <p:nvSpPr>
          <p:cNvPr id="8" name="Rechteck 7"/>
          <p:cNvSpPr/>
          <p:nvPr userDrawn="1"/>
        </p:nvSpPr>
        <p:spPr bwMode="auto">
          <a:xfrm>
            <a:off x="0" y="-4480"/>
            <a:ext cx="12192000" cy="2796538"/>
          </a:xfrm>
          <a:prstGeom prst="rect">
            <a:avLst/>
          </a:prstGeom>
          <a:solidFill>
            <a:srgbClr val="FED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n>
                <a:noFill/>
              </a:ln>
              <a:latin typeface="Calibri" panose="020F0502020204030204" pitchFamily="34" charset="0"/>
            </a:endParaRPr>
          </a:p>
        </p:txBody>
      </p:sp>
      <p:sp>
        <p:nvSpPr>
          <p:cNvPr id="4" name="Datumsplatzhalter 3"/>
          <p:cNvSpPr>
            <a:spLocks noGrp="1"/>
          </p:cNvSpPr>
          <p:nvPr>
            <p:ph type="dt" sz="half" idx="10"/>
          </p:nvPr>
        </p:nvSpPr>
        <p:spPr bwMode="auto">
          <a:xfrm>
            <a:off x="292238"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r>
              <a:rPr lang="de-DE"/>
              <a:t>www.packsdrauf.solar</a:t>
            </a:r>
          </a:p>
        </p:txBody>
      </p:sp>
      <p:sp>
        <p:nvSpPr>
          <p:cNvPr id="6" name="Foliennummernplatzhalter 5"/>
          <p:cNvSpPr>
            <a:spLocks noGrp="1"/>
          </p:cNvSpPr>
          <p:nvPr>
            <p:ph type="sldNum" sz="quarter" idx="12"/>
          </p:nvPr>
        </p:nvSpPr>
        <p:spPr bwMode="auto">
          <a:xfrm>
            <a:off x="9225142"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fld id="{1FBEC313-BFA3-4240-9241-A71F3CEF1773}" type="slidenum">
              <a:rPr lang="de-DE" smtClean="0"/>
              <a:pPr>
                <a:defRPr/>
              </a:pPr>
              <a:t>‹Nr.›</a:t>
            </a:fld>
            <a:endParaRPr lang="de-DE"/>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10574441" y="161767"/>
            <a:ext cx="1393901" cy="790125"/>
          </a:xfrm>
          <a:prstGeom prst="rect">
            <a:avLst/>
          </a:prstGeom>
        </p:spPr>
      </p:pic>
      <p:sp>
        <p:nvSpPr>
          <p:cNvPr id="10" name="Titel 1"/>
          <p:cNvSpPr>
            <a:spLocks noGrp="1"/>
          </p:cNvSpPr>
          <p:nvPr>
            <p:ph type="ctrTitle" hasCustomPrompt="1"/>
          </p:nvPr>
        </p:nvSpPr>
        <p:spPr bwMode="auto">
          <a:xfrm>
            <a:off x="1663838" y="1165860"/>
            <a:ext cx="8839377" cy="1536889"/>
          </a:xfrm>
        </p:spPr>
        <p:txBody>
          <a:bodyPr anchor="b">
            <a:normAutofit/>
          </a:bodyPr>
          <a:lstStyle>
            <a:lvl1pPr algn="ctr">
              <a:defRPr sz="5600">
                <a:solidFill>
                  <a:srgbClr val="5723B8"/>
                </a:solidFill>
                <a:latin typeface="Calibri" panose="020F0502020204030204" pitchFamily="34" charset="0"/>
                <a:cs typeface="Calibri" panose="020F0502020204030204" pitchFamily="34" charset="0"/>
              </a:defRPr>
            </a:lvl1pPr>
          </a:lstStyle>
          <a:p>
            <a:pPr>
              <a:defRPr/>
            </a:pPr>
            <a:r>
              <a:rPr lang="de-DE" dirty="0"/>
              <a:t>Kapitel 1</a:t>
            </a:r>
            <a:endParaRPr dirty="0"/>
          </a:p>
        </p:txBody>
      </p:sp>
      <p:pic>
        <p:nvPicPr>
          <p:cNvPr id="13" name="Grafik 12"/>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bwMode="auto">
          <a:xfrm>
            <a:off x="0" y="3093693"/>
            <a:ext cx="4427220" cy="2517474"/>
          </a:xfrm>
          <a:prstGeom prst="rect">
            <a:avLst/>
          </a:prstGeom>
        </p:spPr>
      </p:pic>
      <p:sp>
        <p:nvSpPr>
          <p:cNvPr id="18" name="Textplatzhalter 17"/>
          <p:cNvSpPr>
            <a:spLocks noGrp="1"/>
          </p:cNvSpPr>
          <p:nvPr>
            <p:ph type="body" sz="quarter" idx="14" hasCustomPrompt="1"/>
          </p:nvPr>
        </p:nvSpPr>
        <p:spPr bwMode="auto">
          <a:xfrm>
            <a:off x="1663838" y="2928766"/>
            <a:ext cx="8839377" cy="976312"/>
          </a:xfrm>
        </p:spPr>
        <p:txBody>
          <a:bodyPr>
            <a:noAutofit/>
          </a:bodyPr>
          <a:lstStyle>
            <a:lvl1pPr marL="0" indent="0" algn="ctr">
              <a:buNone/>
              <a:defRPr sz="2400">
                <a:solidFill>
                  <a:srgbClr val="5723B8"/>
                </a:solidFill>
                <a:latin typeface="Calibri" panose="020F0502020204030204" pitchFamily="34" charset="0"/>
                <a:cs typeface="Calibri" panose="020F0502020204030204" pitchFamily="34" charset="0"/>
              </a:defRPr>
            </a:lvl1pPr>
            <a:lvl2pPr algn="ctr">
              <a:defRPr sz="1800">
                <a:solidFill>
                  <a:srgbClr val="5723B8"/>
                </a:solidFill>
              </a:defRPr>
            </a:lvl2pPr>
            <a:lvl3pPr algn="ctr">
              <a:defRPr sz="1800">
                <a:solidFill>
                  <a:srgbClr val="5723B8"/>
                </a:solidFill>
              </a:defRPr>
            </a:lvl3pPr>
            <a:lvl4pPr algn="ctr">
              <a:defRPr sz="1800">
                <a:solidFill>
                  <a:srgbClr val="5723B8"/>
                </a:solidFill>
              </a:defRPr>
            </a:lvl4pPr>
            <a:lvl5pPr algn="ctr">
              <a:defRPr sz="1800">
                <a:solidFill>
                  <a:srgbClr val="5723B8"/>
                </a:solidFill>
              </a:defRPr>
            </a:lvl5pPr>
          </a:lstStyle>
          <a:p>
            <a:pPr lvl="0">
              <a:defRPr/>
            </a:pPr>
            <a:r>
              <a:rPr lang="de-DE"/>
              <a:t>Untertitel vom Kapitel 1</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ext">
    <p:spTree>
      <p:nvGrpSpPr>
        <p:cNvPr id="1" name=""/>
        <p:cNvGrpSpPr/>
        <p:nvPr/>
      </p:nvGrpSpPr>
      <p:grpSpPr bwMode="auto">
        <a:xfrm>
          <a:off x="0" y="0"/>
          <a:ext cx="0" cy="0"/>
          <a:chOff x="0" y="0"/>
          <a:chExt cx="0" cy="0"/>
        </a:xfrm>
      </p:grpSpPr>
      <p:sp>
        <p:nvSpPr>
          <p:cNvPr id="8" name="Rechteck 7"/>
          <p:cNvSpPr/>
          <p:nvPr userDrawn="1"/>
        </p:nvSpPr>
        <p:spPr bwMode="auto">
          <a:xfrm>
            <a:off x="0" y="1"/>
            <a:ext cx="12192000" cy="526891"/>
          </a:xfrm>
          <a:prstGeom prst="rect">
            <a:avLst/>
          </a:prstGeom>
          <a:solidFill>
            <a:srgbClr val="FED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n>
                <a:noFill/>
              </a:ln>
              <a:latin typeface="Calibri" panose="020F0502020204030204" pitchFamily="34" charset="0"/>
            </a:endParaRPr>
          </a:p>
        </p:txBody>
      </p:sp>
      <p:sp>
        <p:nvSpPr>
          <p:cNvPr id="2" name="Titel 1"/>
          <p:cNvSpPr>
            <a:spLocks noGrp="1"/>
          </p:cNvSpPr>
          <p:nvPr>
            <p:ph type="title"/>
          </p:nvPr>
        </p:nvSpPr>
        <p:spPr bwMode="auto">
          <a:xfrm>
            <a:off x="327212" y="716834"/>
            <a:ext cx="10515600" cy="651988"/>
          </a:xfrm>
        </p:spPr>
        <p:txBody>
          <a:bodyPr>
            <a:normAutofit/>
          </a:bodyPr>
          <a:lstStyle>
            <a:lvl1pPr>
              <a:defRPr sz="3400">
                <a:solidFill>
                  <a:srgbClr val="5723B8"/>
                </a:solidFill>
                <a:latin typeface="Calibri" panose="020F0502020204030204" pitchFamily="34" charset="0"/>
                <a:cs typeface="Calibri" panose="020F0502020204030204" pitchFamily="34" charset="0"/>
              </a:defRPr>
            </a:lvl1pPr>
          </a:lstStyle>
          <a:p>
            <a:pPr>
              <a:defRPr/>
            </a:pPr>
            <a:r>
              <a:rPr lang="de-DE"/>
              <a:t>Mastertitelformat bearbeiten</a:t>
            </a:r>
            <a:endParaRPr/>
          </a:p>
        </p:txBody>
      </p:sp>
      <p:sp>
        <p:nvSpPr>
          <p:cNvPr id="4" name="Datumsplatzhalter 3"/>
          <p:cNvSpPr>
            <a:spLocks noGrp="1"/>
          </p:cNvSpPr>
          <p:nvPr>
            <p:ph type="dt" sz="half" idx="10"/>
          </p:nvPr>
        </p:nvSpPr>
        <p:spPr bwMode="auto">
          <a:xfrm>
            <a:off x="292238"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r>
              <a:rPr lang="de-DE"/>
              <a:t>www.packsdrauf.solar</a:t>
            </a:r>
          </a:p>
        </p:txBody>
      </p:sp>
      <p:sp>
        <p:nvSpPr>
          <p:cNvPr id="6" name="Foliennummernplatzhalter 5"/>
          <p:cNvSpPr>
            <a:spLocks noGrp="1"/>
          </p:cNvSpPr>
          <p:nvPr>
            <p:ph type="sldNum" sz="quarter" idx="12"/>
          </p:nvPr>
        </p:nvSpPr>
        <p:spPr bwMode="auto">
          <a:xfrm>
            <a:off x="9225142"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fld id="{1FBEC313-BFA3-4240-9241-A71F3CEF1773}" type="slidenum">
              <a:rPr lang="de-DE" smtClean="0"/>
              <a:pPr>
                <a:defRPr/>
              </a:pPr>
              <a:t>‹Nr.›</a:t>
            </a:fld>
            <a:endParaRPr lang="de-DE"/>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11181562" y="40455"/>
            <a:ext cx="786780" cy="445982"/>
          </a:xfrm>
          <a:prstGeom prst="rect">
            <a:avLst/>
          </a:prstGeom>
        </p:spPr>
      </p:pic>
      <p:sp>
        <p:nvSpPr>
          <p:cNvPr id="9" name="Untertitel 2"/>
          <p:cNvSpPr>
            <a:spLocks noGrp="1"/>
          </p:cNvSpPr>
          <p:nvPr>
            <p:ph type="subTitle" idx="13" hasCustomPrompt="1"/>
          </p:nvPr>
        </p:nvSpPr>
        <p:spPr bwMode="auto">
          <a:xfrm>
            <a:off x="292238" y="161767"/>
            <a:ext cx="5803762" cy="249713"/>
          </a:xfrm>
        </p:spPr>
        <p:txBody>
          <a:bodyPr>
            <a:normAutofit/>
          </a:bodyPr>
          <a:lstStyle>
            <a:lvl1pPr marL="0" indent="0" algn="l">
              <a:buNone/>
              <a:defRPr sz="1500">
                <a:solidFill>
                  <a:srgbClr val="5723B8"/>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Kapitel 1</a:t>
            </a:r>
            <a:endParaRPr/>
          </a:p>
        </p:txBody>
      </p:sp>
      <p:sp>
        <p:nvSpPr>
          <p:cNvPr id="10" name="Inhaltsplatzhalter 2"/>
          <p:cNvSpPr>
            <a:spLocks noGrp="1"/>
          </p:cNvSpPr>
          <p:nvPr>
            <p:ph idx="1"/>
          </p:nvPr>
        </p:nvSpPr>
        <p:spPr bwMode="auto">
          <a:xfrm>
            <a:off x="838200" y="1627093"/>
            <a:ext cx="10004612" cy="4374777"/>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500">
                <a:latin typeface="Calibri" panose="020F0502020204030204" pitchFamily="34" charset="0"/>
                <a:cs typeface="Calibri" panose="020F0502020204030204" pitchFamily="34" charset="0"/>
              </a:defRPr>
            </a:lvl3pPr>
          </a:lstStyle>
          <a:p>
            <a:pPr lvl="0">
              <a:defRPr/>
            </a:pPr>
            <a:r>
              <a:rPr lang="de-DE" dirty="0"/>
              <a:t>Mastertextformat bearbeiten</a:t>
            </a:r>
            <a:endParaRPr dirty="0"/>
          </a:p>
          <a:p>
            <a:pPr lvl="1">
              <a:defRPr/>
            </a:pPr>
            <a:r>
              <a:rPr lang="de-DE" dirty="0"/>
              <a:t>Zweite Ebene</a:t>
            </a:r>
            <a:endParaRPr dirty="0"/>
          </a:p>
          <a:p>
            <a:pPr lvl="2">
              <a:defRPr/>
            </a:pPr>
            <a:r>
              <a:rPr lang="de-DE" dirty="0"/>
              <a:t>Dritte Ebene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ext">
    <p:spTree>
      <p:nvGrpSpPr>
        <p:cNvPr id="1" name=""/>
        <p:cNvGrpSpPr/>
        <p:nvPr/>
      </p:nvGrpSpPr>
      <p:grpSpPr bwMode="auto">
        <a:xfrm>
          <a:off x="0" y="0"/>
          <a:ext cx="0" cy="0"/>
          <a:chOff x="0" y="0"/>
          <a:chExt cx="0" cy="0"/>
        </a:xfrm>
      </p:grpSpPr>
      <p:sp>
        <p:nvSpPr>
          <p:cNvPr id="8" name="Rechteck 7"/>
          <p:cNvSpPr/>
          <p:nvPr userDrawn="1"/>
        </p:nvSpPr>
        <p:spPr bwMode="auto">
          <a:xfrm>
            <a:off x="0" y="1"/>
            <a:ext cx="12192000" cy="526891"/>
          </a:xfrm>
          <a:prstGeom prst="rect">
            <a:avLst/>
          </a:prstGeom>
          <a:solidFill>
            <a:srgbClr val="FED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n>
                <a:noFill/>
              </a:ln>
              <a:latin typeface="Calibri" panose="020F0502020204030204" pitchFamily="34" charset="0"/>
            </a:endParaRPr>
          </a:p>
        </p:txBody>
      </p:sp>
      <p:sp>
        <p:nvSpPr>
          <p:cNvPr id="4" name="Datumsplatzhalter 3"/>
          <p:cNvSpPr>
            <a:spLocks noGrp="1"/>
          </p:cNvSpPr>
          <p:nvPr>
            <p:ph type="dt" sz="half" idx="10"/>
          </p:nvPr>
        </p:nvSpPr>
        <p:spPr bwMode="auto">
          <a:xfrm>
            <a:off x="292238"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r>
              <a:rPr lang="de-DE"/>
              <a:t>www.packsdrauf.solar</a:t>
            </a:r>
          </a:p>
        </p:txBody>
      </p:sp>
      <p:sp>
        <p:nvSpPr>
          <p:cNvPr id="6" name="Foliennummernplatzhalter 5"/>
          <p:cNvSpPr>
            <a:spLocks noGrp="1"/>
          </p:cNvSpPr>
          <p:nvPr>
            <p:ph type="sldNum" sz="quarter" idx="12"/>
          </p:nvPr>
        </p:nvSpPr>
        <p:spPr bwMode="auto">
          <a:xfrm>
            <a:off x="9225142"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fld id="{1FBEC313-BFA3-4240-9241-A71F3CEF1773}" type="slidenum">
              <a:rPr lang="de-DE" smtClean="0"/>
              <a:pPr>
                <a:defRPr/>
              </a:pPr>
              <a:t>‹Nr.›</a:t>
            </a:fld>
            <a:endParaRPr lang="de-DE"/>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11181562" y="40455"/>
            <a:ext cx="786780" cy="445982"/>
          </a:xfrm>
          <a:prstGeom prst="rect">
            <a:avLst/>
          </a:prstGeom>
        </p:spPr>
      </p:pic>
      <p:sp>
        <p:nvSpPr>
          <p:cNvPr id="9" name="Untertitel 2"/>
          <p:cNvSpPr>
            <a:spLocks noGrp="1"/>
          </p:cNvSpPr>
          <p:nvPr>
            <p:ph type="subTitle" idx="13" hasCustomPrompt="1"/>
          </p:nvPr>
        </p:nvSpPr>
        <p:spPr bwMode="auto">
          <a:xfrm>
            <a:off x="292238" y="161767"/>
            <a:ext cx="5803762" cy="249713"/>
          </a:xfrm>
        </p:spPr>
        <p:txBody>
          <a:bodyPr>
            <a:normAutofit/>
          </a:bodyPr>
          <a:lstStyle>
            <a:lvl1pPr marL="0" indent="0" algn="l">
              <a:buNone/>
              <a:defRPr sz="1500">
                <a:solidFill>
                  <a:srgbClr val="5723B8"/>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Kapitel 1</a:t>
            </a:r>
            <a:endParaRPr/>
          </a:p>
        </p:txBody>
      </p:sp>
      <p:sp>
        <p:nvSpPr>
          <p:cNvPr id="11" name="Titel 2"/>
          <p:cNvSpPr>
            <a:spLocks noGrp="1"/>
          </p:cNvSpPr>
          <p:nvPr>
            <p:ph type="title"/>
          </p:nvPr>
        </p:nvSpPr>
        <p:spPr bwMode="auto">
          <a:xfrm>
            <a:off x="292238" y="737075"/>
            <a:ext cx="10515600" cy="651988"/>
          </a:xfrm>
        </p:spPr>
        <p:txBody>
          <a:bodyPr>
            <a:normAutofit/>
          </a:bodyPr>
          <a:lstStyle>
            <a:lvl1pPr>
              <a:defRPr sz="3400">
                <a:latin typeface="Calibri" panose="020F0502020204030204" pitchFamily="34" charset="0"/>
                <a:cs typeface="Calibri" panose="020F0502020204030204" pitchFamily="34" charset="0"/>
              </a:defRPr>
            </a:lvl1pPr>
          </a:lstStyle>
          <a:p>
            <a:pPr>
              <a:defRPr/>
            </a:pPr>
            <a:r>
              <a:rPr lang="de-DE">
                <a:solidFill>
                  <a:srgbClr val="5723B8"/>
                </a:solidFill>
              </a:rPr>
              <a:t>Die Idee:</a:t>
            </a:r>
            <a:endParaRPr/>
          </a:p>
        </p:txBody>
      </p:sp>
      <p:sp>
        <p:nvSpPr>
          <p:cNvPr id="12" name="Inhaltsplatzhalter 3"/>
          <p:cNvSpPr>
            <a:spLocks noGrp="1"/>
          </p:cNvSpPr>
          <p:nvPr>
            <p:ph idx="1"/>
          </p:nvPr>
        </p:nvSpPr>
        <p:spPr bwMode="auto">
          <a:xfrm>
            <a:off x="665962" y="1708478"/>
            <a:ext cx="10515600" cy="3805237"/>
          </a:xfrm>
        </p:spPr>
        <p:txBody>
          <a:bodyPr/>
          <a:lstStyle>
            <a:lvl1pPr>
              <a:defRPr>
                <a:latin typeface="Calibri" panose="020F0502020204030204" pitchFamily="34" charset="0"/>
                <a:cs typeface="Calibri" panose="020F0502020204030204" pitchFamily="34" charset="0"/>
              </a:defRPr>
            </a:lvl1pPr>
          </a:lstStyle>
          <a:p>
            <a:pPr marL="0" indent="0">
              <a:buNone/>
              <a:defRPr/>
            </a:pPr>
            <a:r>
              <a:rPr lang="de-DE" sz="2800" b="1">
                <a:solidFill>
                  <a:srgbClr val="FF8D5C"/>
                </a:solidFill>
              </a:rPr>
              <a:t>Solaranlagen sind ansteckend – im positiven Sinne!</a:t>
            </a:r>
            <a:endParaRPr lang="de-DE"/>
          </a:p>
          <a:p>
            <a:pPr marL="0" indent="0">
              <a:buNone/>
              <a:defRPr/>
            </a:pPr>
            <a:endParaRPr lang="de-DE"/>
          </a:p>
          <a:p>
            <a:pPr>
              <a:defRPr/>
            </a:pPr>
            <a:r>
              <a:rPr lang="de-DE"/>
              <a:t>Die Wahrscheinlichkeit einer Installation von Solaranlagen hängt mit der Distanz zu benachbarten Solaranlagen zusammen!</a:t>
            </a:r>
            <a:endParaRPr/>
          </a:p>
          <a:p>
            <a:pPr>
              <a:defRPr/>
            </a:pPr>
            <a:r>
              <a:rPr lang="de-DE"/>
              <a:t>Diesen Effekt möchten wir nutzen und Solare „Keimzellen“ in der Nachbarschaft streuen.</a:t>
            </a:r>
            <a:endParaRPr/>
          </a:p>
          <a:p>
            <a:pPr>
              <a:defRPr/>
            </a:pP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ext und Bild">
    <p:spTree>
      <p:nvGrpSpPr>
        <p:cNvPr id="1" name=""/>
        <p:cNvGrpSpPr/>
        <p:nvPr/>
      </p:nvGrpSpPr>
      <p:grpSpPr bwMode="auto">
        <a:xfrm>
          <a:off x="0" y="0"/>
          <a:ext cx="0" cy="0"/>
          <a:chOff x="0" y="0"/>
          <a:chExt cx="0" cy="0"/>
        </a:xfrm>
      </p:grpSpPr>
      <p:sp>
        <p:nvSpPr>
          <p:cNvPr id="8" name="Rechteck 7"/>
          <p:cNvSpPr/>
          <p:nvPr userDrawn="1"/>
        </p:nvSpPr>
        <p:spPr bwMode="auto">
          <a:xfrm>
            <a:off x="0" y="1"/>
            <a:ext cx="12192000" cy="526891"/>
          </a:xfrm>
          <a:prstGeom prst="rect">
            <a:avLst/>
          </a:prstGeom>
          <a:solidFill>
            <a:srgbClr val="FED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n>
                <a:noFill/>
              </a:ln>
              <a:latin typeface="Calibri" panose="020F0502020204030204" pitchFamily="34" charset="0"/>
            </a:endParaRPr>
          </a:p>
        </p:txBody>
      </p:sp>
      <p:sp>
        <p:nvSpPr>
          <p:cNvPr id="4" name="Datumsplatzhalter 3"/>
          <p:cNvSpPr>
            <a:spLocks noGrp="1"/>
          </p:cNvSpPr>
          <p:nvPr>
            <p:ph type="dt" sz="half" idx="10"/>
          </p:nvPr>
        </p:nvSpPr>
        <p:spPr bwMode="auto">
          <a:xfrm>
            <a:off x="292238"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r>
              <a:rPr lang="de-DE"/>
              <a:t>www.packsdrauf.solar</a:t>
            </a:r>
          </a:p>
        </p:txBody>
      </p:sp>
      <p:sp>
        <p:nvSpPr>
          <p:cNvPr id="6" name="Foliennummernplatzhalter 5"/>
          <p:cNvSpPr>
            <a:spLocks noGrp="1"/>
          </p:cNvSpPr>
          <p:nvPr>
            <p:ph type="sldNum" sz="quarter" idx="12"/>
          </p:nvPr>
        </p:nvSpPr>
        <p:spPr bwMode="auto">
          <a:xfrm>
            <a:off x="9225142"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fld id="{1FBEC313-BFA3-4240-9241-A71F3CEF1773}" type="slidenum">
              <a:rPr lang="de-DE" smtClean="0"/>
              <a:pPr>
                <a:defRPr/>
              </a:pPr>
              <a:t>‹Nr.›</a:t>
            </a:fld>
            <a:endParaRPr lang="de-DE"/>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11181562" y="40455"/>
            <a:ext cx="786780" cy="445982"/>
          </a:xfrm>
          <a:prstGeom prst="rect">
            <a:avLst/>
          </a:prstGeom>
        </p:spPr>
      </p:pic>
      <p:sp>
        <p:nvSpPr>
          <p:cNvPr id="9" name="Untertitel 2"/>
          <p:cNvSpPr>
            <a:spLocks noGrp="1"/>
          </p:cNvSpPr>
          <p:nvPr>
            <p:ph type="subTitle" idx="13" hasCustomPrompt="1"/>
          </p:nvPr>
        </p:nvSpPr>
        <p:spPr bwMode="auto">
          <a:xfrm>
            <a:off x="292238" y="161767"/>
            <a:ext cx="5803762" cy="249713"/>
          </a:xfrm>
        </p:spPr>
        <p:txBody>
          <a:bodyPr>
            <a:normAutofit/>
          </a:bodyPr>
          <a:lstStyle>
            <a:lvl1pPr marL="0" indent="0" algn="l">
              <a:buNone/>
              <a:defRPr sz="1500">
                <a:solidFill>
                  <a:srgbClr val="5723B8"/>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Kapitel 1</a:t>
            </a:r>
            <a:endParaRPr/>
          </a:p>
        </p:txBody>
      </p:sp>
      <p:sp>
        <p:nvSpPr>
          <p:cNvPr id="10" name="Inhaltsplatzhalter 2"/>
          <p:cNvSpPr>
            <a:spLocks noGrp="1"/>
          </p:cNvSpPr>
          <p:nvPr>
            <p:ph idx="14"/>
          </p:nvPr>
        </p:nvSpPr>
        <p:spPr bwMode="auto">
          <a:xfrm>
            <a:off x="7894320" y="1928991"/>
            <a:ext cx="3459480" cy="4128908"/>
          </a:xfrm>
        </p:spPr>
        <p:txBody>
          <a:bodyPr/>
          <a:lstStyle>
            <a:lvl1pPr marL="0" indent="0">
              <a:buNone/>
              <a:defRPr sz="2600">
                <a:latin typeface="Calibri" panose="020F0502020204030204" pitchFamily="34" charset="0"/>
                <a:cs typeface="Calibri" panose="020F0502020204030204" pitchFamily="34" charset="0"/>
              </a:defRPr>
            </a:lvl1pPr>
            <a:lvl2pPr>
              <a:defRPr sz="2200"/>
            </a:lvl2pPr>
            <a:lvl3pPr>
              <a:defRPr sz="1600"/>
            </a:lvl3pPr>
          </a:lstStyle>
          <a:p>
            <a:pPr lvl="0">
              <a:defRPr/>
            </a:pPr>
            <a:endParaRPr lang="de-DE"/>
          </a:p>
        </p:txBody>
      </p:sp>
      <p:sp>
        <p:nvSpPr>
          <p:cNvPr id="12" name="Inhaltsplatzhalter 2"/>
          <p:cNvSpPr>
            <a:spLocks noGrp="1"/>
          </p:cNvSpPr>
          <p:nvPr>
            <p:ph idx="15"/>
          </p:nvPr>
        </p:nvSpPr>
        <p:spPr bwMode="auto">
          <a:xfrm>
            <a:off x="838200" y="1928991"/>
            <a:ext cx="6781800" cy="4128908"/>
          </a:xfrm>
        </p:spPr>
        <p:txBody>
          <a:bodyPr/>
          <a:lstStyle>
            <a:lvl1pPr>
              <a:defRPr sz="2600">
                <a:latin typeface="Calibri" panose="020F0502020204030204" pitchFamily="34" charset="0"/>
                <a:cs typeface="Calibri" panose="020F0502020204030204" pitchFamily="34" charset="0"/>
              </a:defRPr>
            </a:lvl1pPr>
            <a:lvl2pPr>
              <a:defRPr sz="22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stStyle>
          <a:p>
            <a:pPr lvl="0">
              <a:defRPr/>
            </a:pPr>
            <a:r>
              <a:rPr lang="de-DE"/>
              <a:t>Mastertextformat bearbeiten</a:t>
            </a:r>
            <a:endParaRPr/>
          </a:p>
          <a:p>
            <a:pPr lvl="1">
              <a:defRPr/>
            </a:pPr>
            <a:r>
              <a:rPr lang="de-DE"/>
              <a:t>Zweite Ebene</a:t>
            </a:r>
            <a:endParaRPr/>
          </a:p>
          <a:p>
            <a:pPr lvl="2">
              <a:defRPr/>
            </a:pPr>
            <a:r>
              <a:rPr lang="de-DE"/>
              <a:t>Dritte Ebene</a:t>
            </a:r>
            <a:endParaRPr/>
          </a:p>
        </p:txBody>
      </p:sp>
      <p:sp>
        <p:nvSpPr>
          <p:cNvPr id="14" name="Titel 1"/>
          <p:cNvSpPr>
            <a:spLocks noGrp="1"/>
          </p:cNvSpPr>
          <p:nvPr>
            <p:ph type="title"/>
          </p:nvPr>
        </p:nvSpPr>
        <p:spPr bwMode="auto">
          <a:xfrm>
            <a:off x="838200" y="892439"/>
            <a:ext cx="10515600" cy="651988"/>
          </a:xfrm>
        </p:spPr>
        <p:txBody>
          <a:bodyPr>
            <a:normAutofit/>
          </a:bodyPr>
          <a:lstStyle>
            <a:lvl1pPr>
              <a:defRPr sz="3400">
                <a:latin typeface="Calibri" panose="020F0502020204030204" pitchFamily="34" charset="0"/>
                <a:cs typeface="Calibri" panose="020F0502020204030204" pitchFamily="34" charset="0"/>
              </a:defRPr>
            </a:lvl1pPr>
          </a:lstStyle>
          <a:p>
            <a:pPr>
              <a:defRPr/>
            </a:pPr>
            <a:r>
              <a:rPr lang="de-DE"/>
              <a:t>Mastertitelformat bearbeiten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Bild">
    <p:spTree>
      <p:nvGrpSpPr>
        <p:cNvPr id="1" name=""/>
        <p:cNvGrpSpPr/>
        <p:nvPr/>
      </p:nvGrpSpPr>
      <p:grpSpPr bwMode="auto">
        <a:xfrm>
          <a:off x="0" y="0"/>
          <a:ext cx="0" cy="0"/>
          <a:chOff x="0" y="0"/>
          <a:chExt cx="0" cy="0"/>
        </a:xfrm>
      </p:grpSpPr>
      <p:sp>
        <p:nvSpPr>
          <p:cNvPr id="8" name="Rechteck 7"/>
          <p:cNvSpPr/>
          <p:nvPr userDrawn="1"/>
        </p:nvSpPr>
        <p:spPr bwMode="auto">
          <a:xfrm>
            <a:off x="0" y="1"/>
            <a:ext cx="12192000" cy="526891"/>
          </a:xfrm>
          <a:prstGeom prst="rect">
            <a:avLst/>
          </a:prstGeom>
          <a:solidFill>
            <a:srgbClr val="FED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n>
                <a:noFill/>
              </a:ln>
              <a:latin typeface="Calibri" panose="020F0502020204030204" pitchFamily="34" charset="0"/>
            </a:endParaRPr>
          </a:p>
        </p:txBody>
      </p:sp>
      <p:sp>
        <p:nvSpPr>
          <p:cNvPr id="4" name="Datumsplatzhalter 3"/>
          <p:cNvSpPr>
            <a:spLocks noGrp="1"/>
          </p:cNvSpPr>
          <p:nvPr>
            <p:ph type="dt" sz="half" idx="10"/>
          </p:nvPr>
        </p:nvSpPr>
        <p:spPr bwMode="auto">
          <a:xfrm>
            <a:off x="292238"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r>
              <a:rPr lang="de-DE"/>
              <a:t>www.packsdrauf.solar</a:t>
            </a:r>
          </a:p>
        </p:txBody>
      </p:sp>
      <p:sp>
        <p:nvSpPr>
          <p:cNvPr id="6" name="Foliennummernplatzhalter 5"/>
          <p:cNvSpPr>
            <a:spLocks noGrp="1"/>
          </p:cNvSpPr>
          <p:nvPr>
            <p:ph type="sldNum" sz="quarter" idx="12"/>
          </p:nvPr>
        </p:nvSpPr>
        <p:spPr bwMode="auto">
          <a:xfrm>
            <a:off x="9225142"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fld id="{1FBEC313-BFA3-4240-9241-A71F3CEF1773}" type="slidenum">
              <a:rPr lang="de-DE" smtClean="0"/>
              <a:pPr>
                <a:defRPr/>
              </a:pPr>
              <a:t>‹Nr.›</a:t>
            </a:fld>
            <a:endParaRPr lang="de-DE"/>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11181562" y="40455"/>
            <a:ext cx="786780" cy="445982"/>
          </a:xfrm>
          <a:prstGeom prst="rect">
            <a:avLst/>
          </a:prstGeom>
        </p:spPr>
      </p:pic>
      <p:sp>
        <p:nvSpPr>
          <p:cNvPr id="9" name="Untertitel 2"/>
          <p:cNvSpPr>
            <a:spLocks noGrp="1"/>
          </p:cNvSpPr>
          <p:nvPr>
            <p:ph type="subTitle" idx="13" hasCustomPrompt="1"/>
          </p:nvPr>
        </p:nvSpPr>
        <p:spPr bwMode="auto">
          <a:xfrm>
            <a:off x="292238" y="161767"/>
            <a:ext cx="5803762" cy="249713"/>
          </a:xfrm>
        </p:spPr>
        <p:txBody>
          <a:bodyPr>
            <a:normAutofit/>
          </a:bodyPr>
          <a:lstStyle>
            <a:lvl1pPr marL="0" indent="0" algn="l">
              <a:buNone/>
              <a:defRPr sz="1500">
                <a:solidFill>
                  <a:srgbClr val="5723B8"/>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Kapitel 1</a:t>
            </a:r>
            <a:endParaRPr/>
          </a:p>
        </p:txBody>
      </p:sp>
      <p:sp>
        <p:nvSpPr>
          <p:cNvPr id="10" name="Titel 1"/>
          <p:cNvSpPr>
            <a:spLocks noGrp="1"/>
          </p:cNvSpPr>
          <p:nvPr>
            <p:ph type="title"/>
          </p:nvPr>
        </p:nvSpPr>
        <p:spPr bwMode="auto">
          <a:xfrm>
            <a:off x="327212" y="716834"/>
            <a:ext cx="10515600" cy="651988"/>
          </a:xfrm>
        </p:spPr>
        <p:txBody>
          <a:bodyPr>
            <a:normAutofit/>
          </a:bodyPr>
          <a:lstStyle>
            <a:lvl1pPr>
              <a:defRPr sz="3400">
                <a:solidFill>
                  <a:srgbClr val="5723B8"/>
                </a:solidFill>
                <a:latin typeface="Calibri" panose="020F0502020204030204" pitchFamily="34" charset="0"/>
                <a:cs typeface="Calibri" panose="020F0502020204030204" pitchFamily="34" charset="0"/>
              </a:defRPr>
            </a:lvl1pPr>
          </a:lstStyle>
          <a:p>
            <a:pPr>
              <a:defRPr/>
            </a:pPr>
            <a:r>
              <a:rPr lang="de-DE"/>
              <a:t>Mastertitelformat bearbeiten</a:t>
            </a:r>
            <a:endParaRPr/>
          </a:p>
        </p:txBody>
      </p:sp>
      <p:sp>
        <p:nvSpPr>
          <p:cNvPr id="11" name="Inhaltsplatzhalter 2"/>
          <p:cNvSpPr>
            <a:spLocks noGrp="1"/>
          </p:cNvSpPr>
          <p:nvPr>
            <p:ph idx="1"/>
          </p:nvPr>
        </p:nvSpPr>
        <p:spPr bwMode="auto">
          <a:xfrm>
            <a:off x="838200" y="1627093"/>
            <a:ext cx="10004612" cy="4374777"/>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500">
                <a:latin typeface="Calibri" panose="020F0502020204030204" pitchFamily="34" charset="0"/>
                <a:cs typeface="Calibri" panose="020F0502020204030204" pitchFamily="34" charset="0"/>
              </a:defRPr>
            </a:lvl3pPr>
          </a:lstStyle>
          <a:p>
            <a:pPr lvl="0">
              <a:defRPr/>
            </a:pPr>
            <a:r>
              <a:rPr lang="de-DE"/>
              <a:t>Mastertextformat bearbeiten</a:t>
            </a:r>
            <a:endParaRPr/>
          </a:p>
          <a:p>
            <a:pPr lvl="1">
              <a:defRPr/>
            </a:pPr>
            <a:r>
              <a:rPr lang="de-DE"/>
              <a:t>Zweite Ebene</a:t>
            </a:r>
            <a:endParaRPr/>
          </a:p>
          <a:p>
            <a:pPr lvl="2">
              <a:defRPr/>
            </a:pPr>
            <a:r>
              <a:rPr lang="de-DE"/>
              <a:t>Dritte Ebene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4_Titel und Inhalt">
    <p:spTree>
      <p:nvGrpSpPr>
        <p:cNvPr id="1" name=""/>
        <p:cNvGrpSpPr/>
        <p:nvPr/>
      </p:nvGrpSpPr>
      <p:grpSpPr bwMode="auto">
        <a:xfrm>
          <a:off x="0" y="0"/>
          <a:ext cx="0" cy="0"/>
          <a:chOff x="0" y="0"/>
          <a:chExt cx="0" cy="0"/>
        </a:xfrm>
      </p:grpSpPr>
      <p:sp>
        <p:nvSpPr>
          <p:cNvPr id="8" name="Rechteck 7"/>
          <p:cNvSpPr/>
          <p:nvPr userDrawn="1"/>
        </p:nvSpPr>
        <p:spPr bwMode="auto">
          <a:xfrm>
            <a:off x="0" y="1"/>
            <a:ext cx="12192000" cy="526891"/>
          </a:xfrm>
          <a:prstGeom prst="rect">
            <a:avLst/>
          </a:prstGeom>
          <a:solidFill>
            <a:srgbClr val="FED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n>
                <a:noFill/>
              </a:ln>
              <a:latin typeface="Calibri" panose="020F0502020204030204" pitchFamily="34" charset="0"/>
            </a:endParaRPr>
          </a:p>
        </p:txBody>
      </p:sp>
      <p:sp>
        <p:nvSpPr>
          <p:cNvPr id="4" name="Datumsplatzhalter 3"/>
          <p:cNvSpPr>
            <a:spLocks noGrp="1"/>
          </p:cNvSpPr>
          <p:nvPr>
            <p:ph type="dt" sz="half" idx="10"/>
          </p:nvPr>
        </p:nvSpPr>
        <p:spPr bwMode="auto">
          <a:xfrm>
            <a:off x="1435238"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r>
              <a:rPr lang="de-DE"/>
              <a:t>27.06.2022 / packsdrauf.solar</a:t>
            </a:r>
          </a:p>
        </p:txBody>
      </p:sp>
      <p:sp>
        <p:nvSpPr>
          <p:cNvPr id="6" name="Foliennummernplatzhalter 5"/>
          <p:cNvSpPr>
            <a:spLocks noGrp="1"/>
          </p:cNvSpPr>
          <p:nvPr>
            <p:ph type="sldNum" sz="quarter" idx="12"/>
          </p:nvPr>
        </p:nvSpPr>
        <p:spPr bwMode="auto">
          <a:xfrm>
            <a:off x="9225142"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fld id="{1FBEC313-BFA3-4240-9241-A71F3CEF1773}" type="slidenum">
              <a:rPr lang="de-DE" smtClean="0"/>
              <a:pPr>
                <a:defRPr/>
              </a:pPr>
              <a:t>‹Nr.›</a:t>
            </a:fld>
            <a:endParaRPr lang="de-DE"/>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11181562" y="40455"/>
            <a:ext cx="786780" cy="445982"/>
          </a:xfrm>
          <a:prstGeom prst="rect">
            <a:avLst/>
          </a:prstGeom>
        </p:spPr>
      </p:pic>
      <p:sp>
        <p:nvSpPr>
          <p:cNvPr id="9" name="Untertitel 2"/>
          <p:cNvSpPr>
            <a:spLocks noGrp="1"/>
          </p:cNvSpPr>
          <p:nvPr>
            <p:ph type="subTitle" idx="13" hasCustomPrompt="1"/>
          </p:nvPr>
        </p:nvSpPr>
        <p:spPr bwMode="auto">
          <a:xfrm>
            <a:off x="292238" y="161767"/>
            <a:ext cx="5803762" cy="249713"/>
          </a:xfrm>
        </p:spPr>
        <p:txBody>
          <a:bodyPr>
            <a:normAutofit/>
          </a:bodyPr>
          <a:lstStyle>
            <a:lvl1pPr marL="0" indent="0" algn="l">
              <a:buNone/>
              <a:defRPr sz="1500">
                <a:solidFill>
                  <a:srgbClr val="5723B8"/>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Kapitel 1</a:t>
            </a:r>
            <a:endParaRPr/>
          </a:p>
        </p:txBody>
      </p:sp>
      <p:sp>
        <p:nvSpPr>
          <p:cNvPr id="10" name="Inhaltsplatzhalter 2"/>
          <p:cNvSpPr>
            <a:spLocks noGrp="1"/>
          </p:cNvSpPr>
          <p:nvPr>
            <p:ph idx="14"/>
          </p:nvPr>
        </p:nvSpPr>
        <p:spPr bwMode="auto">
          <a:xfrm>
            <a:off x="838200" y="1686671"/>
            <a:ext cx="10343362" cy="4371227"/>
          </a:xfrm>
        </p:spPr>
        <p:txBody>
          <a:bodyPr/>
          <a:lstStyle>
            <a:lvl1pPr marL="0" indent="0">
              <a:buNone/>
              <a:defRPr sz="2600">
                <a:latin typeface="Calibri" panose="020F0502020204030204" pitchFamily="34" charset="0"/>
                <a:cs typeface="Calibri" panose="020F0502020204030204" pitchFamily="34" charset="0"/>
              </a:defRPr>
            </a:lvl1pPr>
            <a:lvl2pPr>
              <a:defRPr sz="2200"/>
            </a:lvl2pPr>
            <a:lvl3pPr>
              <a:defRPr sz="1600"/>
            </a:lvl3pPr>
          </a:lstStyle>
          <a:p>
            <a:pPr lvl="0">
              <a:defRPr/>
            </a:pPr>
            <a:endParaRPr lang="de-DE"/>
          </a:p>
        </p:txBody>
      </p:sp>
      <p:pic>
        <p:nvPicPr>
          <p:cNvPr id="11" name="Grafik 10"/>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bwMode="auto">
          <a:xfrm>
            <a:off x="-245088" y="6017576"/>
            <a:ext cx="1521556" cy="730250"/>
          </a:xfrm>
          <a:prstGeom prst="rect">
            <a:avLst/>
          </a:prstGeom>
        </p:spPr>
      </p:pic>
      <p:sp>
        <p:nvSpPr>
          <p:cNvPr id="13" name="Titel 1"/>
          <p:cNvSpPr>
            <a:spLocks noGrp="1"/>
          </p:cNvSpPr>
          <p:nvPr>
            <p:ph type="title"/>
          </p:nvPr>
        </p:nvSpPr>
        <p:spPr bwMode="auto">
          <a:xfrm>
            <a:off x="327212" y="716834"/>
            <a:ext cx="10515600" cy="651988"/>
          </a:xfrm>
        </p:spPr>
        <p:txBody>
          <a:bodyPr>
            <a:normAutofit/>
          </a:bodyPr>
          <a:lstStyle>
            <a:lvl1pPr>
              <a:defRPr sz="3400">
                <a:solidFill>
                  <a:srgbClr val="5723B8"/>
                </a:solidFill>
                <a:latin typeface="Calibri" panose="020F0502020204030204" pitchFamily="34" charset="0"/>
                <a:cs typeface="Calibri" panose="020F0502020204030204" pitchFamily="34" charset="0"/>
              </a:defRPr>
            </a:lvl1pPr>
          </a:lstStyle>
          <a:p>
            <a:pPr>
              <a:defRPr/>
            </a:pPr>
            <a:r>
              <a:rPr lang="de-DE"/>
              <a:t>Mastertitelformat bearbeiten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dirty="0"/>
              <a:t>Mastertitelformat bearbeiten</a:t>
            </a:r>
            <a:endParaRPr dirty="0"/>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rgbClr val="5723B8"/>
                </a:solidFill>
                <a:latin typeface="Calibri" panose="020F0502020204030204" pitchFamily="34" charset="0"/>
                <a:cs typeface="Calibri" panose="020F0502020204030204" pitchFamily="34" charset="0"/>
              </a:defRPr>
            </a:lvl1pPr>
          </a:lstStyle>
          <a:p>
            <a:pPr>
              <a:defRPr/>
            </a:pPr>
            <a:r>
              <a:rPr lang="de-DE"/>
              <a:t>27.06.2022 / packsdrauf.solar</a:t>
            </a:r>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rgbClr val="5723B8"/>
                </a:solidFill>
                <a:latin typeface="Calibri" panose="020F0502020204030204" pitchFamily="34" charset="0"/>
                <a:cs typeface="Calibri" panose="020F0502020204030204" pitchFamily="34" charset="0"/>
              </a:defRPr>
            </a:lvl1pPr>
          </a:lstStyle>
          <a:p>
            <a:pPr>
              <a:defRPr/>
            </a:pPr>
            <a:fld id="{1FBEC313-BFA3-4240-9241-A71F3CEF1773}" type="slidenum">
              <a:rPr lang="de-DE" smtClean="0"/>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2" r:id="rId5"/>
    <p:sldLayoutId id="2147483653" r:id="rId6"/>
    <p:sldLayoutId id="2147483654" r:id="rId7"/>
    <p:sldLayoutId id="2147483655" r:id="rId8"/>
  </p:sldLayoutIdLst>
  <p:hf hdr="0"/>
  <p:txStyles>
    <p:titleStyle>
      <a:lvl1pPr algn="l" defTabSz="914400">
        <a:lnSpc>
          <a:spcPct val="90000"/>
        </a:lnSpc>
        <a:spcBef>
          <a:spcPts val="0"/>
        </a:spcBef>
        <a:buNone/>
        <a:defRPr sz="44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a:lnSpc>
          <a:spcPct val="90000"/>
        </a:lnSpc>
        <a:spcBef>
          <a:spcPts val="1000"/>
        </a:spcBef>
        <a:buFont typeface="Arial"/>
        <a:buChar char="•"/>
        <a:defRPr sz="2800">
          <a:solidFill>
            <a:schemeClr val="tx1"/>
          </a:solidFill>
          <a:latin typeface="Calibri" panose="020F0502020204030204" pitchFamily="34" charset="0"/>
          <a:ea typeface="+mn-ea"/>
          <a:cs typeface="Calibri" panose="020F0502020204030204" pitchFamily="34" charset="0"/>
        </a:defRPr>
      </a:lvl1pPr>
      <a:lvl2pPr marL="685800" indent="-228600" algn="l" defTabSz="914400">
        <a:lnSpc>
          <a:spcPct val="90000"/>
        </a:lnSpc>
        <a:spcBef>
          <a:spcPts val="500"/>
        </a:spcBef>
        <a:buFont typeface="Arial"/>
        <a:buChar char="•"/>
        <a:defRPr sz="2400">
          <a:solidFill>
            <a:schemeClr val="tx1"/>
          </a:solidFill>
          <a:latin typeface="Calibri" panose="020F0502020204030204" pitchFamily="34" charset="0"/>
          <a:ea typeface="+mn-ea"/>
          <a:cs typeface="Calibri" panose="020F0502020204030204" pitchFamily="34" charset="0"/>
        </a:defRPr>
      </a:lvl2pPr>
      <a:lvl3pPr marL="1143000" indent="-228600" algn="l" defTabSz="914400">
        <a:lnSpc>
          <a:spcPct val="90000"/>
        </a:lnSpc>
        <a:spcBef>
          <a:spcPts val="500"/>
        </a:spcBef>
        <a:buFont typeface="Arial"/>
        <a:buChar char="•"/>
        <a:defRPr sz="2000">
          <a:solidFill>
            <a:schemeClr val="tx1"/>
          </a:solidFill>
          <a:latin typeface="Calibri" panose="020F0502020204030204" pitchFamily="34" charset="0"/>
          <a:ea typeface="+mn-ea"/>
          <a:cs typeface="Calibri" panose="020F0502020204030204" pitchFamily="34" charset="0"/>
        </a:defRPr>
      </a:lvl3pPr>
      <a:lvl4pPr marL="16002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4pPr>
      <a:lvl5pPr marL="20574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http://www.solarkataster.nrw.d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www.solarkataster-muenster.de/" TargetMode="External"/><Relationship Id="rId5" Type="http://schemas.openxmlformats.org/officeDocument/2006/relationships/image" Target="../media/image41.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packsdrauf@sfv.d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ertragsdatenbank.d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ertragsdatenbank.de/auswertung/index.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5.jpeg"/><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sfv.de/solaranlagenberatung/eeg-verguetunge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sfv.d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s://www.stadt-muenster.de/klima/foerderprogramm/photovoltaik" TargetMode="External"/><Relationship Id="rId1" Type="http://schemas.openxmlformats.org/officeDocument/2006/relationships/slideLayout" Target="../slideLayouts/slideLayout5.xml"/><Relationship Id="rId5" Type="http://schemas.openxmlformats.org/officeDocument/2006/relationships/hyperlink" Target="http://www.sfv.de/solaranlagenberatung/foerderprogramme" TargetMode="Externa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hyperlink" Target="http://www.kfw.de/442-MeineKfW"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68.png"/><Relationship Id="rId4" Type="http://schemas.openxmlformats.org/officeDocument/2006/relationships/hyperlink" Target="http://www.verbraucherzentrale.nrw/solarrechne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hyperlink" Target="http://www.sfv.de/solaranlagenberatun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sfv.de/publikationen/sachverstaendige"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71.png"/><Relationship Id="rId4" Type="http://schemas.openxmlformats.org/officeDocument/2006/relationships/hyperlink" Target="http://www.verbraucherzentrale.nrw/solarrechner"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sfv.de/verbraucherschutz-bei-pv-investitionen"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hyperlink" Target="https://www.sfv.de/solaranlagenberatung/angebotspruefun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hyperlink" Target="https://www.pv-magazine.de/2023/10/06/steuern-sparen-mit-photovoltaik-ohne-finanzamt/" TargetMode="External"/><Relationship Id="rId4" Type="http://schemas.openxmlformats.org/officeDocument/2006/relationships/hyperlink" Target="https://www.sfv.de/photovoltaik-steuergeschenk-der-bundesregierun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5.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78.png"/><Relationship Id="rId4" Type="http://schemas.openxmlformats.org/officeDocument/2006/relationships/image" Target="../media/image7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hyperlink" Target="https://tbd2f4255.emailsys1a.net/129/7059/897f3b9774/subscribe/form.html?_g=1660815608"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tinyurl.com/3pmaude9" TargetMode="External"/><Relationship Id="rId5" Type="http://schemas.openxmlformats.org/officeDocument/2006/relationships/image" Target="../media/image79.png"/><Relationship Id="rId4" Type="http://schemas.openxmlformats.org/officeDocument/2006/relationships/image" Target="../media/image86.png"/></Relationships>
</file>

<file path=ppt/slides/_rels/slide4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sfv.de/solaranlagenberatung" TargetMode="External"/><Relationship Id="rId7" Type="http://schemas.openxmlformats.org/officeDocument/2006/relationships/image" Target="../media/image88.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87.png"/><Relationship Id="rId5" Type="http://schemas.openxmlformats.org/officeDocument/2006/relationships/hyperlink" Target="http://www.sfv.de/mitmachen/mitglied-werden-1" TargetMode="External"/><Relationship Id="rId4" Type="http://schemas.openxmlformats.org/officeDocument/2006/relationships/hyperlink" Target="http://www.sfv.de/mitmachen/spend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image" Target="../media/image93.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www.energieatlas-bw.de/sonne/dachflachen/solarpotenzial-auf-dachflachen" TargetMode="External"/><Relationship Id="rId2" Type="http://schemas.openxmlformats.org/officeDocument/2006/relationships/hyperlink" Target="https://www.energieatlas.nrw.de/site/karte_solarkataster" TargetMode="External"/><Relationship Id="rId1" Type="http://schemas.openxmlformats.org/officeDocument/2006/relationships/slideLayout" Target="../slideLayouts/slideLayout4.xml"/><Relationship Id="rId5" Type="http://schemas.openxmlformats.org/officeDocument/2006/relationships/hyperlink" Target="https://www.gpm-webgis-12.de/geoapp/frames/index_ext2.php?gui_id=hessen_sod_03" TargetMode="External"/><Relationship Id="rId4" Type="http://schemas.openxmlformats.org/officeDocument/2006/relationships/hyperlink" Target="https://re.jrc.ec.europa.eu/pvg_tools/de/#PVP"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solar.htw-berlin.de/studien/speicher-inspektion-2022/" TargetMode="External"/><Relationship Id="rId2" Type="http://schemas.openxmlformats.org/officeDocument/2006/relationships/hyperlink" Target="https://www.test.de/Photovoltaik-Rechner-1391893-0/" TargetMode="External"/><Relationship Id="rId1" Type="http://schemas.openxmlformats.org/officeDocument/2006/relationships/slideLayout" Target="../slideLayouts/slideLayout4.xml"/><Relationship Id="rId5" Type="http://schemas.openxmlformats.org/officeDocument/2006/relationships/hyperlink" Target="https://solar.htw-berlin.de/rechner/unabhaengigkeitsrechner/" TargetMode="External"/><Relationship Id="rId4" Type="http://schemas.openxmlformats.org/officeDocument/2006/relationships/hyperlink" Target="https://www.verbraucherzentrale.de/wissen/energie/erneuerbare-energien/lohnen-sich-batteriespeicher-fuer-photovoltaikanlagen-24589"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4.xml"/><Relationship Id="rId4" Type="http://schemas.openxmlformats.org/officeDocument/2006/relationships/image" Target="../media/image97.jpeg"/></Relationships>
</file>

<file path=ppt/slides/_rels/slide58.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jpg"/><Relationship Id="rId1" Type="http://schemas.openxmlformats.org/officeDocument/2006/relationships/slideLayout" Target="../slideLayouts/slideLayout4.xml"/><Relationship Id="rId4" Type="http://schemas.openxmlformats.org/officeDocument/2006/relationships/image" Target="../media/image100.jpeg"/></Relationships>
</file>

<file path=ppt/slides/_rels/slide5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s://solar.htw-berlin.de/rechner/stecker-solar-simulator/" TargetMode="External"/><Relationship Id="rId2" Type="http://schemas.openxmlformats.org/officeDocument/2006/relationships/image" Target="../media/image103.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09.png"/><Relationship Id="rId5" Type="http://schemas.openxmlformats.org/officeDocument/2006/relationships/image" Target="../media/image108.jpeg"/><Relationship Id="rId4" Type="http://schemas.openxmlformats.org/officeDocument/2006/relationships/image" Target="../media/image107.png"/></Relationships>
</file>

<file path=ppt/slides/_rels/slide6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110.png"/><Relationship Id="rId7" Type="http://schemas.openxmlformats.org/officeDocument/2006/relationships/image" Target="../media/image109.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108.jpeg"/><Relationship Id="rId5" Type="http://schemas.openxmlformats.org/officeDocument/2006/relationships/image" Target="../media/image107.png"/><Relationship Id="rId4" Type="http://schemas.openxmlformats.org/officeDocument/2006/relationships/image" Target="../media/image106.png"/><Relationship Id="rId9" Type="http://schemas.openxmlformats.org/officeDocument/2006/relationships/image" Target="../media/image111.png"/></Relationships>
</file>

<file path=ppt/slides/_rels/slide6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110.png"/><Relationship Id="rId7" Type="http://schemas.openxmlformats.org/officeDocument/2006/relationships/image" Target="../media/image109.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08.jpeg"/><Relationship Id="rId5" Type="http://schemas.openxmlformats.org/officeDocument/2006/relationships/image" Target="../media/image107.png"/><Relationship Id="rId10" Type="http://schemas.openxmlformats.org/officeDocument/2006/relationships/image" Target="../media/image112.jpeg"/><Relationship Id="rId4" Type="http://schemas.openxmlformats.org/officeDocument/2006/relationships/image" Target="../media/image106.png"/><Relationship Id="rId9" Type="http://schemas.openxmlformats.org/officeDocument/2006/relationships/image" Target="../media/image111.png"/></Relationships>
</file>

<file path=ppt/slides/_rels/slide6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110.png"/><Relationship Id="rId7" Type="http://schemas.openxmlformats.org/officeDocument/2006/relationships/image" Target="../media/image109.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108.jpeg"/><Relationship Id="rId5" Type="http://schemas.openxmlformats.org/officeDocument/2006/relationships/image" Target="../media/image107.png"/><Relationship Id="rId10" Type="http://schemas.openxmlformats.org/officeDocument/2006/relationships/image" Target="../media/image113.png"/><Relationship Id="rId4" Type="http://schemas.openxmlformats.org/officeDocument/2006/relationships/image" Target="../media/image106.png"/><Relationship Id="rId9" Type="http://schemas.openxmlformats.org/officeDocument/2006/relationships/image" Target="../media/image111.png"/></Relationships>
</file>

<file path=ppt/slides/_rels/slide67.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6.png"/><Relationship Id="rId7" Type="http://schemas.openxmlformats.org/officeDocument/2006/relationships/image" Target="../media/image78.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109.png"/><Relationship Id="rId11" Type="http://schemas.openxmlformats.org/officeDocument/2006/relationships/image" Target="../media/image111.png"/><Relationship Id="rId5" Type="http://schemas.openxmlformats.org/officeDocument/2006/relationships/image" Target="../media/image108.jpeg"/><Relationship Id="rId10" Type="http://schemas.openxmlformats.org/officeDocument/2006/relationships/image" Target="../media/image110.png"/><Relationship Id="rId4" Type="http://schemas.openxmlformats.org/officeDocument/2006/relationships/image" Target="../media/image107.png"/><Relationship Id="rId9" Type="http://schemas.openxmlformats.org/officeDocument/2006/relationships/image" Target="../media/image1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B8A9F91-3694-C0DE-E42C-EDD1D2341508}"/>
              </a:ext>
            </a:extLst>
          </p:cNvPr>
          <p:cNvSpPr>
            <a:spLocks noGrp="1"/>
          </p:cNvSpPr>
          <p:nvPr>
            <p:ph type="dt" sz="half" idx="10"/>
          </p:nvPr>
        </p:nvSpPr>
        <p:spPr/>
        <p:txBody>
          <a:bodyPr/>
          <a:lstStyle/>
          <a:p>
            <a:pPr>
              <a:defRPr/>
            </a:pPr>
            <a:r>
              <a:rPr lang="de-DE"/>
              <a:t>www.packsdrauf.solar</a:t>
            </a:r>
          </a:p>
        </p:txBody>
      </p:sp>
    </p:spTree>
    <p:extLst>
      <p:ext uri="{BB962C8B-B14F-4D97-AF65-F5344CB8AC3E}">
        <p14:creationId xmlns:p14="http://schemas.microsoft.com/office/powerpoint/2010/main" val="268030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Inhaltsplatzhalter 4"/>
          <p:cNvSpPr txBox="1"/>
          <p:nvPr/>
        </p:nvSpPr>
        <p:spPr bwMode="auto">
          <a:xfrm>
            <a:off x="6326703" y="1585557"/>
            <a:ext cx="5495185" cy="4062412"/>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600">
                <a:solidFill>
                  <a:schemeClr val="tx1"/>
                </a:solidFill>
                <a:latin typeface="+mn-lt"/>
                <a:ea typeface="+mn-ea"/>
                <a:cs typeface="+mn-cs"/>
              </a:defRPr>
            </a:lvl1pPr>
            <a:lvl2pPr marL="685800" indent="-228600" algn="l" defTabSz="914400">
              <a:lnSpc>
                <a:spcPct val="90000"/>
              </a:lnSpc>
              <a:spcBef>
                <a:spcPts val="500"/>
              </a:spcBef>
              <a:buFont typeface="Arial"/>
              <a:buChar char="•"/>
              <a:defRPr sz="2200">
                <a:solidFill>
                  <a:schemeClr val="tx1"/>
                </a:solidFill>
                <a:latin typeface="+mn-lt"/>
                <a:ea typeface="+mn-ea"/>
                <a:cs typeface="+mn-cs"/>
              </a:defRPr>
            </a:lvl2pPr>
            <a:lvl3pPr marL="1143000" indent="-228600" algn="l" defTabSz="914400">
              <a:lnSpc>
                <a:spcPct val="90000"/>
              </a:lnSpc>
              <a:spcBef>
                <a:spcPts val="500"/>
              </a:spcBef>
              <a:buFont typeface="Arial"/>
              <a:buChar char="•"/>
              <a:defRPr sz="16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Font typeface="Arial"/>
              <a:buNone/>
              <a:defRPr/>
            </a:pPr>
            <a:r>
              <a:rPr lang="de-DE" sz="2400" dirty="0">
                <a:latin typeface="Calibri" panose="020F0502020204030204" pitchFamily="34" charset="0"/>
              </a:rPr>
              <a:t>Einphasiger Wechselrichter</a:t>
            </a:r>
            <a:br>
              <a:rPr lang="de-DE" sz="2400" dirty="0">
                <a:latin typeface="Calibri" panose="020F0502020204030204" pitchFamily="34" charset="0"/>
              </a:rPr>
            </a:br>
            <a:r>
              <a:rPr lang="de-DE" sz="2400" dirty="0">
                <a:latin typeface="Calibri" panose="020F0502020204030204" pitchFamily="34" charset="0"/>
              </a:rPr>
              <a:t>Leistungen bis 3 kW	</a:t>
            </a:r>
            <a:endParaRPr dirty="0">
              <a:latin typeface="Calibri" panose="020F0502020204030204" pitchFamily="34" charset="0"/>
            </a:endParaRPr>
          </a:p>
          <a:p>
            <a:pPr marL="0" indent="0">
              <a:buFont typeface="Arial"/>
              <a:buNone/>
              <a:defRPr/>
            </a:pPr>
            <a:endParaRPr lang="de-DE" sz="2400" dirty="0">
              <a:latin typeface="Calibri" panose="020F0502020204030204" pitchFamily="34" charset="0"/>
            </a:endParaRPr>
          </a:p>
          <a:p>
            <a:pPr marL="0" indent="0">
              <a:buFont typeface="Arial"/>
              <a:buNone/>
              <a:defRPr/>
            </a:pPr>
            <a:endParaRPr lang="de-DE" sz="2400" dirty="0">
              <a:latin typeface="Calibri" panose="020F0502020204030204" pitchFamily="34" charset="0"/>
            </a:endParaRPr>
          </a:p>
          <a:p>
            <a:pPr marL="0" indent="0">
              <a:buFont typeface="Arial"/>
              <a:buNone/>
              <a:defRPr/>
            </a:pPr>
            <a:endParaRPr lang="de-DE" sz="2400" dirty="0">
              <a:latin typeface="Calibri" panose="020F0502020204030204" pitchFamily="34" charset="0"/>
            </a:endParaRPr>
          </a:p>
          <a:p>
            <a:pPr marL="0" indent="0">
              <a:buFont typeface="Arial"/>
              <a:buNone/>
              <a:defRPr/>
            </a:pPr>
            <a:endParaRPr lang="de-DE" sz="2400" dirty="0">
              <a:latin typeface="Calibri" panose="020F0502020204030204" pitchFamily="34" charset="0"/>
            </a:endParaRPr>
          </a:p>
          <a:p>
            <a:pPr marL="0" indent="0">
              <a:buFont typeface="Arial"/>
              <a:buNone/>
              <a:defRPr/>
            </a:pPr>
            <a:endParaRPr lang="de-DE" sz="2400" dirty="0">
              <a:latin typeface="Calibri" panose="020F0502020204030204" pitchFamily="34" charset="0"/>
            </a:endParaRPr>
          </a:p>
          <a:p>
            <a:pPr marL="0" indent="0">
              <a:buFont typeface="Arial"/>
              <a:buNone/>
              <a:defRPr/>
            </a:pPr>
            <a:endParaRPr lang="de-DE" sz="2400" dirty="0">
              <a:latin typeface="Calibri" panose="020F0502020204030204" pitchFamily="34" charset="0"/>
            </a:endParaRPr>
          </a:p>
          <a:p>
            <a:pPr marL="0" indent="0">
              <a:buFont typeface="Arial"/>
              <a:buNone/>
              <a:defRPr/>
            </a:pPr>
            <a:r>
              <a:rPr lang="de-DE" sz="2000" dirty="0">
                <a:latin typeface="Calibri" panose="020F0502020204030204" pitchFamily="34" charset="0"/>
              </a:rPr>
              <a:t>speist in nur eine Phase des Netzes ein</a:t>
            </a:r>
            <a:endParaRPr sz="2000" dirty="0">
              <a:latin typeface="Calibri" panose="020F0502020204030204" pitchFamily="34" charset="0"/>
            </a:endParaRPr>
          </a:p>
        </p:txBody>
      </p:sp>
      <p:sp>
        <p:nvSpPr>
          <p:cNvPr id="2" name="Titel 1"/>
          <p:cNvSpPr>
            <a:spLocks noGrp="1"/>
          </p:cNvSpPr>
          <p:nvPr>
            <p:ph type="title"/>
          </p:nvPr>
        </p:nvSpPr>
        <p:spPr bwMode="auto"/>
        <p:txBody>
          <a:bodyPr/>
          <a:lstStyle/>
          <a:p>
            <a:pPr>
              <a:defRPr/>
            </a:pPr>
            <a:r>
              <a:rPr lang="de-DE" dirty="0"/>
              <a:t>Wechselrichter</a:t>
            </a:r>
            <a:endParaRPr dirty="0"/>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10</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Basiswissen PV-Anlage</a:t>
            </a:r>
            <a:endParaRPr/>
          </a:p>
        </p:txBody>
      </p:sp>
      <p:sp>
        <p:nvSpPr>
          <p:cNvPr id="5" name="Inhaltsplatzhalter 4"/>
          <p:cNvSpPr>
            <a:spLocks noGrp="1"/>
          </p:cNvSpPr>
          <p:nvPr>
            <p:ph idx="1"/>
          </p:nvPr>
        </p:nvSpPr>
        <p:spPr bwMode="auto">
          <a:xfrm>
            <a:off x="838200" y="1590676"/>
            <a:ext cx="5257800" cy="3926556"/>
          </a:xfrm>
        </p:spPr>
        <p:txBody>
          <a:bodyPr>
            <a:normAutofit/>
          </a:bodyPr>
          <a:lstStyle/>
          <a:p>
            <a:pPr marL="0" indent="0">
              <a:buNone/>
              <a:defRPr/>
            </a:pPr>
            <a:r>
              <a:rPr lang="de-DE" dirty="0"/>
              <a:t>Dreiphasiger Wechselrichter </a:t>
            </a:r>
            <a:br>
              <a:rPr lang="de-DE" dirty="0"/>
            </a:br>
            <a:r>
              <a:rPr lang="de-DE" dirty="0"/>
              <a:t>Leistungen ab 3 kW		</a:t>
            </a:r>
            <a:endParaRPr dirty="0"/>
          </a:p>
          <a:p>
            <a:pPr marL="0" indent="0">
              <a:buNone/>
              <a:defRPr/>
            </a:pPr>
            <a:endParaRPr lang="de-DE" dirty="0"/>
          </a:p>
          <a:p>
            <a:pPr marL="0" indent="0">
              <a:buNone/>
              <a:defRPr/>
            </a:pPr>
            <a:endParaRPr lang="de-DE" dirty="0"/>
          </a:p>
          <a:p>
            <a:pPr marL="0" indent="0">
              <a:buNone/>
              <a:defRPr/>
            </a:pPr>
            <a:endParaRPr lang="de-DE" dirty="0"/>
          </a:p>
          <a:p>
            <a:pPr marL="0" indent="0">
              <a:buNone/>
              <a:defRPr/>
            </a:pPr>
            <a:endParaRPr lang="de-DE" dirty="0"/>
          </a:p>
          <a:p>
            <a:pPr marL="0" indent="0">
              <a:buNone/>
              <a:defRPr/>
            </a:pPr>
            <a:endParaRPr lang="de-DE" dirty="0"/>
          </a:p>
          <a:p>
            <a:pPr marL="0" indent="0">
              <a:buNone/>
              <a:defRPr/>
            </a:pPr>
            <a:endParaRPr lang="de-DE" dirty="0"/>
          </a:p>
          <a:p>
            <a:pPr marL="0" indent="0">
              <a:buNone/>
              <a:defRPr/>
            </a:pPr>
            <a:r>
              <a:rPr lang="de-DE" sz="2000" dirty="0"/>
              <a:t>speist in alle 3 Phasen des Netzes ein</a:t>
            </a:r>
            <a:endParaRPr sz="2000" dirty="0"/>
          </a:p>
        </p:txBody>
      </p:sp>
      <p:pic>
        <p:nvPicPr>
          <p:cNvPr id="9" name="Picture 8" descr="Drehstromsteckdose.jpg"/>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3337695" y="3259738"/>
            <a:ext cx="2228269" cy="1090611"/>
          </a:xfrm>
          <a:prstGeom prst="rect">
            <a:avLst/>
          </a:prstGeom>
          <a:noFill/>
          <a:ln>
            <a:noFill/>
          </a:ln>
        </p:spPr>
      </p:pic>
      <p:pic>
        <p:nvPicPr>
          <p:cNvPr id="10" name="Grafik 9" descr="Steckose.jpg"/>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9703452" y="3259738"/>
            <a:ext cx="1327891" cy="1166000"/>
          </a:xfrm>
          <a:prstGeom prst="rect">
            <a:avLst/>
          </a:prstGeom>
          <a:noFill/>
          <a:ln>
            <a:noFill/>
          </a:ln>
        </p:spPr>
      </p:pic>
      <p:pic>
        <p:nvPicPr>
          <p:cNvPr id="11" name="Grafik 10" descr="19475_280x222x72x72x80_coolcept_StecaGrid_1800_4200_picture_3D_button.jpg"/>
          <p:cNvPicPr>
            <a:picLocks noChangeAspect="1"/>
          </p:cNvPicPr>
          <p:nvPr/>
        </p:nvPicPr>
        <p:blipFill>
          <a:blip r:embed="rId5" cstate="email">
            <a:extLst>
              <a:ext uri="{28A0092B-C50C-407E-A947-70E740481C1C}">
                <a14:useLocalDpi xmlns:a14="http://schemas.microsoft.com/office/drawing/2010/main"/>
              </a:ext>
            </a:extLst>
          </a:blip>
          <a:srcRect/>
          <a:stretch/>
        </p:blipFill>
        <p:spPr bwMode="auto">
          <a:xfrm>
            <a:off x="6896345" y="2489897"/>
            <a:ext cx="1935959" cy="2525164"/>
          </a:xfrm>
          <a:prstGeom prst="rect">
            <a:avLst/>
          </a:prstGeom>
          <a:noFill/>
          <a:ln>
            <a:noFill/>
          </a:ln>
        </p:spPr>
      </p:pic>
      <p:pic>
        <p:nvPicPr>
          <p:cNvPr id="12" name="Grafik 10" descr="Richter-Fronius_Symo_Hybrid.jpg"/>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a:ext>
            </a:extLst>
          </a:blip>
          <a:stretch/>
        </p:blipFill>
        <p:spPr bwMode="auto">
          <a:xfrm>
            <a:off x="1132615" y="2532400"/>
            <a:ext cx="2004123" cy="2415384"/>
          </a:xfrm>
          <a:prstGeom prst="rect">
            <a:avLst/>
          </a:prstGeom>
          <a:noFill/>
          <a:ln>
            <a:noFill/>
          </a:ln>
        </p:spPr>
      </p:pic>
      <p:sp>
        <p:nvSpPr>
          <p:cNvPr id="13" name="Textfeld 9"/>
          <p:cNvSpPr txBox="1">
            <a:spLocks noChangeArrowheads="1"/>
          </p:cNvSpPr>
          <p:nvPr/>
        </p:nvSpPr>
        <p:spPr bwMode="auto">
          <a:xfrm>
            <a:off x="10399519" y="6385663"/>
            <a:ext cx="2078911"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Fotos: Ulrich </a:t>
            </a:r>
            <a:r>
              <a:rPr lang="de-DE" sz="1000" dirty="0" err="1">
                <a:solidFill>
                  <a:schemeClr val="bg1">
                    <a:lumMod val="65000"/>
                  </a:schemeClr>
                </a:solidFill>
                <a:latin typeface="Calibri" panose="020F0502020204030204" pitchFamily="34" charset="0"/>
                <a:ea typeface="ＭＳ Ｐゴシック"/>
              </a:rPr>
              <a:t>Böke</a:t>
            </a:r>
            <a:endParaRPr lang="de-DE" sz="1000" b="1" dirty="0">
              <a:solidFill>
                <a:schemeClr val="bg1">
                  <a:lumMod val="65000"/>
                </a:schemeClr>
              </a:solidFill>
              <a:latin typeface="Calibri" panose="020F0502020204030204" pitchFamily="34" charset="0"/>
              <a:ea typeface="ＭＳ Ｐゴシック"/>
            </a:endParaRPr>
          </a:p>
        </p:txBody>
      </p:sp>
      <p:sp>
        <p:nvSpPr>
          <p:cNvPr id="16" name="Inhaltsplatzhalter 4"/>
          <p:cNvSpPr txBox="1"/>
          <p:nvPr/>
        </p:nvSpPr>
        <p:spPr bwMode="auto">
          <a:xfrm>
            <a:off x="3391990" y="5869823"/>
            <a:ext cx="5645883" cy="725144"/>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400">
                <a:solidFill>
                  <a:schemeClr val="tx1"/>
                </a:solidFill>
                <a:latin typeface="+mn-lt"/>
                <a:ea typeface="+mn-ea"/>
                <a:cs typeface="+mn-cs"/>
              </a:defRPr>
            </a:lvl1pPr>
            <a:lvl2pPr marL="685800" indent="-228600" algn="l" defTabSz="914400">
              <a:lnSpc>
                <a:spcPct val="90000"/>
              </a:lnSpc>
              <a:spcBef>
                <a:spcPts val="500"/>
              </a:spcBef>
              <a:buFont typeface="Arial"/>
              <a:buChar char="•"/>
              <a:defRPr sz="2000">
                <a:solidFill>
                  <a:schemeClr val="tx1"/>
                </a:solidFill>
                <a:latin typeface="+mn-lt"/>
                <a:ea typeface="+mn-ea"/>
                <a:cs typeface="+mn-cs"/>
              </a:defRPr>
            </a:lvl2pPr>
            <a:lvl3pPr marL="1143000" indent="-228600" algn="l" defTabSz="914400">
              <a:lnSpc>
                <a:spcPct val="90000"/>
              </a:lnSpc>
              <a:spcBef>
                <a:spcPts val="500"/>
              </a:spcBef>
              <a:buFont typeface="Arial"/>
              <a:buChar char="•"/>
              <a:defRPr sz="15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Font typeface="Arial"/>
              <a:buNone/>
              <a:defRPr/>
            </a:pPr>
            <a:r>
              <a:rPr lang="de-DE" sz="2000" i="1" dirty="0">
                <a:latin typeface="Calibri" panose="020F0502020204030204" pitchFamily="34" charset="0"/>
              </a:rPr>
              <a:t>Für Einbau oder Nachrüstung von Speicher direkt in Hybride Wechselrichter investieren</a:t>
            </a:r>
            <a:endParaRPr dirty="0">
              <a:latin typeface="Calibri" panose="020F0502020204030204" pitchFamily="34" charset="0"/>
            </a:endParaRPr>
          </a:p>
        </p:txBody>
      </p:sp>
      <p:pic>
        <p:nvPicPr>
          <p:cNvPr id="15" name="Grafik 14" descr="Post-it-Notizen Silhouette"/>
          <p:cNvPicPr>
            <a:picLocks noChangeAspect="1"/>
          </p:cNvPicPr>
          <p:nvPr/>
        </p:nvPicPr>
        <p:blipFill>
          <a:blip r:embed="rId7" cstate="email">
            <a:extLst>
              <a:ext uri="{28A0092B-C50C-407E-A947-70E740481C1C}">
                <a14:useLocalDpi xmlns:a14="http://schemas.microsoft.com/office/drawing/2010/main"/>
              </a:ext>
            </a:extLst>
          </a:blip>
          <a:stretch/>
        </p:blipFill>
        <p:spPr bwMode="auto">
          <a:xfrm>
            <a:off x="2666846" y="5778594"/>
            <a:ext cx="725144" cy="725144"/>
          </a:xfrm>
          <a:prstGeom prst="rect">
            <a:avLst/>
          </a:prstGeom>
        </p:spPr>
      </p:pic>
      <p:sp>
        <p:nvSpPr>
          <p:cNvPr id="6" name="Ellipse 5">
            <a:extLst>
              <a:ext uri="{FF2B5EF4-FFF2-40B4-BE49-F238E27FC236}">
                <a16:creationId xmlns:a16="http://schemas.microsoft.com/office/drawing/2014/main" id="{9CACAC61-6DF0-1324-601D-D3BBB607DCD9}"/>
              </a:ext>
            </a:extLst>
          </p:cNvPr>
          <p:cNvSpPr>
            <a:spLocks noGrp="1" noRot="1" noMove="1" noResize="1" noEditPoints="1" noAdjustHandles="1" noChangeArrowheads="1" noChangeShapeType="1"/>
          </p:cNvSpPr>
          <p:nvPr/>
        </p:nvSpPr>
        <p:spPr>
          <a:xfrm>
            <a:off x="1675769" y="3472400"/>
            <a:ext cx="657491" cy="163107"/>
          </a:xfrm>
          <a:prstGeom prst="ellipse">
            <a:avLst/>
          </a:prstGeom>
          <a:solidFill>
            <a:srgbClr val="A11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pic>
        <p:nvPicPr>
          <p:cNvPr id="8" name="Grafik 7">
            <a:extLst>
              <a:ext uri="{FF2B5EF4-FFF2-40B4-BE49-F238E27FC236}">
                <a16:creationId xmlns:a16="http://schemas.microsoft.com/office/drawing/2014/main" id="{909B4CC0-5308-12E1-92C9-E935C2B0197B}"/>
              </a:ext>
            </a:extLst>
          </p:cNvPr>
          <p:cNvPicPr>
            <a:picLocks noGrp="1" noRot="1" noChangeAspect="1" noMove="1" noResize="1" noEditPoints="1" noAdjustHandles="1" noChangeArrowheads="1" noChangeShapeType="1" noCrop="1"/>
          </p:cNvPicPr>
          <p:nvPr/>
        </p:nvPicPr>
        <p:blipFill>
          <a:blip r:embed="rId8" cstate="email">
            <a:extLst>
              <a:ext uri="{28A0092B-C50C-407E-A947-70E740481C1C}">
                <a14:useLocalDpi xmlns:a14="http://schemas.microsoft.com/office/drawing/2010/main"/>
              </a:ext>
            </a:extLst>
          </a:blip>
          <a:stretch>
            <a:fillRect/>
          </a:stretch>
        </p:blipFill>
        <p:spPr>
          <a:xfrm>
            <a:off x="2295352" y="4221087"/>
            <a:ext cx="371494" cy="7894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Messung</a:t>
            </a:r>
            <a:endParaRPr dirty="0"/>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11</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Basiswissen PV-Anlage</a:t>
            </a:r>
            <a:endParaRPr/>
          </a:p>
        </p:txBody>
      </p:sp>
      <p:sp>
        <p:nvSpPr>
          <p:cNvPr id="5" name="Inhaltsplatzhalter 4"/>
          <p:cNvSpPr>
            <a:spLocks noGrp="1"/>
          </p:cNvSpPr>
          <p:nvPr>
            <p:ph idx="1"/>
          </p:nvPr>
        </p:nvSpPr>
        <p:spPr bwMode="auto">
          <a:xfrm>
            <a:off x="1055217" y="3501009"/>
            <a:ext cx="3960441" cy="2031623"/>
          </a:xfrm>
        </p:spPr>
        <p:txBody>
          <a:bodyPr>
            <a:noAutofit/>
          </a:bodyPr>
          <a:lstStyle/>
          <a:p>
            <a:pPr marL="0" indent="0">
              <a:lnSpc>
                <a:spcPct val="100000"/>
              </a:lnSpc>
              <a:buNone/>
              <a:defRPr/>
            </a:pPr>
            <a:r>
              <a:rPr lang="de-DE" sz="2000" b="1" dirty="0"/>
              <a:t>Moderne Messeinrichtung</a:t>
            </a:r>
          </a:p>
          <a:p>
            <a:pPr>
              <a:lnSpc>
                <a:spcPct val="100000"/>
              </a:lnSpc>
              <a:defRPr/>
            </a:pPr>
            <a:r>
              <a:rPr lang="de-DE" sz="2000" dirty="0"/>
              <a:t>Einfacher digitaler Zähler ohne Fernsteuerung</a:t>
            </a:r>
          </a:p>
          <a:p>
            <a:pPr>
              <a:lnSpc>
                <a:spcPct val="100000"/>
              </a:lnSpc>
              <a:defRPr/>
            </a:pPr>
            <a:r>
              <a:rPr lang="de-DE" sz="2000" dirty="0"/>
              <a:t>Für Anlagen bis 7 kW</a:t>
            </a:r>
          </a:p>
          <a:p>
            <a:pPr>
              <a:lnSpc>
                <a:spcPct val="100000"/>
              </a:lnSpc>
              <a:defRPr/>
            </a:pPr>
            <a:r>
              <a:rPr lang="de-DE" sz="2000" dirty="0"/>
              <a:t>Messkosten: 20 € brutto / Jahr</a:t>
            </a:r>
          </a:p>
          <a:p>
            <a:pPr marL="0" indent="0">
              <a:buNone/>
              <a:defRPr/>
            </a:pPr>
            <a:endParaRPr sz="2000" dirty="0"/>
          </a:p>
        </p:txBody>
      </p:sp>
      <p:sp>
        <p:nvSpPr>
          <p:cNvPr id="13" name="Textfeld 9"/>
          <p:cNvSpPr txBox="1">
            <a:spLocks noChangeArrowheads="1"/>
          </p:cNvSpPr>
          <p:nvPr/>
        </p:nvSpPr>
        <p:spPr bwMode="auto">
          <a:xfrm>
            <a:off x="8544273" y="6424750"/>
            <a:ext cx="3338978"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Foto: Intelligenter Stromzähler, Wikipedia, </a:t>
            </a:r>
            <a:r>
              <a:rPr lang="de-DE" sz="1000" dirty="0">
                <a:solidFill>
                  <a:schemeClr val="bg1">
                    <a:lumMod val="65000"/>
                  </a:schemeClr>
                </a:solidFill>
                <a:latin typeface="Calibri" panose="020F0502020204030204" pitchFamily="34" charset="0"/>
              </a:rPr>
              <a:t>CC BY-SA 3.0</a:t>
            </a:r>
            <a:endParaRPr lang="de-DE" sz="1000" b="1" dirty="0">
              <a:solidFill>
                <a:schemeClr val="bg1">
                  <a:lumMod val="65000"/>
                </a:schemeClr>
              </a:solidFill>
              <a:latin typeface="Calibri" panose="020F0502020204030204" pitchFamily="34" charset="0"/>
              <a:ea typeface="ＭＳ Ｐゴシック"/>
            </a:endParaRPr>
          </a:p>
        </p:txBody>
      </p:sp>
      <p:sp>
        <p:nvSpPr>
          <p:cNvPr id="16" name="Inhaltsplatzhalter 4"/>
          <p:cNvSpPr txBox="1"/>
          <p:nvPr/>
        </p:nvSpPr>
        <p:spPr bwMode="auto">
          <a:xfrm>
            <a:off x="3391990" y="5896493"/>
            <a:ext cx="6133164" cy="725144"/>
          </a:xfrm>
          <a:prstGeom prst="rect">
            <a:avLst/>
          </a:prstGeom>
        </p:spPr>
        <p:txBody>
          <a:bodyPr vert="horz" lIns="91440" tIns="45720" rIns="91440" bIns="45720" rtlCol="0">
            <a:normAutofit fontScale="92500" lnSpcReduction="20000"/>
          </a:bodyPr>
          <a:lstStyle>
            <a:lvl1pPr marL="228600" indent="-228600" algn="l" defTabSz="914400">
              <a:lnSpc>
                <a:spcPct val="90000"/>
              </a:lnSpc>
              <a:spcBef>
                <a:spcPts val="1000"/>
              </a:spcBef>
              <a:buFont typeface="Arial"/>
              <a:buChar char="•"/>
              <a:defRPr sz="2400">
                <a:solidFill>
                  <a:schemeClr val="tx1"/>
                </a:solidFill>
                <a:latin typeface="+mn-lt"/>
                <a:ea typeface="+mn-ea"/>
                <a:cs typeface="+mn-cs"/>
              </a:defRPr>
            </a:lvl1pPr>
            <a:lvl2pPr marL="685800" indent="-228600" algn="l" defTabSz="914400">
              <a:lnSpc>
                <a:spcPct val="90000"/>
              </a:lnSpc>
              <a:spcBef>
                <a:spcPts val="500"/>
              </a:spcBef>
              <a:buFont typeface="Arial"/>
              <a:buChar char="•"/>
              <a:defRPr sz="2000">
                <a:solidFill>
                  <a:schemeClr val="tx1"/>
                </a:solidFill>
                <a:latin typeface="+mn-lt"/>
                <a:ea typeface="+mn-ea"/>
                <a:cs typeface="+mn-cs"/>
              </a:defRPr>
            </a:lvl2pPr>
            <a:lvl3pPr marL="1143000" indent="-228600" algn="l" defTabSz="914400">
              <a:lnSpc>
                <a:spcPct val="90000"/>
              </a:lnSpc>
              <a:spcBef>
                <a:spcPts val="500"/>
              </a:spcBef>
              <a:buFont typeface="Arial"/>
              <a:buChar char="•"/>
              <a:defRPr sz="15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Font typeface="Arial"/>
              <a:buNone/>
              <a:defRPr/>
            </a:pPr>
            <a:r>
              <a:rPr lang="de-DE" sz="2000" i="1" dirty="0">
                <a:latin typeface="Calibri" panose="020F0502020204030204" pitchFamily="34" charset="0"/>
              </a:rPr>
              <a:t>Die gesetzlichen Regelungen findet man im Messstellenbetriebsgesetz. Dieses wurde kürzlich überarbeitet.</a:t>
            </a:r>
            <a:endParaRPr dirty="0">
              <a:latin typeface="Calibri" panose="020F0502020204030204" pitchFamily="34" charset="0"/>
            </a:endParaRPr>
          </a:p>
        </p:txBody>
      </p:sp>
      <p:pic>
        <p:nvPicPr>
          <p:cNvPr id="15" name="Grafik 14" descr="Post-it-Notizen Silhouette"/>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666846" y="5805264"/>
            <a:ext cx="725144" cy="725144"/>
          </a:xfrm>
          <a:prstGeom prst="rect">
            <a:avLst/>
          </a:prstGeom>
        </p:spPr>
      </p:pic>
      <p:sp>
        <p:nvSpPr>
          <p:cNvPr id="6" name="Textfeld 5">
            <a:extLst>
              <a:ext uri="{FF2B5EF4-FFF2-40B4-BE49-F238E27FC236}">
                <a16:creationId xmlns:a16="http://schemas.microsoft.com/office/drawing/2014/main" id="{DC370420-A856-D978-D60A-EBE9B19BA190}"/>
              </a:ext>
            </a:extLst>
          </p:cNvPr>
          <p:cNvSpPr txBox="1"/>
          <p:nvPr/>
        </p:nvSpPr>
        <p:spPr>
          <a:xfrm>
            <a:off x="983432" y="1556792"/>
            <a:ext cx="10225136" cy="1908215"/>
          </a:xfrm>
          <a:prstGeom prst="rect">
            <a:avLst/>
          </a:prstGeom>
          <a:noFill/>
        </p:spPr>
        <p:txBody>
          <a:bodyPr wrap="square" rtlCol="0">
            <a:spAutoFit/>
          </a:bodyPr>
          <a:lstStyle/>
          <a:p>
            <a:pPr marL="285750" indent="-285750">
              <a:buFont typeface="Arial" panose="020B0604020202020204" pitchFamily="34" charset="0"/>
              <a:buChar char="•"/>
            </a:pPr>
            <a:r>
              <a:rPr lang="de-DE" sz="2400" dirty="0">
                <a:latin typeface="Calibri" panose="020F0502020204030204" pitchFamily="34" charset="0"/>
              </a:rPr>
              <a:t>Der Messstellenbetreiber (normalerweise der Netzbetreiber) ist für Einbau, Betrieb und Wartung (Eichung) des Zählers zuständig</a:t>
            </a:r>
          </a:p>
          <a:p>
            <a:pPr marL="285750" indent="-285750">
              <a:buFont typeface="Arial" panose="020B0604020202020204" pitchFamily="34" charset="0"/>
              <a:buChar char="•"/>
            </a:pPr>
            <a:r>
              <a:rPr lang="de-DE" sz="2400" dirty="0">
                <a:latin typeface="Calibri" panose="020F0502020204030204" pitchFamily="34" charset="0"/>
              </a:rPr>
              <a:t>Für diese Dienstleistung werden Zählergebühren fällig (Preisobergrenzregeln) </a:t>
            </a:r>
          </a:p>
          <a:p>
            <a:pPr marL="285750" indent="-285750">
              <a:buFont typeface="Arial" panose="020B0604020202020204" pitchFamily="34" charset="0"/>
              <a:buChar char="•"/>
            </a:pPr>
            <a:r>
              <a:rPr lang="de-DE" sz="2400" dirty="0">
                <a:latin typeface="Calibri" panose="020F0502020204030204" pitchFamily="34" charset="0"/>
              </a:rPr>
              <a:t>Einbau in Zählerschrank</a:t>
            </a:r>
          </a:p>
          <a:p>
            <a:pPr marL="285750" indent="-285750">
              <a:buFont typeface="Arial" panose="020B0604020202020204" pitchFamily="34" charset="0"/>
              <a:buChar char="•"/>
            </a:pPr>
            <a:endParaRPr lang="de-DE" sz="2200" dirty="0">
              <a:latin typeface="Calibri" panose="020F0502020204030204" pitchFamily="34" charset="0"/>
            </a:endParaRPr>
          </a:p>
        </p:txBody>
      </p:sp>
      <p:sp>
        <p:nvSpPr>
          <p:cNvPr id="18" name="Inhaltsplatzhalter 4">
            <a:extLst>
              <a:ext uri="{FF2B5EF4-FFF2-40B4-BE49-F238E27FC236}">
                <a16:creationId xmlns:a16="http://schemas.microsoft.com/office/drawing/2014/main" id="{FE245AF4-D693-5B7A-9B47-82B9A4F94E9C}"/>
              </a:ext>
            </a:extLst>
          </p:cNvPr>
          <p:cNvSpPr txBox="1">
            <a:spLocks/>
          </p:cNvSpPr>
          <p:nvPr/>
        </p:nvSpPr>
        <p:spPr bwMode="auto">
          <a:xfrm>
            <a:off x="7013328" y="3501008"/>
            <a:ext cx="4845639" cy="2031623"/>
          </a:xfrm>
          <a:prstGeom prst="rect">
            <a:avLst/>
          </a:prstGeom>
        </p:spPr>
        <p:txBody>
          <a:bodyPr vert="horz" lIns="91440" tIns="45720" rIns="91440" bIns="45720" rtlCol="0">
            <a:noAutofit/>
          </a:bodyPr>
          <a:lstStyle>
            <a:lvl1pPr marL="228600" indent="-228600" algn="l" defTabSz="914400">
              <a:lnSpc>
                <a:spcPct val="90000"/>
              </a:lnSpc>
              <a:spcBef>
                <a:spcPts val="1000"/>
              </a:spcBef>
              <a:buFont typeface="Arial"/>
              <a:buChar char="•"/>
              <a:defRPr sz="2400">
                <a:solidFill>
                  <a:schemeClr val="tx1"/>
                </a:solidFill>
                <a:latin typeface="+mn-lt"/>
                <a:ea typeface="+mn-ea"/>
                <a:cs typeface="+mn-cs"/>
              </a:defRPr>
            </a:lvl1pPr>
            <a:lvl2pPr marL="685800" indent="-228600" algn="l" defTabSz="914400">
              <a:lnSpc>
                <a:spcPct val="90000"/>
              </a:lnSpc>
              <a:spcBef>
                <a:spcPts val="500"/>
              </a:spcBef>
              <a:buFont typeface="Arial"/>
              <a:buChar char="•"/>
              <a:defRPr sz="2000">
                <a:solidFill>
                  <a:schemeClr val="tx1"/>
                </a:solidFill>
                <a:latin typeface="+mn-lt"/>
                <a:ea typeface="+mn-ea"/>
                <a:cs typeface="+mn-cs"/>
              </a:defRPr>
            </a:lvl2pPr>
            <a:lvl3pPr marL="1143000" indent="-228600" algn="l" defTabSz="914400">
              <a:lnSpc>
                <a:spcPct val="90000"/>
              </a:lnSpc>
              <a:spcBef>
                <a:spcPts val="500"/>
              </a:spcBef>
              <a:buFont typeface="Arial"/>
              <a:buChar char="•"/>
              <a:defRPr sz="15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buFont typeface="Arial"/>
              <a:buNone/>
              <a:defRPr/>
            </a:pPr>
            <a:r>
              <a:rPr lang="de-DE" sz="2000" b="1" dirty="0">
                <a:latin typeface="Calibri" panose="020F0502020204030204" pitchFamily="34" charset="0"/>
              </a:rPr>
              <a:t>Intelligentes Messsystem</a:t>
            </a:r>
          </a:p>
          <a:p>
            <a:pPr>
              <a:lnSpc>
                <a:spcPct val="100000"/>
              </a:lnSpc>
              <a:defRPr/>
            </a:pPr>
            <a:r>
              <a:rPr lang="de-DE" sz="2000" dirty="0">
                <a:latin typeface="Calibri" panose="020F0502020204030204" pitchFamily="34" charset="0"/>
              </a:rPr>
              <a:t>digitales Messsystem mit Fernauslese und Fernsteuerung (Smart Meter)</a:t>
            </a:r>
          </a:p>
          <a:p>
            <a:pPr>
              <a:lnSpc>
                <a:spcPct val="100000"/>
              </a:lnSpc>
              <a:defRPr/>
            </a:pPr>
            <a:r>
              <a:rPr lang="de-DE" sz="2000" dirty="0">
                <a:latin typeface="Calibri" panose="020F0502020204030204" pitchFamily="34" charset="0"/>
              </a:rPr>
              <a:t>Sofern verfügbar: Für Anlagen über 7 kW</a:t>
            </a:r>
          </a:p>
          <a:p>
            <a:pPr>
              <a:lnSpc>
                <a:spcPct val="100000"/>
              </a:lnSpc>
              <a:defRPr/>
            </a:pPr>
            <a:r>
              <a:rPr lang="de-DE" sz="2000" dirty="0">
                <a:latin typeface="Calibri" panose="020F0502020204030204" pitchFamily="34" charset="0"/>
              </a:rPr>
              <a:t>Messkosten: 20 € (bis 15 kW), 50€ (bis 25 kW), 120€ (bis 100kW) brutto / Jahr </a:t>
            </a:r>
          </a:p>
          <a:p>
            <a:pPr marL="0" indent="0">
              <a:buFont typeface="Arial"/>
              <a:buNone/>
              <a:defRPr/>
            </a:pPr>
            <a:endParaRPr lang="de-DE" sz="2000" dirty="0">
              <a:latin typeface="Calibri" panose="020F0502020204030204" pitchFamily="34" charset="0"/>
            </a:endParaRPr>
          </a:p>
        </p:txBody>
      </p:sp>
      <p:pic>
        <p:nvPicPr>
          <p:cNvPr id="8" name="Grafik 7">
            <a:extLst>
              <a:ext uri="{FF2B5EF4-FFF2-40B4-BE49-F238E27FC236}">
                <a16:creationId xmlns:a16="http://schemas.microsoft.com/office/drawing/2014/main" id="{E55D714C-7822-FAAA-7E24-116D5C31AC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1864" y="2962947"/>
            <a:ext cx="1801368" cy="2630424"/>
          </a:xfrm>
          <a:prstGeom prst="rect">
            <a:avLst/>
          </a:prstGeom>
        </p:spPr>
      </p:pic>
    </p:spTree>
    <p:extLst>
      <p:ext uri="{BB962C8B-B14F-4D97-AF65-F5344CB8AC3E}">
        <p14:creationId xmlns:p14="http://schemas.microsoft.com/office/powerpoint/2010/main" val="3198327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B2AAE-71C0-3BA0-E32A-BBDD415B1167}"/>
              </a:ext>
            </a:extLst>
          </p:cNvPr>
          <p:cNvSpPr>
            <a:spLocks noGrp="1"/>
          </p:cNvSpPr>
          <p:nvPr>
            <p:ph type="title"/>
          </p:nvPr>
        </p:nvSpPr>
        <p:spPr/>
        <p:txBody>
          <a:bodyPr/>
          <a:lstStyle/>
          <a:p>
            <a:r>
              <a:rPr lang="de-DE" dirty="0"/>
              <a:t>Neuerungen im Messtellenbetriebsgesetz 2023</a:t>
            </a:r>
          </a:p>
        </p:txBody>
      </p:sp>
      <p:sp>
        <p:nvSpPr>
          <p:cNvPr id="3" name="Datumsplatzhalter 2">
            <a:extLst>
              <a:ext uri="{FF2B5EF4-FFF2-40B4-BE49-F238E27FC236}">
                <a16:creationId xmlns:a16="http://schemas.microsoft.com/office/drawing/2014/main" id="{F751E889-0D55-1495-CCCD-1E3179C93AAC}"/>
              </a:ext>
            </a:extLst>
          </p:cNvPr>
          <p:cNvSpPr>
            <a:spLocks noGrp="1"/>
          </p:cNvSpPr>
          <p:nvPr>
            <p:ph type="dt" sz="half" idx="10"/>
          </p:nvPr>
        </p:nvSpPr>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8D4A79AB-F54A-BB1F-C71D-BB846685480A}"/>
              </a:ext>
            </a:extLst>
          </p:cNvPr>
          <p:cNvSpPr>
            <a:spLocks noGrp="1"/>
          </p:cNvSpPr>
          <p:nvPr>
            <p:ph type="sldNum" sz="quarter" idx="12"/>
          </p:nvPr>
        </p:nvSpPr>
        <p:spPr/>
        <p:txBody>
          <a:bodyPr/>
          <a:lstStyle/>
          <a:p>
            <a:pPr>
              <a:defRPr/>
            </a:pPr>
            <a:fld id="{1FBEC313-BFA3-4240-9241-A71F3CEF1773}" type="slidenum">
              <a:rPr lang="de-DE" smtClean="0"/>
              <a:pPr>
                <a:defRPr/>
              </a:pPr>
              <a:t>12</a:t>
            </a:fld>
            <a:endParaRPr lang="de-DE"/>
          </a:p>
        </p:txBody>
      </p:sp>
      <p:sp>
        <p:nvSpPr>
          <p:cNvPr id="5" name="Untertitel 4">
            <a:extLst>
              <a:ext uri="{FF2B5EF4-FFF2-40B4-BE49-F238E27FC236}">
                <a16:creationId xmlns:a16="http://schemas.microsoft.com/office/drawing/2014/main" id="{280EE0ED-0D43-3536-DFA3-C6CDE000484A}"/>
              </a:ext>
            </a:extLst>
          </p:cNvPr>
          <p:cNvSpPr>
            <a:spLocks noGrp="1"/>
          </p:cNvSpPr>
          <p:nvPr>
            <p:ph type="subTitle" idx="13"/>
          </p:nvPr>
        </p:nvSpPr>
        <p:spPr/>
        <p:txBody>
          <a:bodyPr>
            <a:normAutofit fontScale="85000" lnSpcReduction="20000"/>
          </a:bodyPr>
          <a:lstStyle/>
          <a:p>
            <a:endParaRPr lang="de-DE"/>
          </a:p>
        </p:txBody>
      </p:sp>
      <p:graphicFrame>
        <p:nvGraphicFramePr>
          <p:cNvPr id="7" name="Tabelle 7">
            <a:extLst>
              <a:ext uri="{FF2B5EF4-FFF2-40B4-BE49-F238E27FC236}">
                <a16:creationId xmlns:a16="http://schemas.microsoft.com/office/drawing/2014/main" id="{143E8F33-074E-43ED-61D4-90CB8CCF174A}"/>
              </a:ext>
            </a:extLst>
          </p:cNvPr>
          <p:cNvGraphicFramePr>
            <a:graphicFrameLocks noGrp="1"/>
          </p:cNvGraphicFramePr>
          <p:nvPr>
            <p:ph idx="1"/>
            <p:extLst>
              <p:ext uri="{D42A27DB-BD31-4B8C-83A1-F6EECF244321}">
                <p14:modId xmlns:p14="http://schemas.microsoft.com/office/powerpoint/2010/main" val="1770477932"/>
              </p:ext>
            </p:extLst>
          </p:nvPr>
        </p:nvGraphicFramePr>
        <p:xfrm>
          <a:off x="1030208" y="4673638"/>
          <a:ext cx="10004424" cy="1483360"/>
        </p:xfrm>
        <a:graphic>
          <a:graphicData uri="http://schemas.openxmlformats.org/drawingml/2006/table">
            <a:tbl>
              <a:tblPr firstRow="1" bandRow="1">
                <a:tableStyleId>{36D8CA15-6391-DA56-2ADC-63C04A4D281F}</a:tableStyleId>
              </a:tblPr>
              <a:tblGrid>
                <a:gridCol w="2501106">
                  <a:extLst>
                    <a:ext uri="{9D8B030D-6E8A-4147-A177-3AD203B41FA5}">
                      <a16:colId xmlns:a16="http://schemas.microsoft.com/office/drawing/2014/main" val="576617207"/>
                    </a:ext>
                  </a:extLst>
                </a:gridCol>
                <a:gridCol w="2501106">
                  <a:extLst>
                    <a:ext uri="{9D8B030D-6E8A-4147-A177-3AD203B41FA5}">
                      <a16:colId xmlns:a16="http://schemas.microsoft.com/office/drawing/2014/main" val="2915261916"/>
                    </a:ext>
                  </a:extLst>
                </a:gridCol>
                <a:gridCol w="2501106">
                  <a:extLst>
                    <a:ext uri="{9D8B030D-6E8A-4147-A177-3AD203B41FA5}">
                      <a16:colId xmlns:a16="http://schemas.microsoft.com/office/drawing/2014/main" val="1095924505"/>
                    </a:ext>
                  </a:extLst>
                </a:gridCol>
                <a:gridCol w="2501106">
                  <a:extLst>
                    <a:ext uri="{9D8B030D-6E8A-4147-A177-3AD203B41FA5}">
                      <a16:colId xmlns:a16="http://schemas.microsoft.com/office/drawing/2014/main" val="3629207847"/>
                    </a:ext>
                  </a:extLst>
                </a:gridCol>
              </a:tblGrid>
              <a:tr h="370840">
                <a:tc gridSpan="4">
                  <a:txBody>
                    <a:bodyPr/>
                    <a:lstStyle/>
                    <a:p>
                      <a:pPr algn="ctr" fontAlgn="t"/>
                      <a:r>
                        <a:rPr lang="de-DE" sz="1800" b="1" i="0" u="none" strike="noStrike" dirty="0">
                          <a:solidFill>
                            <a:schemeClr val="tx1"/>
                          </a:solidFill>
                          <a:effectLst/>
                          <a:latin typeface="Calibri" panose="020F0502020204030204" pitchFamily="34" charset="0"/>
                          <a:cs typeface="Calibri" panose="020F0502020204030204" pitchFamily="34" charset="0"/>
                        </a:rPr>
                        <a:t>Gesetzlich vorgeschriebene Aufteilung der Kosten zum Messstellenbetrieb</a:t>
                      </a:r>
                    </a:p>
                  </a:txBody>
                  <a:tcPr>
                    <a:solidFill>
                      <a:srgbClr val="FEDEA8"/>
                    </a:solidFill>
                  </a:tcPr>
                </a:tc>
                <a:tc hMerge="1">
                  <a:txBody>
                    <a:bodyPr/>
                    <a:lstStyle/>
                    <a:p>
                      <a:pPr marL="0" algn="ctr" rtl="0" fontAlgn="t" latinLnBrk="0">
                        <a:spcBef>
                          <a:spcPts val="0"/>
                        </a:spcBef>
                        <a:spcAft>
                          <a:spcPts val="0"/>
                        </a:spcAft>
                      </a:pPr>
                      <a:endParaRPr lang="de-DE" sz="1800" b="0" i="0" u="none" strike="noStrike" dirty="0">
                        <a:solidFill>
                          <a:schemeClr val="tx1"/>
                        </a:solidFill>
                        <a:effectLst/>
                        <a:latin typeface="Calibri" panose="020F0502020204030204" pitchFamily="34" charset="0"/>
                        <a:cs typeface="Calibri" panose="020F0502020204030204" pitchFamily="34" charset="0"/>
                      </a:endParaRPr>
                    </a:p>
                  </a:txBody>
                  <a:tcPr/>
                </a:tc>
                <a:tc hMerge="1">
                  <a:txBody>
                    <a:bodyPr/>
                    <a:lstStyle/>
                    <a:p>
                      <a:pPr marL="0" algn="ctr" rtl="0" fontAlgn="t" latinLnBrk="0">
                        <a:spcBef>
                          <a:spcPts val="0"/>
                        </a:spcBef>
                        <a:spcAft>
                          <a:spcPts val="0"/>
                        </a:spcAft>
                      </a:pPr>
                      <a:endParaRPr lang="de-DE" sz="1800" b="0" i="0" u="none" strike="noStrike" dirty="0">
                        <a:solidFill>
                          <a:schemeClr val="tx1"/>
                        </a:solidFill>
                        <a:effectLst/>
                        <a:latin typeface="Calibri" panose="020F0502020204030204" pitchFamily="34" charset="0"/>
                        <a:cs typeface="Calibri" panose="020F0502020204030204" pitchFamily="34" charset="0"/>
                      </a:endParaRPr>
                    </a:p>
                  </a:txBody>
                  <a:tcPr/>
                </a:tc>
                <a:tc hMerge="1">
                  <a:txBody>
                    <a:bodyPr/>
                    <a:lstStyle/>
                    <a:p>
                      <a:pPr marL="0" algn="ctr" rtl="0" fontAlgn="t" latinLnBrk="0">
                        <a:spcBef>
                          <a:spcPts val="0"/>
                        </a:spcBef>
                        <a:spcAft>
                          <a:spcPts val="0"/>
                        </a:spcAft>
                      </a:pPr>
                      <a:endParaRPr lang="de-DE" sz="1800" b="0" i="0" u="none" strike="noStrike" dirty="0">
                        <a:solidFill>
                          <a:schemeClr val="tx1"/>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10079023"/>
                  </a:ext>
                </a:extLst>
              </a:tr>
              <a:tr h="370840">
                <a:tc>
                  <a:txBody>
                    <a:bodyPr/>
                    <a:lstStyle/>
                    <a:p>
                      <a:pPr fontAlgn="t"/>
                      <a:endParaRPr lang="de-DE" sz="1800" b="0" i="0" u="none" strike="noStrike" dirty="0">
                        <a:solidFill>
                          <a:schemeClr val="tx1"/>
                        </a:solidFill>
                        <a:effectLst/>
                        <a:latin typeface="Calibri" panose="020F0502020204030204" pitchFamily="34" charset="0"/>
                        <a:cs typeface="Calibri" panose="020F0502020204030204" pitchFamily="34" charset="0"/>
                      </a:endParaRPr>
                    </a:p>
                  </a:txBody>
                  <a:tcPr/>
                </a:tc>
                <a:tc>
                  <a:txBody>
                    <a:bodyPr/>
                    <a:lstStyle/>
                    <a:p>
                      <a:pPr marL="0" algn="ctr" rtl="0" fontAlgn="t" latinLnBrk="0">
                        <a:spcBef>
                          <a:spcPts val="0"/>
                        </a:spcBef>
                        <a:spcAft>
                          <a:spcPts val="0"/>
                        </a:spcAft>
                      </a:pPr>
                      <a:r>
                        <a:rPr lang="de-DE" sz="1800" b="1" i="0" u="none" strike="noStrike" dirty="0">
                          <a:solidFill>
                            <a:schemeClr val="tx1"/>
                          </a:solidFill>
                          <a:effectLst/>
                          <a:latin typeface="Calibri" panose="020F0502020204030204" pitchFamily="34" charset="0"/>
                          <a:cs typeface="Calibri" panose="020F0502020204030204" pitchFamily="34" charset="0"/>
                        </a:rPr>
                        <a:t>Über 7 – 15 kW</a:t>
                      </a:r>
                      <a:endParaRPr lang="de-DE" sz="1800" b="0" i="0" u="none" strike="noStrike" dirty="0">
                        <a:solidFill>
                          <a:schemeClr val="tx1"/>
                        </a:solidFill>
                        <a:effectLst/>
                        <a:latin typeface="Calibri" panose="020F0502020204030204" pitchFamily="34" charset="0"/>
                        <a:cs typeface="Calibri" panose="020F0502020204030204" pitchFamily="34" charset="0"/>
                      </a:endParaRPr>
                    </a:p>
                  </a:txBody>
                  <a:tcPr/>
                </a:tc>
                <a:tc>
                  <a:txBody>
                    <a:bodyPr/>
                    <a:lstStyle/>
                    <a:p>
                      <a:pPr marL="0" algn="ctr" rtl="0" fontAlgn="t" latinLnBrk="0">
                        <a:spcBef>
                          <a:spcPts val="0"/>
                        </a:spcBef>
                        <a:spcAft>
                          <a:spcPts val="0"/>
                        </a:spcAft>
                      </a:pPr>
                      <a:r>
                        <a:rPr lang="de-DE" sz="1800" b="1" i="0" u="none" strike="noStrike" dirty="0">
                          <a:solidFill>
                            <a:schemeClr val="tx1"/>
                          </a:solidFill>
                          <a:effectLst/>
                          <a:latin typeface="Calibri" panose="020F0502020204030204" pitchFamily="34" charset="0"/>
                          <a:cs typeface="Calibri" panose="020F0502020204030204" pitchFamily="34" charset="0"/>
                        </a:rPr>
                        <a:t>Über 15 – 25 kW</a:t>
                      </a:r>
                      <a:endParaRPr lang="de-DE" sz="1800" b="0" i="0" u="none" strike="noStrike" dirty="0">
                        <a:solidFill>
                          <a:schemeClr val="tx1"/>
                        </a:solidFill>
                        <a:effectLst/>
                        <a:latin typeface="Calibri" panose="020F0502020204030204" pitchFamily="34" charset="0"/>
                        <a:cs typeface="Calibri" panose="020F0502020204030204" pitchFamily="34" charset="0"/>
                      </a:endParaRPr>
                    </a:p>
                  </a:txBody>
                  <a:tcPr/>
                </a:tc>
                <a:tc>
                  <a:txBody>
                    <a:bodyPr/>
                    <a:lstStyle/>
                    <a:p>
                      <a:pPr marL="0" algn="ctr" rtl="0" fontAlgn="t" latinLnBrk="0">
                        <a:spcBef>
                          <a:spcPts val="0"/>
                        </a:spcBef>
                        <a:spcAft>
                          <a:spcPts val="0"/>
                        </a:spcAft>
                      </a:pPr>
                      <a:r>
                        <a:rPr lang="de-DE" sz="1800" b="1" i="0" u="none" strike="noStrike" dirty="0">
                          <a:solidFill>
                            <a:schemeClr val="tx1"/>
                          </a:solidFill>
                          <a:effectLst/>
                          <a:latin typeface="Calibri" panose="020F0502020204030204" pitchFamily="34" charset="0"/>
                          <a:cs typeface="Calibri" panose="020F0502020204030204" pitchFamily="34" charset="0"/>
                        </a:rPr>
                        <a:t>Über 25 – 100 kW</a:t>
                      </a:r>
                      <a:endParaRPr lang="de-DE" sz="1800" b="0" i="0" u="none" strike="noStrike" dirty="0">
                        <a:solidFill>
                          <a:schemeClr val="tx1"/>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88598544"/>
                  </a:ext>
                </a:extLst>
              </a:tr>
              <a:tr h="370840">
                <a:tc>
                  <a:txBody>
                    <a:bodyPr/>
                    <a:lstStyle/>
                    <a:p>
                      <a:pPr marL="0" algn="l" rtl="0" fontAlgn="t" latinLnBrk="0">
                        <a:spcBef>
                          <a:spcPts val="0"/>
                        </a:spcBef>
                        <a:spcAft>
                          <a:spcPts val="0"/>
                        </a:spcAft>
                      </a:pPr>
                      <a:r>
                        <a:rPr lang="de-DE" sz="1800" b="0" i="0" u="none" strike="noStrike" dirty="0">
                          <a:solidFill>
                            <a:schemeClr val="tx1"/>
                          </a:solidFill>
                          <a:effectLst/>
                          <a:latin typeface="Calibri" panose="020F0502020204030204" pitchFamily="34" charset="0"/>
                          <a:cs typeface="Calibri" panose="020F0502020204030204" pitchFamily="34" charset="0"/>
                        </a:rPr>
                        <a:t>Netzbetreiber</a:t>
                      </a:r>
                    </a:p>
                  </a:txBody>
                  <a:tcPr/>
                </a:tc>
                <a:tc>
                  <a:txBody>
                    <a:bodyPr/>
                    <a:lstStyle/>
                    <a:p>
                      <a:pPr marL="0" algn="ctr" rtl="0" fontAlgn="t" latinLnBrk="0">
                        <a:spcBef>
                          <a:spcPts val="0"/>
                        </a:spcBef>
                        <a:spcAft>
                          <a:spcPts val="0"/>
                        </a:spcAft>
                      </a:pPr>
                      <a:r>
                        <a:rPr lang="de-DE" sz="1800" b="0" i="0" u="none" strike="noStrike" dirty="0">
                          <a:solidFill>
                            <a:schemeClr val="tx1"/>
                          </a:solidFill>
                          <a:effectLst/>
                          <a:latin typeface="Calibri" panose="020F0502020204030204" pitchFamily="34" charset="0"/>
                          <a:cs typeface="Calibri" panose="020F0502020204030204" pitchFamily="34" charset="0"/>
                        </a:rPr>
                        <a:t>80 €</a:t>
                      </a:r>
                    </a:p>
                  </a:txBody>
                  <a:tcPr/>
                </a:tc>
                <a:tc>
                  <a:txBody>
                    <a:bodyPr/>
                    <a:lstStyle/>
                    <a:p>
                      <a:pPr marL="0" algn="ctr" rtl="0" fontAlgn="t" latinLnBrk="0">
                        <a:spcBef>
                          <a:spcPts val="0"/>
                        </a:spcBef>
                        <a:spcAft>
                          <a:spcPts val="0"/>
                        </a:spcAft>
                      </a:pPr>
                      <a:r>
                        <a:rPr lang="de-DE" sz="1800" b="0" i="0" u="none" strike="noStrike">
                          <a:solidFill>
                            <a:schemeClr val="tx1"/>
                          </a:solidFill>
                          <a:effectLst/>
                          <a:latin typeface="Calibri" panose="020F0502020204030204" pitchFamily="34" charset="0"/>
                          <a:cs typeface="Calibri" panose="020F0502020204030204" pitchFamily="34" charset="0"/>
                        </a:rPr>
                        <a:t>80 €</a:t>
                      </a:r>
                    </a:p>
                  </a:txBody>
                  <a:tcPr/>
                </a:tc>
                <a:tc>
                  <a:txBody>
                    <a:bodyPr/>
                    <a:lstStyle/>
                    <a:p>
                      <a:pPr marL="0" algn="ctr" rtl="0" fontAlgn="t" latinLnBrk="0">
                        <a:spcBef>
                          <a:spcPts val="0"/>
                        </a:spcBef>
                        <a:spcAft>
                          <a:spcPts val="0"/>
                        </a:spcAft>
                      </a:pPr>
                      <a:r>
                        <a:rPr lang="de-DE" sz="1800" b="0" i="0" u="none" strike="noStrike" dirty="0">
                          <a:solidFill>
                            <a:schemeClr val="tx1"/>
                          </a:solidFill>
                          <a:effectLst/>
                          <a:latin typeface="Calibri" panose="020F0502020204030204" pitchFamily="34" charset="0"/>
                          <a:cs typeface="Calibri" panose="020F0502020204030204" pitchFamily="34" charset="0"/>
                        </a:rPr>
                        <a:t>80 €</a:t>
                      </a:r>
                    </a:p>
                  </a:txBody>
                  <a:tcPr/>
                </a:tc>
                <a:extLst>
                  <a:ext uri="{0D108BD9-81ED-4DB2-BD59-A6C34878D82A}">
                    <a16:rowId xmlns:a16="http://schemas.microsoft.com/office/drawing/2014/main" val="2724033328"/>
                  </a:ext>
                </a:extLst>
              </a:tr>
              <a:tr h="370840">
                <a:tc>
                  <a:txBody>
                    <a:bodyPr/>
                    <a:lstStyle/>
                    <a:p>
                      <a:pPr marL="0" algn="l" rtl="0" fontAlgn="t" latinLnBrk="0">
                        <a:spcBef>
                          <a:spcPts val="0"/>
                        </a:spcBef>
                        <a:spcAft>
                          <a:spcPts val="0"/>
                        </a:spcAft>
                      </a:pPr>
                      <a:r>
                        <a:rPr lang="de-DE" sz="1800" b="0" i="0" u="none" strike="noStrike">
                          <a:solidFill>
                            <a:schemeClr val="tx1"/>
                          </a:solidFill>
                          <a:effectLst/>
                          <a:latin typeface="Calibri" panose="020F0502020204030204" pitchFamily="34" charset="0"/>
                          <a:cs typeface="Calibri" panose="020F0502020204030204" pitchFamily="34" charset="0"/>
                        </a:rPr>
                        <a:t>Anlagenbetreiber</a:t>
                      </a:r>
                    </a:p>
                  </a:txBody>
                  <a:tcPr/>
                </a:tc>
                <a:tc>
                  <a:txBody>
                    <a:bodyPr/>
                    <a:lstStyle/>
                    <a:p>
                      <a:pPr marL="0" algn="ctr" rtl="0" fontAlgn="t" latinLnBrk="0">
                        <a:spcBef>
                          <a:spcPts val="0"/>
                        </a:spcBef>
                        <a:spcAft>
                          <a:spcPts val="0"/>
                        </a:spcAft>
                      </a:pPr>
                      <a:r>
                        <a:rPr lang="de-DE" sz="1800" b="0" i="0" u="none" strike="noStrike">
                          <a:solidFill>
                            <a:schemeClr val="tx1"/>
                          </a:solidFill>
                          <a:effectLst/>
                          <a:latin typeface="Calibri" panose="020F0502020204030204" pitchFamily="34" charset="0"/>
                          <a:cs typeface="Calibri" panose="020F0502020204030204" pitchFamily="34" charset="0"/>
                        </a:rPr>
                        <a:t>20 €</a:t>
                      </a:r>
                    </a:p>
                  </a:txBody>
                  <a:tcPr/>
                </a:tc>
                <a:tc>
                  <a:txBody>
                    <a:bodyPr/>
                    <a:lstStyle/>
                    <a:p>
                      <a:pPr marL="0" algn="ctr" rtl="0" fontAlgn="t" latinLnBrk="0">
                        <a:spcBef>
                          <a:spcPts val="0"/>
                        </a:spcBef>
                        <a:spcAft>
                          <a:spcPts val="0"/>
                        </a:spcAft>
                      </a:pPr>
                      <a:r>
                        <a:rPr lang="de-DE" sz="1800" b="0" i="0" u="none" strike="noStrike">
                          <a:solidFill>
                            <a:schemeClr val="tx1"/>
                          </a:solidFill>
                          <a:effectLst/>
                          <a:latin typeface="Calibri" panose="020F0502020204030204" pitchFamily="34" charset="0"/>
                          <a:cs typeface="Calibri" panose="020F0502020204030204" pitchFamily="34" charset="0"/>
                        </a:rPr>
                        <a:t>50 €</a:t>
                      </a:r>
                    </a:p>
                  </a:txBody>
                  <a:tcPr/>
                </a:tc>
                <a:tc>
                  <a:txBody>
                    <a:bodyPr/>
                    <a:lstStyle/>
                    <a:p>
                      <a:pPr marL="0" algn="ctr" rtl="0" fontAlgn="t" latinLnBrk="0">
                        <a:spcBef>
                          <a:spcPts val="0"/>
                        </a:spcBef>
                        <a:spcAft>
                          <a:spcPts val="0"/>
                        </a:spcAft>
                      </a:pPr>
                      <a:r>
                        <a:rPr lang="de-DE" sz="1800" b="0" i="0" u="none" strike="noStrike" dirty="0">
                          <a:solidFill>
                            <a:schemeClr val="tx1"/>
                          </a:solidFill>
                          <a:effectLst/>
                          <a:latin typeface="Calibri" panose="020F0502020204030204" pitchFamily="34" charset="0"/>
                          <a:cs typeface="Calibri" panose="020F0502020204030204" pitchFamily="34" charset="0"/>
                        </a:rPr>
                        <a:t>120 €</a:t>
                      </a:r>
                    </a:p>
                  </a:txBody>
                  <a:tcPr/>
                </a:tc>
                <a:extLst>
                  <a:ext uri="{0D108BD9-81ED-4DB2-BD59-A6C34878D82A}">
                    <a16:rowId xmlns:a16="http://schemas.microsoft.com/office/drawing/2014/main" val="4153536028"/>
                  </a:ext>
                </a:extLst>
              </a:tr>
            </a:tbl>
          </a:graphicData>
        </a:graphic>
      </p:graphicFrame>
      <p:sp>
        <p:nvSpPr>
          <p:cNvPr id="9" name="Textfeld 8">
            <a:extLst>
              <a:ext uri="{FF2B5EF4-FFF2-40B4-BE49-F238E27FC236}">
                <a16:creationId xmlns:a16="http://schemas.microsoft.com/office/drawing/2014/main" id="{B1532414-AA09-BB04-F9CA-686B7575B918}"/>
              </a:ext>
            </a:extLst>
          </p:cNvPr>
          <p:cNvSpPr txBox="1"/>
          <p:nvPr/>
        </p:nvSpPr>
        <p:spPr bwMode="auto">
          <a:xfrm>
            <a:off x="838200" y="1518039"/>
            <a:ext cx="10515600" cy="2523768"/>
          </a:xfrm>
          <a:prstGeom prst="rect">
            <a:avLst/>
          </a:prstGeom>
          <a:noFill/>
        </p:spPr>
        <p:txBody>
          <a:bodyPr wrap="square" rtlCol="0">
            <a:spAutoFit/>
          </a:bodyPr>
          <a:lstStyle/>
          <a:p>
            <a:pPr marL="342900" indent="-342900">
              <a:spcAft>
                <a:spcPts val="800"/>
              </a:spcAft>
              <a:buFont typeface="Arial" panose="020B0604020202020204" pitchFamily="34" charset="0"/>
              <a:buChar char="•"/>
            </a:pPr>
            <a:r>
              <a:rPr lang="de-DE" sz="2000" dirty="0">
                <a:latin typeface="Calibri" panose="020F0502020204030204" pitchFamily="34" charset="0"/>
                <a:cs typeface="Calibri" panose="020F0502020204030204" pitchFamily="34" charset="0"/>
              </a:rPr>
              <a:t>Fristen beim Einbau von Zählern: ab der 6-Woche nach Antrag auf Einbau einer Zähleinrichtung darf der Anschlussnehmer nun unter Einhaltung der allg. Regeln der Technik den Einbau durch einen fachkundigen Dritten auf eigene Kosten (Selbstvornahme) vornehmen.</a:t>
            </a:r>
          </a:p>
          <a:p>
            <a:pPr marL="342900" indent="-342900">
              <a:spcAft>
                <a:spcPts val="800"/>
              </a:spcAft>
              <a:buFont typeface="Arial" panose="020B0604020202020204" pitchFamily="34" charset="0"/>
              <a:buChar char="•"/>
            </a:pPr>
            <a:r>
              <a:rPr lang="de-DE" sz="2000" dirty="0">
                <a:latin typeface="Calibri" panose="020F0502020204030204" pitchFamily="34" charset="0"/>
                <a:cs typeface="Calibri" panose="020F0502020204030204" pitchFamily="34" charset="0"/>
              </a:rPr>
              <a:t>Ab 2025 müssen für alle Anschlussnutzer dynamische Stromtarife eingerichtet werden.</a:t>
            </a:r>
          </a:p>
          <a:p>
            <a:pPr marL="342900" indent="-342900">
              <a:spcAft>
                <a:spcPts val="800"/>
              </a:spcAft>
              <a:buFont typeface="Arial" panose="020B0604020202020204" pitchFamily="34" charset="0"/>
              <a:buChar char="•"/>
            </a:pPr>
            <a:r>
              <a:rPr lang="de-DE" sz="2000" dirty="0">
                <a:latin typeface="Calibri" panose="020F0502020204030204" pitchFamily="34" charset="0"/>
                <a:cs typeface="Calibri" panose="020F0502020204030204" pitchFamily="34" charset="0"/>
              </a:rPr>
              <a:t>Es reicht ein Smart Meter Gateway am Netzanschlusspunkt, auch bei mehreren Anschlussnutzern und mehreren EE-Anlagen (z.B. Balkonkraftwerke)</a:t>
            </a:r>
          </a:p>
          <a:p>
            <a:pPr marL="285750" indent="-285750">
              <a:spcAft>
                <a:spcPts val="800"/>
              </a:spcAft>
              <a:buFont typeface="Arial" panose="020B0604020202020204" pitchFamily="34" charset="0"/>
              <a:buChar char="•"/>
            </a:pPr>
            <a:endParaRPr lang="de-DE" dirty="0">
              <a:latin typeface="Calibri" panose="020F0502020204030204" pitchFamily="34" charset="0"/>
              <a:cs typeface="Calibri" panose="020F0502020204030204" pitchFamily="34" charset="0"/>
            </a:endParaRPr>
          </a:p>
        </p:txBody>
      </p:sp>
      <p:sp>
        <p:nvSpPr>
          <p:cNvPr id="10" name="Textfeld 9">
            <a:extLst>
              <a:ext uri="{FF2B5EF4-FFF2-40B4-BE49-F238E27FC236}">
                <a16:creationId xmlns:a16="http://schemas.microsoft.com/office/drawing/2014/main" id="{5C796F5C-E90A-4F12-30C0-57609A157E32}"/>
              </a:ext>
            </a:extLst>
          </p:cNvPr>
          <p:cNvSpPr txBox="1"/>
          <p:nvPr/>
        </p:nvSpPr>
        <p:spPr>
          <a:xfrm>
            <a:off x="1711882" y="3878090"/>
            <a:ext cx="9145016" cy="646331"/>
          </a:xfrm>
          <a:prstGeom prst="rect">
            <a:avLst/>
          </a:prstGeom>
          <a:noFill/>
        </p:spPr>
        <p:txBody>
          <a:bodyPr wrap="square" rtlCol="0">
            <a:spAutoFit/>
          </a:bodyPr>
          <a:lstStyle/>
          <a:p>
            <a:r>
              <a:rPr lang="de-DE" i="1" dirty="0">
                <a:latin typeface="Calibri" panose="020F0502020204030204" pitchFamily="34" charset="0"/>
                <a:cs typeface="Calibri" panose="020F0502020204030204" pitchFamily="34" charset="0"/>
              </a:rPr>
              <a:t>Mit den Messtellenbetriebskosten sind sowohl die Kosten für Einbau, Betrieb als auch Abrechnung des Zählers abgegolten und dürfen nicht erneut vom Netzbetreiber erhoben werden.</a:t>
            </a:r>
            <a:endParaRPr lang="de-DE" i="1" dirty="0"/>
          </a:p>
        </p:txBody>
      </p:sp>
      <p:pic>
        <p:nvPicPr>
          <p:cNvPr id="11" name="Grafik 10" descr="Post-it-Notizen Silhouette">
            <a:extLst>
              <a:ext uri="{FF2B5EF4-FFF2-40B4-BE49-F238E27FC236}">
                <a16:creationId xmlns:a16="http://schemas.microsoft.com/office/drawing/2014/main" id="{16566644-EF84-3FF2-F118-AAC59F9B874D}"/>
              </a:ext>
            </a:extLst>
          </p:cNvPr>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948470" y="3779008"/>
            <a:ext cx="725144" cy="725144"/>
          </a:xfrm>
          <a:prstGeom prst="rect">
            <a:avLst/>
          </a:prstGeom>
        </p:spPr>
      </p:pic>
    </p:spTree>
    <p:extLst>
      <p:ext uri="{BB962C8B-B14F-4D97-AF65-F5344CB8AC3E}">
        <p14:creationId xmlns:p14="http://schemas.microsoft.com/office/powerpoint/2010/main" val="4110957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13</a:t>
            </a:fld>
            <a:endParaRPr lang="de-DE"/>
          </a:p>
        </p:txBody>
      </p:sp>
      <p:sp>
        <p:nvSpPr>
          <p:cNvPr id="4" name="Titel 3"/>
          <p:cNvSpPr>
            <a:spLocks noGrp="1"/>
          </p:cNvSpPr>
          <p:nvPr>
            <p:ph type="ctrTitle"/>
          </p:nvPr>
        </p:nvSpPr>
        <p:spPr bwMode="auto"/>
        <p:txBody>
          <a:bodyPr/>
          <a:lstStyle/>
          <a:p>
            <a:pPr>
              <a:defRPr/>
            </a:pPr>
            <a:r>
              <a:rPr lang="de-DE"/>
              <a:t>Dacheignung</a:t>
            </a:r>
            <a:endParaRPr/>
          </a:p>
        </p:txBody>
      </p:sp>
      <p:sp>
        <p:nvSpPr>
          <p:cNvPr id="5" name="Textplatzhalter 4"/>
          <p:cNvSpPr>
            <a:spLocks noGrp="1"/>
          </p:cNvSpPr>
          <p:nvPr>
            <p:ph type="body" sz="quarter" idx="14"/>
          </p:nvPr>
        </p:nvSpPr>
        <p:spPr bwMode="auto"/>
        <p:txBody>
          <a:bodyPr/>
          <a:lstStyle/>
          <a:p>
            <a:pPr>
              <a:defRPr/>
            </a:pPr>
            <a:r>
              <a:rPr lang="de-DE"/>
              <a:t>Welche Dächer sind zur Solarstromerzeugung geeignet?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7" name="Gruppieren 6"/>
          <p:cNvGrpSpPr/>
          <p:nvPr/>
        </p:nvGrpSpPr>
        <p:grpSpPr bwMode="auto">
          <a:xfrm>
            <a:off x="4583832" y="1270237"/>
            <a:ext cx="7468579" cy="4717708"/>
            <a:chOff x="3276600" y="1752599"/>
            <a:chExt cx="5365750" cy="2661787"/>
          </a:xfrm>
        </p:grpSpPr>
        <p:pic>
          <p:nvPicPr>
            <p:cNvPr id="8" name="Picture 2" descr="G:\Energie\figur\Privat\000_Herbstkampagne 2019\07_Vorträge\Ausrichtung_Dach.JPG"/>
            <p:cNvPicPr>
              <a:picLocks noChangeAspect="1" noChangeArrowheads="1"/>
            </p:cNvPicPr>
            <p:nvPr/>
          </p:nvPicPr>
          <p:blipFill>
            <a:blip r:embed="rId3"/>
            <a:stretch/>
          </p:blipFill>
          <p:spPr bwMode="auto">
            <a:xfrm>
              <a:off x="3276600" y="1752599"/>
              <a:ext cx="5365750" cy="2661787"/>
            </a:xfrm>
            <a:prstGeom prst="rect">
              <a:avLst/>
            </a:prstGeom>
            <a:noFill/>
          </p:spPr>
        </p:pic>
        <p:sp>
          <p:nvSpPr>
            <p:cNvPr id="9" name="Rechteck 8"/>
            <p:cNvSpPr/>
            <p:nvPr/>
          </p:nvSpPr>
          <p:spPr bwMode="auto">
            <a:xfrm>
              <a:off x="3810000" y="1752599"/>
              <a:ext cx="1447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grpSp>
      <p:sp>
        <p:nvSpPr>
          <p:cNvPr id="2" name="Titel 1"/>
          <p:cNvSpPr>
            <a:spLocks noGrp="1"/>
          </p:cNvSpPr>
          <p:nvPr>
            <p:ph type="title"/>
          </p:nvPr>
        </p:nvSpPr>
        <p:spPr bwMode="auto"/>
        <p:txBody>
          <a:bodyPr/>
          <a:lstStyle/>
          <a:p>
            <a:pPr>
              <a:defRPr/>
            </a:pPr>
            <a:r>
              <a:rPr lang="de-DE"/>
              <a:t>Ausrichtung und Verschattung</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14</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Dacheignung</a:t>
            </a:r>
            <a:endParaRPr/>
          </a:p>
        </p:txBody>
      </p:sp>
      <p:sp>
        <p:nvSpPr>
          <p:cNvPr id="5" name="Inhaltsplatzhalter 4"/>
          <p:cNvSpPr>
            <a:spLocks noGrp="1"/>
          </p:cNvSpPr>
          <p:nvPr>
            <p:ph idx="1"/>
          </p:nvPr>
        </p:nvSpPr>
        <p:spPr bwMode="auto">
          <a:xfrm>
            <a:off x="362204" y="1446333"/>
            <a:ext cx="4904845" cy="4467224"/>
          </a:xfrm>
        </p:spPr>
        <p:txBody>
          <a:bodyPr>
            <a:normAutofit/>
          </a:bodyPr>
          <a:lstStyle/>
          <a:p>
            <a:pPr>
              <a:defRPr/>
            </a:pPr>
            <a:r>
              <a:rPr lang="de-DE" dirty="0">
                <a:solidFill>
                  <a:schemeClr val="tx1"/>
                </a:solidFill>
              </a:rPr>
              <a:t>Viele Dächer sind geeignet!</a:t>
            </a:r>
          </a:p>
          <a:p>
            <a:pPr>
              <a:defRPr/>
            </a:pPr>
            <a:r>
              <a:rPr lang="de-DE" dirty="0"/>
              <a:t>Auch </a:t>
            </a:r>
            <a:r>
              <a:rPr lang="de-DE" dirty="0">
                <a:solidFill>
                  <a:schemeClr val="tx1"/>
                </a:solidFill>
              </a:rPr>
              <a:t>Flachdächer sehr gut</a:t>
            </a:r>
            <a:endParaRPr dirty="0"/>
          </a:p>
          <a:p>
            <a:pPr>
              <a:defRPr/>
            </a:pPr>
            <a:r>
              <a:rPr lang="de-DE" dirty="0">
                <a:solidFill>
                  <a:schemeClr val="tx1"/>
                </a:solidFill>
              </a:rPr>
              <a:t>Ost und West gut</a:t>
            </a:r>
            <a:endParaRPr lang="de-DE" dirty="0"/>
          </a:p>
          <a:p>
            <a:pPr>
              <a:defRPr/>
            </a:pPr>
            <a:r>
              <a:rPr lang="de-DE" dirty="0">
                <a:solidFill>
                  <a:schemeClr val="tx1"/>
                </a:solidFill>
              </a:rPr>
              <a:t>Norddächer möglichst flach</a:t>
            </a:r>
            <a:endParaRPr dirty="0"/>
          </a:p>
          <a:p>
            <a:pPr marL="0" indent="0">
              <a:buNone/>
              <a:defRPr/>
            </a:pPr>
            <a:endParaRPr lang="de-DE" sz="100" dirty="0">
              <a:solidFill>
                <a:schemeClr val="tx1"/>
              </a:solidFill>
            </a:endParaRPr>
          </a:p>
          <a:p>
            <a:pPr>
              <a:lnSpc>
                <a:spcPct val="110000"/>
              </a:lnSpc>
              <a:spcBef>
                <a:spcPts val="600"/>
              </a:spcBef>
              <a:defRPr/>
            </a:pPr>
            <a:r>
              <a:rPr lang="de-DE" dirty="0">
                <a:solidFill>
                  <a:schemeClr val="tx1"/>
                </a:solidFill>
              </a:rPr>
              <a:t>Verschattung vermeiden: auch Teilverschattete Module reduzieren die Leistung erheblich!</a:t>
            </a:r>
            <a:endParaRPr dirty="0"/>
          </a:p>
          <a:p>
            <a:pPr>
              <a:lnSpc>
                <a:spcPct val="110000"/>
              </a:lnSpc>
              <a:spcBef>
                <a:spcPts val="600"/>
              </a:spcBef>
              <a:defRPr/>
            </a:pPr>
            <a:r>
              <a:rPr lang="de-DE" dirty="0"/>
              <a:t>Moduloptimierer können hier helfen – kosten aber extra</a:t>
            </a:r>
          </a:p>
          <a:p>
            <a:pPr marL="0" indent="0">
              <a:lnSpc>
                <a:spcPct val="110000"/>
              </a:lnSpc>
              <a:spcBef>
                <a:spcPts val="600"/>
              </a:spcBef>
              <a:buNone/>
              <a:defRPr/>
            </a:pPr>
            <a:endParaRPr dirty="0"/>
          </a:p>
          <a:p>
            <a:pPr>
              <a:lnSpc>
                <a:spcPct val="110000"/>
              </a:lnSpc>
              <a:spcBef>
                <a:spcPts val="600"/>
              </a:spcBef>
              <a:defRPr/>
            </a:pPr>
            <a:endParaRPr lang="de-DE" dirty="0"/>
          </a:p>
        </p:txBody>
      </p:sp>
      <p:sp>
        <p:nvSpPr>
          <p:cNvPr id="10" name="Textfeld 9"/>
          <p:cNvSpPr txBox="1">
            <a:spLocks noChangeArrowheads="1"/>
          </p:cNvSpPr>
          <p:nvPr/>
        </p:nvSpPr>
        <p:spPr bwMode="auto">
          <a:xfrm>
            <a:off x="10457793" y="6421666"/>
            <a:ext cx="1955303"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Bild: VZ NRW</a:t>
            </a:r>
            <a:endParaRPr lang="de-DE" sz="1000" b="1" dirty="0">
              <a:solidFill>
                <a:schemeClr val="bg1">
                  <a:lumMod val="65000"/>
                </a:schemeClr>
              </a:solidFill>
              <a:latin typeface="Calibri" panose="020F0502020204030204" pitchFamily="34" charset="0"/>
              <a:ea typeface="ＭＳ Ｐゴシック"/>
            </a:endParaRPr>
          </a:p>
        </p:txBody>
      </p:sp>
      <p:sp>
        <p:nvSpPr>
          <p:cNvPr id="6" name="Textfeld 5"/>
          <p:cNvSpPr txBox="1"/>
          <p:nvPr/>
        </p:nvSpPr>
        <p:spPr bwMode="auto">
          <a:xfrm rot="20986730">
            <a:off x="7130100" y="1197980"/>
            <a:ext cx="2105087" cy="369332"/>
          </a:xfrm>
          <a:prstGeom prst="rect">
            <a:avLst/>
          </a:prstGeom>
          <a:noFill/>
        </p:spPr>
        <p:txBody>
          <a:bodyPr wrap="square" rtlCol="0">
            <a:spAutoFit/>
          </a:bodyPr>
          <a:lstStyle/>
          <a:p>
            <a:pPr>
              <a:defRPr/>
            </a:pPr>
            <a:r>
              <a:rPr lang="de-DE" dirty="0">
                <a:solidFill>
                  <a:schemeClr val="bg1">
                    <a:lumMod val="50000"/>
                  </a:schemeClr>
                </a:solidFill>
                <a:latin typeface="Calibri" panose="020F0502020204030204" pitchFamily="34" charset="0"/>
              </a:rPr>
              <a:t>Nordseite: 50-70%*</a:t>
            </a:r>
            <a:endParaRPr dirty="0">
              <a:latin typeface="Calibri" panose="020F0502020204030204" pitchFamily="34" charset="0"/>
            </a:endParaRPr>
          </a:p>
        </p:txBody>
      </p:sp>
      <p:sp>
        <p:nvSpPr>
          <p:cNvPr id="11" name="Textfeld 10">
            <a:extLst>
              <a:ext uri="{FF2B5EF4-FFF2-40B4-BE49-F238E27FC236}">
                <a16:creationId xmlns:a16="http://schemas.microsoft.com/office/drawing/2014/main" id="{45E2151C-64E4-37A5-BF23-EA4BD695E415}"/>
              </a:ext>
            </a:extLst>
          </p:cNvPr>
          <p:cNvSpPr txBox="1"/>
          <p:nvPr/>
        </p:nvSpPr>
        <p:spPr bwMode="auto">
          <a:xfrm rot="18068668">
            <a:off x="5711939" y="1879181"/>
            <a:ext cx="1943406" cy="338554"/>
          </a:xfrm>
          <a:prstGeom prst="rect">
            <a:avLst/>
          </a:prstGeom>
          <a:noFill/>
        </p:spPr>
        <p:txBody>
          <a:bodyPr wrap="square" rtlCol="0">
            <a:spAutoFit/>
          </a:bodyPr>
          <a:lstStyle/>
          <a:p>
            <a:pPr>
              <a:defRPr/>
            </a:pPr>
            <a:r>
              <a:rPr lang="de-DE" sz="1600" dirty="0">
                <a:solidFill>
                  <a:schemeClr val="bg1">
                    <a:lumMod val="50000"/>
                  </a:schemeClr>
                </a:solidFill>
                <a:latin typeface="Calibri" panose="020F0502020204030204" pitchFamily="34" charset="0"/>
              </a:rPr>
              <a:t>NW: 55-75%*</a:t>
            </a:r>
            <a:endParaRPr sz="1600" dirty="0">
              <a:latin typeface="Calibri" panose="020F0502020204030204" pitchFamily="34" charset="0"/>
            </a:endParaRPr>
          </a:p>
        </p:txBody>
      </p:sp>
      <p:sp>
        <p:nvSpPr>
          <p:cNvPr id="12" name="Textfeld 11">
            <a:extLst>
              <a:ext uri="{FF2B5EF4-FFF2-40B4-BE49-F238E27FC236}">
                <a16:creationId xmlns:a16="http://schemas.microsoft.com/office/drawing/2014/main" id="{B2E0E2D1-9D49-AD52-8316-25DF8E74F1CD}"/>
              </a:ext>
            </a:extLst>
          </p:cNvPr>
          <p:cNvSpPr txBox="1"/>
          <p:nvPr/>
        </p:nvSpPr>
        <p:spPr bwMode="auto">
          <a:xfrm rot="2934918">
            <a:off x="9045718" y="1821969"/>
            <a:ext cx="1943406" cy="338554"/>
          </a:xfrm>
          <a:prstGeom prst="rect">
            <a:avLst/>
          </a:prstGeom>
          <a:noFill/>
        </p:spPr>
        <p:txBody>
          <a:bodyPr wrap="square" rtlCol="0">
            <a:spAutoFit/>
          </a:bodyPr>
          <a:lstStyle/>
          <a:p>
            <a:pPr>
              <a:defRPr/>
            </a:pPr>
            <a:r>
              <a:rPr lang="de-DE" sz="1600" dirty="0">
                <a:solidFill>
                  <a:schemeClr val="bg1">
                    <a:lumMod val="50000"/>
                  </a:schemeClr>
                </a:solidFill>
                <a:latin typeface="Calibri" panose="020F0502020204030204" pitchFamily="34" charset="0"/>
              </a:rPr>
              <a:t>N0: 55-75%*</a:t>
            </a:r>
            <a:endParaRPr sz="1600" dirty="0">
              <a:latin typeface="Calibri" panose="020F0502020204030204" pitchFamily="34" charset="0"/>
            </a:endParaRPr>
          </a:p>
        </p:txBody>
      </p:sp>
      <p:sp>
        <p:nvSpPr>
          <p:cNvPr id="13" name="Textfeld 12">
            <a:extLst>
              <a:ext uri="{FF2B5EF4-FFF2-40B4-BE49-F238E27FC236}">
                <a16:creationId xmlns:a16="http://schemas.microsoft.com/office/drawing/2014/main" id="{294C823F-C833-5904-E6E2-544252EADF62}"/>
              </a:ext>
            </a:extLst>
          </p:cNvPr>
          <p:cNvSpPr txBox="1"/>
          <p:nvPr/>
        </p:nvSpPr>
        <p:spPr bwMode="auto">
          <a:xfrm>
            <a:off x="7292058" y="5831085"/>
            <a:ext cx="5128046" cy="646331"/>
          </a:xfrm>
          <a:prstGeom prst="rect">
            <a:avLst/>
          </a:prstGeom>
          <a:noFill/>
        </p:spPr>
        <p:txBody>
          <a:bodyPr wrap="square" rtlCol="0">
            <a:spAutoFit/>
          </a:bodyPr>
          <a:lstStyle/>
          <a:p>
            <a:pPr>
              <a:defRPr/>
            </a:pPr>
            <a:r>
              <a:rPr lang="de-DE" dirty="0">
                <a:solidFill>
                  <a:schemeClr val="bg1">
                    <a:lumMod val="50000"/>
                  </a:schemeClr>
                </a:solidFill>
                <a:latin typeface="Calibri" panose="020F0502020204030204" pitchFamily="34" charset="0"/>
              </a:rPr>
              <a:t>*Erträge sind Abhängig von der Dachneigung. Weiterführende Informationen im Anhang</a:t>
            </a:r>
            <a:endParaRPr dirty="0">
              <a:latin typeface="Calibri" panose="020F0502020204030204" pitchFamily="34" charset="0"/>
            </a:endParaRPr>
          </a:p>
        </p:txBody>
      </p:sp>
      <p:pic>
        <p:nvPicPr>
          <p:cNvPr id="15" name="Grafik 14" descr="Post-it-Notizen Silhouette">
            <a:extLst>
              <a:ext uri="{FF2B5EF4-FFF2-40B4-BE49-F238E27FC236}">
                <a16:creationId xmlns:a16="http://schemas.microsoft.com/office/drawing/2014/main" id="{D641DF1A-8463-4789-641D-C326095A3530}"/>
              </a:ext>
            </a:extLst>
          </p:cNvPr>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1295874" y="5645249"/>
            <a:ext cx="611004" cy="611004"/>
          </a:xfrm>
          <a:prstGeom prst="rect">
            <a:avLst/>
          </a:prstGeom>
        </p:spPr>
      </p:pic>
      <p:sp>
        <p:nvSpPr>
          <p:cNvPr id="16" name="Inhaltsplatzhalter 14">
            <a:extLst>
              <a:ext uri="{FF2B5EF4-FFF2-40B4-BE49-F238E27FC236}">
                <a16:creationId xmlns:a16="http://schemas.microsoft.com/office/drawing/2014/main" id="{3E2BF606-BF3E-D99C-F03F-3A4F3E3ED50D}"/>
              </a:ext>
            </a:extLst>
          </p:cNvPr>
          <p:cNvSpPr txBox="1"/>
          <p:nvPr/>
        </p:nvSpPr>
        <p:spPr bwMode="auto">
          <a:xfrm>
            <a:off x="1959074" y="5638011"/>
            <a:ext cx="4712990" cy="771277"/>
          </a:xfrm>
          <a:prstGeom prst="rect">
            <a:avLst/>
          </a:prstGeom>
        </p:spPr>
        <p:txBody>
          <a:bodyPr vert="horz" lIns="91440" tIns="45720" rIns="91440" bIns="45720" rtlCol="0">
            <a:noAutofit/>
          </a:bodyPr>
          <a:lstStyle>
            <a:lvl1pPr marL="228600" indent="-228600" algn="l" defTabSz="914400">
              <a:lnSpc>
                <a:spcPct val="90000"/>
              </a:lnSpc>
              <a:spcBef>
                <a:spcPts val="1000"/>
              </a:spcBef>
              <a:buFont typeface="Arial"/>
              <a:buChar char="•"/>
              <a:defRPr sz="2400">
                <a:solidFill>
                  <a:schemeClr val="tx1"/>
                </a:solidFill>
                <a:latin typeface="+mn-lt"/>
                <a:ea typeface="+mn-ea"/>
                <a:cs typeface="+mn-cs"/>
              </a:defRPr>
            </a:lvl1pPr>
            <a:lvl2pPr marL="685800" indent="-228600" algn="l" defTabSz="914400">
              <a:lnSpc>
                <a:spcPct val="90000"/>
              </a:lnSpc>
              <a:spcBef>
                <a:spcPts val="500"/>
              </a:spcBef>
              <a:buFont typeface="Arial"/>
              <a:buChar char="•"/>
              <a:defRPr sz="2000">
                <a:solidFill>
                  <a:schemeClr val="tx1"/>
                </a:solidFill>
                <a:latin typeface="+mn-lt"/>
                <a:ea typeface="+mn-ea"/>
                <a:cs typeface="+mn-cs"/>
              </a:defRPr>
            </a:lvl2pPr>
            <a:lvl3pPr marL="1143000" indent="-228600" algn="l" defTabSz="914400">
              <a:lnSpc>
                <a:spcPct val="90000"/>
              </a:lnSpc>
              <a:spcBef>
                <a:spcPts val="500"/>
              </a:spcBef>
              <a:buFont typeface="Arial"/>
              <a:buChar char="•"/>
              <a:defRPr sz="15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de-DE" sz="2000" i="1" dirty="0">
                <a:latin typeface="Calibri" panose="020F0502020204030204" pitchFamily="34" charset="0"/>
              </a:rPr>
              <a:t>Tipp vom SFV: Anlage möglichst groß bauen – das kann Geld sparen und Klima schützen!</a:t>
            </a:r>
            <a:endParaRPr lang="de-DE" sz="2000" i="1" dirty="0">
              <a:solidFill>
                <a:schemeClr val="tx1">
                  <a:lumMod val="90000"/>
                  <a:lumOff val="10000"/>
                </a:schemeClr>
              </a:solidFill>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Solarkataster</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15</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Dacheignung</a:t>
            </a:r>
            <a:endParaRPr/>
          </a:p>
        </p:txBody>
      </p:sp>
      <p:sp>
        <p:nvSpPr>
          <p:cNvPr id="10" name="Textfeld 9"/>
          <p:cNvSpPr txBox="1">
            <a:spLocks noChangeArrowheads="1"/>
          </p:cNvSpPr>
          <p:nvPr/>
        </p:nvSpPr>
        <p:spPr bwMode="auto">
          <a:xfrm>
            <a:off x="10217845" y="6415801"/>
            <a:ext cx="1955303"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Bild: Solarkataster NRW</a:t>
            </a:r>
            <a:endParaRPr lang="de-DE" sz="1000" b="1" dirty="0">
              <a:solidFill>
                <a:schemeClr val="bg1">
                  <a:lumMod val="65000"/>
                </a:schemeClr>
              </a:solidFill>
              <a:latin typeface="Calibri" panose="020F0502020204030204" pitchFamily="34" charset="0"/>
              <a:ea typeface="ＭＳ Ｐゴシック"/>
            </a:endParaRPr>
          </a:p>
        </p:txBody>
      </p:sp>
      <p:pic>
        <p:nvPicPr>
          <p:cNvPr id="12" name="Grafik 11"/>
          <p:cNvPicPr>
            <a:picLocks noChangeAspect="1"/>
          </p:cNvPicPr>
          <p:nvPr/>
        </p:nvPicPr>
        <p:blipFill>
          <a:blip r:embed="rId3" cstate="email">
            <a:extLst>
              <a:ext uri="{28A0092B-C50C-407E-A947-70E740481C1C}">
                <a14:useLocalDpi xmlns:a14="http://schemas.microsoft.com/office/drawing/2010/main"/>
              </a:ext>
            </a:extLst>
          </a:blip>
          <a:srcRect/>
          <a:stretch/>
        </p:blipFill>
        <p:spPr bwMode="auto">
          <a:xfrm>
            <a:off x="7557827" y="3736948"/>
            <a:ext cx="3503873" cy="2356348"/>
          </a:xfrm>
          <a:prstGeom prst="rect">
            <a:avLst/>
          </a:prstGeom>
        </p:spPr>
      </p:pic>
      <p:pic>
        <p:nvPicPr>
          <p:cNvPr id="13" name="Grafik 12"/>
          <p:cNvPicPr>
            <a:picLocks noChangeAspect="1"/>
          </p:cNvPicPr>
          <p:nvPr/>
        </p:nvPicPr>
        <p:blipFill>
          <a:blip r:embed="rId4" cstate="email">
            <a:extLst>
              <a:ext uri="{28A0092B-C50C-407E-A947-70E740481C1C}">
                <a14:useLocalDpi xmlns:a14="http://schemas.microsoft.com/office/drawing/2010/main"/>
              </a:ext>
            </a:extLst>
          </a:blip>
          <a:srcRect/>
          <a:stretch/>
        </p:blipFill>
        <p:spPr bwMode="auto">
          <a:xfrm>
            <a:off x="7153165" y="764704"/>
            <a:ext cx="4143954" cy="2786799"/>
          </a:xfrm>
          <a:prstGeom prst="rect">
            <a:avLst/>
          </a:prstGeom>
        </p:spPr>
      </p:pic>
      <p:sp>
        <p:nvSpPr>
          <p:cNvPr id="15" name="Inhaltsplatzhalter 14"/>
          <p:cNvSpPr>
            <a:spLocks noGrp="1"/>
          </p:cNvSpPr>
          <p:nvPr>
            <p:ph idx="1"/>
          </p:nvPr>
        </p:nvSpPr>
        <p:spPr bwMode="auto">
          <a:xfrm>
            <a:off x="838198" y="1590676"/>
            <a:ext cx="6032501" cy="3410410"/>
          </a:xfrm>
        </p:spPr>
        <p:txBody>
          <a:bodyPr>
            <a:normAutofit lnSpcReduction="10000"/>
          </a:bodyPr>
          <a:lstStyle/>
          <a:p>
            <a:pPr>
              <a:defRPr/>
            </a:pPr>
            <a:r>
              <a:rPr lang="de-DE" sz="2200" dirty="0"/>
              <a:t>Viele Kommunen stellen das Solarkataster zur Verfügung, meistens im Internet zu finden.</a:t>
            </a:r>
            <a:endParaRPr sz="2200" dirty="0"/>
          </a:p>
          <a:p>
            <a:pPr>
              <a:defRPr/>
            </a:pPr>
            <a:r>
              <a:rPr lang="de-DE" sz="2200" dirty="0"/>
              <a:t>Hilfreich für eine erste, grobe Einschätzung</a:t>
            </a:r>
            <a:endParaRPr sz="2200" dirty="0"/>
          </a:p>
          <a:p>
            <a:pPr>
              <a:defRPr/>
            </a:pPr>
            <a:r>
              <a:rPr lang="de-DE" sz="2200" b="1" dirty="0"/>
              <a:t>Aber</a:t>
            </a:r>
            <a:r>
              <a:rPr lang="de-DE" sz="2200" dirty="0"/>
              <a:t>: Ersetzt keine genaue Betrachtung! Auch als weniger gut markierte Dächer können ertragsreich und lohnenswert sein.</a:t>
            </a:r>
          </a:p>
          <a:p>
            <a:pPr>
              <a:defRPr/>
            </a:pPr>
            <a:r>
              <a:rPr lang="de-DE" sz="2200" b="1" dirty="0">
                <a:solidFill>
                  <a:srgbClr val="1C1C1C"/>
                </a:solidFill>
                <a:effectLst/>
                <a:latin typeface="Calibri" panose="020F0502020204030204" pitchFamily="34" charset="0"/>
              </a:rPr>
              <a:t>Dachabstände zu Nachbarhäusern beachten: </a:t>
            </a:r>
            <a:r>
              <a:rPr lang="de-DE" sz="2200" dirty="0">
                <a:solidFill>
                  <a:srgbClr val="1C1C1C"/>
                </a:solidFill>
                <a:effectLst/>
                <a:latin typeface="Calibri" panose="020F0502020204030204" pitchFamily="34" charset="0"/>
              </a:rPr>
              <a:t>Vorschriften je nach Bundesland (LBO) </a:t>
            </a:r>
            <a:br>
              <a:rPr lang="de-DE" sz="2200" dirty="0">
                <a:solidFill>
                  <a:srgbClr val="1C1C1C"/>
                </a:solidFill>
                <a:effectLst/>
                <a:latin typeface="Calibri" panose="020F0502020204030204" pitchFamily="34" charset="0"/>
              </a:rPr>
            </a:br>
            <a:r>
              <a:rPr lang="de-DE" sz="1800" i="1" dirty="0">
                <a:solidFill>
                  <a:schemeClr val="tx1">
                    <a:lumMod val="90000"/>
                    <a:lumOff val="10000"/>
                  </a:schemeClr>
                </a:solidFill>
                <a:latin typeface="Calibri" panose="020F0502020204030204" pitchFamily="34" charset="0"/>
              </a:rPr>
              <a:t>In NRW kann man sich seit Anfang 2023 von den Abstandspflichten befreien lassen. Laut neuer LBO (ab 2024) entfallen die Abstände.</a:t>
            </a:r>
            <a:endParaRPr lang="de-DE" sz="1800" dirty="0">
              <a:latin typeface="Calibri" panose="020F0502020204030204" pitchFamily="34" charset="0"/>
            </a:endParaRPr>
          </a:p>
          <a:p>
            <a:pPr>
              <a:defRPr/>
            </a:pPr>
            <a:endParaRPr sz="3000" dirty="0"/>
          </a:p>
          <a:p>
            <a:pPr marL="0" indent="0">
              <a:buNone/>
              <a:defRPr/>
            </a:pPr>
            <a:endParaRPr lang="de-DE" dirty="0"/>
          </a:p>
        </p:txBody>
      </p:sp>
      <p:pic>
        <p:nvPicPr>
          <p:cNvPr id="11" name="Grafik 10" descr="Post-it-Notizen Silhouette"/>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1052834" y="5373216"/>
            <a:ext cx="611004" cy="611004"/>
          </a:xfrm>
          <a:prstGeom prst="rect">
            <a:avLst/>
          </a:prstGeom>
        </p:spPr>
      </p:pic>
      <p:sp>
        <p:nvSpPr>
          <p:cNvPr id="16" name="Inhaltsplatzhalter 14"/>
          <p:cNvSpPr txBox="1"/>
          <p:nvPr/>
        </p:nvSpPr>
        <p:spPr bwMode="auto">
          <a:xfrm>
            <a:off x="1742270" y="5399008"/>
            <a:ext cx="4857785" cy="771277"/>
          </a:xfrm>
          <a:prstGeom prst="rect">
            <a:avLst/>
          </a:prstGeom>
        </p:spPr>
        <p:txBody>
          <a:bodyPr vert="horz" lIns="91440" tIns="45720" rIns="91440" bIns="45720" rtlCol="0">
            <a:noAutofit/>
          </a:bodyPr>
          <a:lstStyle>
            <a:lvl1pPr marL="228600" indent="-228600" algn="l" defTabSz="914400">
              <a:lnSpc>
                <a:spcPct val="90000"/>
              </a:lnSpc>
              <a:spcBef>
                <a:spcPts val="1000"/>
              </a:spcBef>
              <a:buFont typeface="Arial"/>
              <a:buChar char="•"/>
              <a:defRPr sz="2400">
                <a:solidFill>
                  <a:schemeClr val="tx1"/>
                </a:solidFill>
                <a:latin typeface="+mn-lt"/>
                <a:ea typeface="+mn-ea"/>
                <a:cs typeface="+mn-cs"/>
              </a:defRPr>
            </a:lvl1pPr>
            <a:lvl2pPr marL="685800" indent="-228600" algn="l" defTabSz="914400">
              <a:lnSpc>
                <a:spcPct val="90000"/>
              </a:lnSpc>
              <a:spcBef>
                <a:spcPts val="500"/>
              </a:spcBef>
              <a:buFont typeface="Arial"/>
              <a:buChar char="•"/>
              <a:defRPr sz="2000">
                <a:solidFill>
                  <a:schemeClr val="tx1"/>
                </a:solidFill>
                <a:latin typeface="+mn-lt"/>
                <a:ea typeface="+mn-ea"/>
                <a:cs typeface="+mn-cs"/>
              </a:defRPr>
            </a:lvl2pPr>
            <a:lvl3pPr marL="1143000" indent="-228600" algn="l" defTabSz="914400">
              <a:lnSpc>
                <a:spcPct val="90000"/>
              </a:lnSpc>
              <a:spcBef>
                <a:spcPts val="500"/>
              </a:spcBef>
              <a:buFont typeface="Arial"/>
              <a:buChar char="•"/>
              <a:defRPr sz="15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de-DE" sz="2000" i="1" dirty="0">
                <a:latin typeface="Calibri" panose="020F0502020204030204" pitchFamily="34" charset="0"/>
              </a:rPr>
              <a:t>In Münster: </a:t>
            </a:r>
            <a:r>
              <a:rPr lang="de-DE" sz="2000" i="1" dirty="0">
                <a:latin typeface="Calibri" panose="020F0502020204030204" pitchFamily="34" charset="0"/>
                <a:hlinkClick r:id="rId6"/>
              </a:rPr>
              <a:t>www.solarkataster-muenster.de</a:t>
            </a:r>
            <a:br>
              <a:rPr lang="de-DE" sz="2000" i="1" dirty="0">
                <a:latin typeface="Calibri" panose="020F0502020204030204" pitchFamily="34" charset="0"/>
              </a:rPr>
            </a:br>
            <a:r>
              <a:rPr lang="de-DE" sz="2000" i="1" dirty="0">
                <a:latin typeface="Calibri" panose="020F0502020204030204" pitchFamily="34" charset="0"/>
              </a:rPr>
              <a:t>In NRW: </a:t>
            </a:r>
            <a:r>
              <a:rPr lang="de-DE" sz="2000" i="1" dirty="0">
                <a:solidFill>
                  <a:schemeClr val="tx1">
                    <a:lumMod val="90000"/>
                    <a:lumOff val="10000"/>
                  </a:schemeClr>
                </a:solidFill>
                <a:latin typeface="Calibri" panose="020F0502020204030204" pitchFamily="34" charset="0"/>
                <a:hlinkClick r:id="rId7"/>
              </a:rPr>
              <a:t>www.solarkataster.nrw.de</a:t>
            </a:r>
            <a:endParaRPr lang="de-DE" sz="2000" i="1" dirty="0">
              <a:solidFill>
                <a:schemeClr val="tx1">
                  <a:lumMod val="90000"/>
                  <a:lumOff val="10000"/>
                </a:schemeClr>
              </a:solidFill>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Flachdächer</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16</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Dacheignung</a:t>
            </a:r>
            <a:endParaRPr/>
          </a:p>
        </p:txBody>
      </p:sp>
      <p:sp>
        <p:nvSpPr>
          <p:cNvPr id="5" name="Inhaltsplatzhalter 4"/>
          <p:cNvSpPr>
            <a:spLocks noGrp="1"/>
          </p:cNvSpPr>
          <p:nvPr>
            <p:ph idx="1"/>
          </p:nvPr>
        </p:nvSpPr>
        <p:spPr bwMode="auto">
          <a:xfrm>
            <a:off x="6716177" y="1527322"/>
            <a:ext cx="4958443" cy="4467224"/>
          </a:xfrm>
        </p:spPr>
        <p:txBody>
          <a:bodyPr/>
          <a:lstStyle/>
          <a:p>
            <a:pPr marL="0" indent="0">
              <a:buNone/>
              <a:defRPr/>
            </a:pPr>
            <a:r>
              <a:rPr lang="de-DE" u="sng" dirty="0"/>
              <a:t>Süd</a:t>
            </a:r>
            <a:r>
              <a:rPr lang="de-DE" dirty="0"/>
              <a:t> Ausrichtung:</a:t>
            </a:r>
            <a:endParaRPr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722439" y="2048233"/>
            <a:ext cx="3386151" cy="2028840"/>
          </a:xfrm>
          <a:prstGeom prst="rect">
            <a:avLst/>
          </a:prstGeom>
          <a:noFill/>
          <a:ln>
            <a:noFill/>
          </a:ln>
        </p:spPr>
      </p:pic>
      <p:grpSp>
        <p:nvGrpSpPr>
          <p:cNvPr id="9" name="Gruppieren 8"/>
          <p:cNvGrpSpPr/>
          <p:nvPr/>
        </p:nvGrpSpPr>
        <p:grpSpPr bwMode="auto">
          <a:xfrm>
            <a:off x="6745873" y="2005023"/>
            <a:ext cx="4628258" cy="3465380"/>
            <a:chOff x="7306359" y="1259645"/>
            <a:chExt cx="4945976" cy="3727642"/>
          </a:xfrm>
        </p:grpSpPr>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7360283" y="1259645"/>
              <a:ext cx="3839043" cy="2223282"/>
            </a:xfrm>
            <a:prstGeom prst="rect">
              <a:avLst/>
            </a:prstGeom>
            <a:noFill/>
            <a:ln>
              <a:noFill/>
            </a:ln>
          </p:spPr>
        </p:pic>
        <p:sp>
          <p:nvSpPr>
            <p:cNvPr id="12" name="Textfeld 11"/>
            <p:cNvSpPr txBox="1"/>
            <p:nvPr/>
          </p:nvSpPr>
          <p:spPr bwMode="auto">
            <a:xfrm>
              <a:off x="7306359" y="3530586"/>
              <a:ext cx="4945976" cy="1456701"/>
            </a:xfrm>
            <a:prstGeom prst="rect">
              <a:avLst/>
            </a:prstGeom>
            <a:noFill/>
          </p:spPr>
          <p:txBody>
            <a:bodyPr wrap="square" lIns="121917" tIns="60958" rIns="121917" bIns="60958" rtlCol="0">
              <a:spAutoFit/>
            </a:bodyPr>
            <a:lstStyle/>
            <a:p>
              <a:pPr marL="234000" indent="-457200">
                <a:defRPr/>
              </a:pPr>
              <a:r>
                <a:rPr lang="de-DE" sz="2000" dirty="0">
                  <a:latin typeface="Calibri" panose="020F0502020204030204" pitchFamily="34" charset="0"/>
                </a:rPr>
                <a:t>+   höherer Ertrag je Modul im Jahr</a:t>
              </a:r>
              <a:endParaRPr dirty="0">
                <a:latin typeface="Calibri" panose="020F0502020204030204" pitchFamily="34" charset="0"/>
              </a:endParaRPr>
            </a:p>
            <a:p>
              <a:pPr marL="234000" indent="-457200">
                <a:defRPr/>
              </a:pPr>
              <a:r>
                <a:rPr lang="de-DE" sz="2000" dirty="0">
                  <a:latin typeface="Calibri" panose="020F0502020204030204" pitchFamily="34" charset="0"/>
                </a:rPr>
                <a:t>-   weniger Module je Fläche, da Abstand notwendig um Verschattung zu vermeiden</a:t>
              </a:r>
              <a:endParaRPr sz="2000" dirty="0">
                <a:latin typeface="Calibri" panose="020F0502020204030204" pitchFamily="34" charset="0"/>
              </a:endParaRPr>
            </a:p>
          </p:txBody>
        </p:sp>
      </p:grpSp>
      <p:sp>
        <p:nvSpPr>
          <p:cNvPr id="13" name="Textfeld 12"/>
          <p:cNvSpPr txBox="1"/>
          <p:nvPr/>
        </p:nvSpPr>
        <p:spPr bwMode="auto">
          <a:xfrm>
            <a:off x="657116" y="4085888"/>
            <a:ext cx="5726916" cy="1354213"/>
          </a:xfrm>
          <a:prstGeom prst="rect">
            <a:avLst/>
          </a:prstGeom>
          <a:noFill/>
        </p:spPr>
        <p:txBody>
          <a:bodyPr wrap="square" lIns="121917" tIns="60958" rIns="121917" bIns="60958" rtlCol="0">
            <a:spAutoFit/>
          </a:bodyPr>
          <a:lstStyle/>
          <a:p>
            <a:pPr>
              <a:defRPr/>
            </a:pPr>
            <a:r>
              <a:rPr lang="de-DE" sz="2000" dirty="0">
                <a:latin typeface="Calibri" panose="020F0502020204030204" pitchFamily="34" charset="0"/>
              </a:rPr>
              <a:t>+  optimale Platznutzung</a:t>
            </a:r>
            <a:endParaRPr sz="2000" dirty="0">
              <a:latin typeface="Calibri" panose="020F0502020204030204" pitchFamily="34" charset="0"/>
            </a:endParaRPr>
          </a:p>
          <a:p>
            <a:pPr marL="234000" indent="-252000">
              <a:defRPr/>
            </a:pPr>
            <a:r>
              <a:rPr lang="de-DE" sz="2000" dirty="0">
                <a:latin typeface="Calibri" panose="020F0502020204030204" pitchFamily="34" charset="0"/>
              </a:rPr>
              <a:t>+  höherer Eigenverbrauch möglich, da höhere Erzeugung in den Morgen- und Abendstunden</a:t>
            </a:r>
            <a:endParaRPr sz="2000" dirty="0">
              <a:latin typeface="Calibri" panose="020F0502020204030204" pitchFamily="34" charset="0"/>
            </a:endParaRPr>
          </a:p>
          <a:p>
            <a:pPr>
              <a:defRPr/>
            </a:pPr>
            <a:r>
              <a:rPr lang="de-DE" sz="2000" dirty="0">
                <a:latin typeface="Calibri" panose="020F0502020204030204" pitchFamily="34" charset="0"/>
              </a:rPr>
              <a:t>-  etwas geringerer Ertrag je Modul im Jahr</a:t>
            </a:r>
            <a:endParaRPr sz="2000" dirty="0">
              <a:latin typeface="Calibri" panose="020F0502020204030204" pitchFamily="34" charset="0"/>
            </a:endParaRPr>
          </a:p>
        </p:txBody>
      </p:sp>
      <p:sp>
        <p:nvSpPr>
          <p:cNvPr id="16" name="Inhaltsplatzhalter 4"/>
          <p:cNvSpPr txBox="1"/>
          <p:nvPr/>
        </p:nvSpPr>
        <p:spPr bwMode="auto">
          <a:xfrm>
            <a:off x="657116" y="1527322"/>
            <a:ext cx="4958443" cy="4467224"/>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600">
                <a:solidFill>
                  <a:schemeClr val="tx1"/>
                </a:solidFill>
                <a:latin typeface="+mn-lt"/>
                <a:ea typeface="+mn-ea"/>
                <a:cs typeface="+mn-cs"/>
              </a:defRPr>
            </a:lvl1pPr>
            <a:lvl2pPr marL="685800" indent="-228600" algn="l" defTabSz="914400">
              <a:lnSpc>
                <a:spcPct val="90000"/>
              </a:lnSpc>
              <a:spcBef>
                <a:spcPts val="500"/>
              </a:spcBef>
              <a:buFont typeface="Arial"/>
              <a:buChar char="•"/>
              <a:defRPr sz="2200">
                <a:solidFill>
                  <a:schemeClr val="tx1"/>
                </a:solidFill>
                <a:latin typeface="+mn-lt"/>
                <a:ea typeface="+mn-ea"/>
                <a:cs typeface="+mn-cs"/>
              </a:defRPr>
            </a:lvl2pPr>
            <a:lvl3pPr marL="1143000" indent="-228600" algn="l" defTabSz="914400">
              <a:lnSpc>
                <a:spcPct val="90000"/>
              </a:lnSpc>
              <a:spcBef>
                <a:spcPts val="500"/>
              </a:spcBef>
              <a:buFont typeface="Arial"/>
              <a:buChar char="•"/>
              <a:defRPr sz="16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de-DE" u="sng" dirty="0">
                <a:latin typeface="Calibri" panose="020F0502020204030204" pitchFamily="34" charset="0"/>
              </a:rPr>
              <a:t>Ost-West</a:t>
            </a:r>
            <a:r>
              <a:rPr lang="de-DE" dirty="0">
                <a:latin typeface="Calibri" panose="020F0502020204030204" pitchFamily="34" charset="0"/>
              </a:rPr>
              <a:t> Ausrichtung:</a:t>
            </a:r>
            <a:endParaRPr dirty="0">
              <a:latin typeface="Calibri" panose="020F0502020204030204" pitchFamily="34" charset="0"/>
            </a:endParaRPr>
          </a:p>
        </p:txBody>
      </p:sp>
      <p:sp>
        <p:nvSpPr>
          <p:cNvPr id="15" name="Textfeld 14"/>
          <p:cNvSpPr txBox="1"/>
          <p:nvPr/>
        </p:nvSpPr>
        <p:spPr bwMode="auto">
          <a:xfrm>
            <a:off x="3763297" y="5733256"/>
            <a:ext cx="5905760" cy="719587"/>
          </a:xfrm>
          <a:prstGeom prst="rect">
            <a:avLst/>
          </a:prstGeom>
          <a:noFill/>
        </p:spPr>
        <p:txBody>
          <a:bodyPr wrap="square">
            <a:spAutoFit/>
          </a:bodyPr>
          <a:lstStyle/>
          <a:p>
            <a:pPr>
              <a:defRPr/>
            </a:pPr>
            <a:r>
              <a:rPr lang="de-DE" sz="2000" i="1" dirty="0">
                <a:latin typeface="Calibri" panose="020F0502020204030204" pitchFamily="34" charset="0"/>
              </a:rPr>
              <a:t>Montage auf Flachdächern ist durch Beschwerung der Systeme ohne Beschädigung der Dachhaut möglich</a:t>
            </a:r>
            <a:endParaRPr dirty="0">
              <a:latin typeface="Calibri" panose="020F0502020204030204" pitchFamily="34" charset="0"/>
            </a:endParaRPr>
          </a:p>
        </p:txBody>
      </p:sp>
      <p:pic>
        <p:nvPicPr>
          <p:cNvPr id="18" name="Grafik 17" descr="Post-it-Notizen Silhouette"/>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3085521" y="5784718"/>
            <a:ext cx="611004" cy="611004"/>
          </a:xfrm>
          <a:prstGeom prst="rect">
            <a:avLst/>
          </a:prstGeom>
        </p:spPr>
      </p:pic>
      <p:sp>
        <p:nvSpPr>
          <p:cNvPr id="17" name="Textfeld 9"/>
          <p:cNvSpPr txBox="1">
            <a:spLocks noChangeArrowheads="1"/>
          </p:cNvSpPr>
          <p:nvPr/>
        </p:nvSpPr>
        <p:spPr bwMode="auto">
          <a:xfrm>
            <a:off x="10568354" y="6395722"/>
            <a:ext cx="2078911"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Fotos: Ulrich </a:t>
            </a:r>
            <a:r>
              <a:rPr lang="de-DE" sz="1000" dirty="0" err="1">
                <a:solidFill>
                  <a:schemeClr val="bg1">
                    <a:lumMod val="65000"/>
                  </a:schemeClr>
                </a:solidFill>
                <a:latin typeface="Calibri" panose="020F0502020204030204" pitchFamily="34" charset="0"/>
                <a:ea typeface="ＭＳ Ｐゴシック"/>
              </a:rPr>
              <a:t>Böke</a:t>
            </a:r>
            <a:endParaRPr lang="de-DE" sz="1000" b="1" dirty="0">
              <a:solidFill>
                <a:schemeClr val="bg1">
                  <a:lumMod val="65000"/>
                </a:schemeClr>
              </a:solidFill>
              <a:latin typeface="Calibri" panose="020F0502020204030204" pitchFamily="34" charset="0"/>
              <a:ea typeface="ＭＳ Ｐゴシック"/>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83842696" name="Titel 1"/>
          <p:cNvSpPr>
            <a:spLocks noGrp="1"/>
          </p:cNvSpPr>
          <p:nvPr>
            <p:ph type="title"/>
          </p:nvPr>
        </p:nvSpPr>
        <p:spPr bwMode="auto">
          <a:xfrm>
            <a:off x="327211" y="716833"/>
            <a:ext cx="10515600" cy="651987"/>
          </a:xfrm>
        </p:spPr>
        <p:txBody>
          <a:bodyPr>
            <a:normAutofit fontScale="90000"/>
          </a:bodyPr>
          <a:lstStyle>
            <a:lvl1pPr>
              <a:defRPr sz="3400">
                <a:solidFill>
                  <a:srgbClr val="5723B8"/>
                </a:solidFill>
              </a:defRPr>
            </a:lvl1pPr>
          </a:lstStyle>
          <a:p>
            <a:pPr>
              <a:defRPr/>
            </a:pPr>
            <a:r>
              <a:rPr lang="de-DE" dirty="0"/>
              <a:t>Sonderfall: </a:t>
            </a:r>
            <a:r>
              <a:rPr dirty="0" err="1"/>
              <a:t>Stecker-Solargeräte</a:t>
            </a:r>
            <a:r>
              <a:rPr dirty="0"/>
              <a:t> </a:t>
            </a:r>
            <a:br>
              <a:rPr lang="de-DE" dirty="0"/>
            </a:br>
            <a:r>
              <a:rPr dirty="0"/>
              <a:t>(</a:t>
            </a:r>
            <a:r>
              <a:rPr dirty="0" err="1"/>
              <a:t>Balkon</a:t>
            </a:r>
            <a:r>
              <a:rPr dirty="0"/>
              <a:t>-Solar)</a:t>
            </a:r>
          </a:p>
        </p:txBody>
      </p:sp>
      <p:sp>
        <p:nvSpPr>
          <p:cNvPr id="1799371502" name="Datumsplatzhalter 3"/>
          <p:cNvSpPr>
            <a:spLocks noGrp="1"/>
          </p:cNvSpPr>
          <p:nvPr>
            <p:ph type="dt" sz="half" idx="10"/>
          </p:nvPr>
        </p:nvSpPr>
        <p:spPr bwMode="auto">
          <a:xfrm>
            <a:off x="292237" y="6356349"/>
            <a:ext cx="2743200" cy="365124"/>
          </a:xfrm>
        </p:spPr>
        <p:txBody>
          <a:bodyPr/>
          <a:lstStyle>
            <a:lvl1pPr>
              <a:defRPr>
                <a:solidFill>
                  <a:srgbClr val="5723B8"/>
                </a:solidFill>
              </a:defRPr>
            </a:lvl1pPr>
          </a:lstStyle>
          <a:p>
            <a:pPr>
              <a:defRPr/>
            </a:pPr>
            <a:r>
              <a:rPr lang="de-DE" dirty="0"/>
              <a:t>www.packsdrauf.solar</a:t>
            </a:r>
            <a:endParaRPr dirty="0"/>
          </a:p>
        </p:txBody>
      </p:sp>
      <p:sp>
        <p:nvSpPr>
          <p:cNvPr id="1395077893" name="Foliennummernplatzhalter 5"/>
          <p:cNvSpPr>
            <a:spLocks noGrp="1"/>
          </p:cNvSpPr>
          <p:nvPr>
            <p:ph type="sldNum" sz="quarter" idx="12"/>
          </p:nvPr>
        </p:nvSpPr>
        <p:spPr bwMode="auto">
          <a:xfrm>
            <a:off x="9225141" y="6356349"/>
            <a:ext cx="2743200" cy="365124"/>
          </a:xfrm>
        </p:spPr>
        <p:txBody>
          <a:bodyPr/>
          <a:lstStyle>
            <a:lvl1pPr>
              <a:defRPr>
                <a:solidFill>
                  <a:srgbClr val="5723B8"/>
                </a:solidFill>
              </a:defRPr>
            </a:lvl1pPr>
          </a:lstStyle>
          <a:p>
            <a:pPr>
              <a:defRPr/>
            </a:pPr>
            <a:fld id="{145ACDDF-7EEA-BADE-3198-BE2BC7F54522}" type="slidenum">
              <a:rPr lang="de-DE"/>
              <a:t>17</a:t>
            </a:fld>
            <a:endParaRPr lang="de-DE"/>
          </a:p>
        </p:txBody>
      </p:sp>
      <p:sp>
        <p:nvSpPr>
          <p:cNvPr id="70390321" name="Untertitel 2"/>
          <p:cNvSpPr>
            <a:spLocks noGrp="1"/>
          </p:cNvSpPr>
          <p:nvPr>
            <p:ph type="subTitle" idx="13" hasCustomPrompt="1"/>
          </p:nvPr>
        </p:nvSpPr>
        <p:spPr bwMode="auto">
          <a:xfrm>
            <a:off x="292237" y="161766"/>
            <a:ext cx="5803761" cy="249712"/>
          </a:xfrm>
        </p:spPr>
        <p:txBody>
          <a:bodyPr>
            <a:normAutofit fontScale="85000" lnSpcReduction="20000"/>
          </a:bodyPr>
          <a:lstStyle>
            <a:lvl1pPr marL="0" indent="0" algn="l">
              <a:buNone/>
              <a:defRPr sz="1500">
                <a:solidFill>
                  <a:srgbClr val="5723B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t>Stecker-Solar</a:t>
            </a:r>
          </a:p>
        </p:txBody>
      </p:sp>
      <p:sp>
        <p:nvSpPr>
          <p:cNvPr id="1810137531" name="Inhaltsplatzhalter 2"/>
          <p:cNvSpPr>
            <a:spLocks noGrp="1"/>
          </p:cNvSpPr>
          <p:nvPr>
            <p:ph idx="1"/>
          </p:nvPr>
        </p:nvSpPr>
        <p:spPr bwMode="auto">
          <a:xfrm>
            <a:off x="695400" y="1627092"/>
            <a:ext cx="7216200" cy="4374776"/>
          </a:xfrm>
        </p:spPr>
        <p:txBody>
          <a:bodyPr vertOverflow="overflow" horzOverflow="clip" vert="horz" wrap="square" lIns="91440" tIns="45720" rIns="91440" bIns="45720" numCol="1" spcCol="0" rtlCol="0" fromWordArt="0" anchor="t" anchorCtr="0" forceAA="0" compatLnSpc="0">
            <a:normAutofit fontScale="90000" lnSpcReduction="2000"/>
          </a:bodyPr>
          <a:lstStyle>
            <a:lvl1pPr>
              <a:defRPr sz="2400"/>
            </a:lvl1pPr>
            <a:lvl2pPr>
              <a:defRPr sz="2000"/>
            </a:lvl2pPr>
            <a:lvl3pPr>
              <a:defRPr sz="1500"/>
            </a:lvl3pPr>
          </a:lstStyle>
          <a:p>
            <a:pPr>
              <a:defRPr/>
            </a:pPr>
            <a:r>
              <a:rPr dirty="0" err="1"/>
              <a:t>Bezeichnung</a:t>
            </a:r>
            <a:r>
              <a:rPr dirty="0"/>
              <a:t> </a:t>
            </a:r>
            <a:r>
              <a:rPr dirty="0" err="1"/>
              <a:t>als</a:t>
            </a:r>
            <a:r>
              <a:rPr dirty="0"/>
              <a:t> </a:t>
            </a:r>
            <a:r>
              <a:rPr dirty="0" err="1"/>
              <a:t>Gerät</a:t>
            </a:r>
            <a:r>
              <a:rPr dirty="0"/>
              <a:t>, da es </a:t>
            </a:r>
            <a:r>
              <a:rPr dirty="0" err="1"/>
              <a:t>wie</a:t>
            </a:r>
            <a:r>
              <a:rPr dirty="0"/>
              <a:t> </a:t>
            </a:r>
            <a:r>
              <a:rPr dirty="0" err="1"/>
              <a:t>ein</a:t>
            </a:r>
            <a:r>
              <a:rPr dirty="0"/>
              <a:t> </a:t>
            </a:r>
            <a:r>
              <a:rPr dirty="0" err="1"/>
              <a:t>Staubsauger</a:t>
            </a:r>
            <a:r>
              <a:rPr dirty="0"/>
              <a:t> </a:t>
            </a:r>
            <a:r>
              <a:rPr dirty="0" err="1"/>
              <a:t>oder</a:t>
            </a:r>
            <a:r>
              <a:rPr dirty="0"/>
              <a:t> </a:t>
            </a:r>
            <a:r>
              <a:rPr dirty="0" err="1"/>
              <a:t>ein</a:t>
            </a:r>
            <a:r>
              <a:rPr dirty="0"/>
              <a:t> </a:t>
            </a:r>
            <a:r>
              <a:rPr dirty="0" err="1"/>
              <a:t>Wasserkocher</a:t>
            </a:r>
            <a:r>
              <a:rPr dirty="0"/>
              <a:t> in </a:t>
            </a:r>
            <a:r>
              <a:rPr dirty="0" err="1"/>
              <a:t>Steckdosen</a:t>
            </a:r>
            <a:r>
              <a:rPr dirty="0"/>
              <a:t> </a:t>
            </a:r>
            <a:r>
              <a:rPr dirty="0" err="1"/>
              <a:t>eingesteckert</a:t>
            </a:r>
            <a:r>
              <a:rPr dirty="0"/>
              <a:t> </a:t>
            </a:r>
            <a:r>
              <a:rPr dirty="0" err="1"/>
              <a:t>werden</a:t>
            </a:r>
            <a:r>
              <a:rPr dirty="0"/>
              <a:t> </a:t>
            </a:r>
            <a:r>
              <a:rPr dirty="0" err="1"/>
              <a:t>kann</a:t>
            </a:r>
            <a:r>
              <a:rPr dirty="0"/>
              <a:t>.</a:t>
            </a:r>
            <a:endParaRPr lang="de-DE" dirty="0"/>
          </a:p>
          <a:p>
            <a:pPr>
              <a:defRPr/>
            </a:pPr>
            <a:r>
              <a:rPr lang="de-DE" dirty="0"/>
              <a:t>Einfache Montage am Balkon oder im Garten möglich</a:t>
            </a:r>
            <a:endParaRPr dirty="0"/>
          </a:p>
          <a:p>
            <a:pPr>
              <a:defRPr/>
            </a:pPr>
            <a:r>
              <a:rPr dirty="0"/>
              <a:t>Maximal </a:t>
            </a:r>
            <a:r>
              <a:rPr lang="de-DE" dirty="0"/>
              <a:t>zulässig sind</a:t>
            </a:r>
            <a:r>
              <a:rPr dirty="0"/>
              <a:t> Module </a:t>
            </a:r>
            <a:r>
              <a:rPr dirty="0" err="1"/>
              <a:t>mit</a:t>
            </a:r>
            <a:r>
              <a:rPr dirty="0"/>
              <a:t> EINEM </a:t>
            </a:r>
            <a:r>
              <a:rPr dirty="0" err="1"/>
              <a:t>Wechselrichter</a:t>
            </a:r>
            <a:r>
              <a:rPr dirty="0"/>
              <a:t> von maximal 600 W </a:t>
            </a:r>
            <a:endParaRPr lang="de-DE" dirty="0"/>
          </a:p>
          <a:p>
            <a:pPr>
              <a:defRPr/>
            </a:pPr>
            <a:r>
              <a:rPr dirty="0" err="1"/>
              <a:t>Anmeldung</a:t>
            </a:r>
            <a:r>
              <a:rPr dirty="0"/>
              <a:t> </a:t>
            </a:r>
            <a:r>
              <a:rPr dirty="0" err="1"/>
              <a:t>beim</a:t>
            </a:r>
            <a:r>
              <a:rPr dirty="0"/>
              <a:t> </a:t>
            </a:r>
            <a:r>
              <a:rPr dirty="0" err="1"/>
              <a:t>Netzbetreiber</a:t>
            </a:r>
            <a:r>
              <a:rPr dirty="0"/>
              <a:t> und </a:t>
            </a:r>
            <a:r>
              <a:rPr dirty="0" err="1"/>
              <a:t>im</a:t>
            </a:r>
            <a:r>
              <a:rPr lang="de-DE" dirty="0"/>
              <a:t> </a:t>
            </a:r>
            <a:r>
              <a:rPr dirty="0" err="1"/>
              <a:t>Marktstammdaten</a:t>
            </a:r>
            <a:r>
              <a:rPr lang="de-DE" dirty="0"/>
              <a:t>-</a:t>
            </a:r>
            <a:r>
              <a:rPr dirty="0"/>
              <a:t>register </a:t>
            </a:r>
            <a:r>
              <a:rPr dirty="0" err="1"/>
              <a:t>erforderlich</a:t>
            </a:r>
            <a:endParaRPr dirty="0"/>
          </a:p>
          <a:p>
            <a:pPr>
              <a:defRPr/>
            </a:pPr>
            <a:r>
              <a:rPr dirty="0" err="1"/>
              <a:t>Zulässigkeit</a:t>
            </a:r>
            <a:r>
              <a:rPr dirty="0"/>
              <a:t> von </a:t>
            </a:r>
            <a:r>
              <a:rPr dirty="0" err="1"/>
              <a:t>Schuko-Stecker</a:t>
            </a:r>
            <a:r>
              <a:rPr dirty="0"/>
              <a:t> </a:t>
            </a:r>
            <a:r>
              <a:rPr dirty="0" err="1"/>
              <a:t>oder</a:t>
            </a:r>
            <a:r>
              <a:rPr dirty="0"/>
              <a:t> Wieland-</a:t>
            </a:r>
            <a:r>
              <a:rPr dirty="0" err="1"/>
              <a:t>Stecker</a:t>
            </a:r>
            <a:r>
              <a:rPr dirty="0"/>
              <a:t> </a:t>
            </a:r>
            <a:r>
              <a:rPr dirty="0" err="1"/>
              <a:t>klären</a:t>
            </a:r>
            <a:endParaRPr dirty="0"/>
          </a:p>
          <a:p>
            <a:pPr>
              <a:defRPr/>
            </a:pPr>
            <a:endParaRPr dirty="0"/>
          </a:p>
          <a:p>
            <a:pPr>
              <a:defRPr/>
            </a:pPr>
            <a:endParaRPr dirty="0"/>
          </a:p>
        </p:txBody>
      </p:sp>
      <p:sp>
        <p:nvSpPr>
          <p:cNvPr id="1485248436" name=" 1485248435"/>
          <p:cNvSpPr/>
          <p:nvPr/>
        </p:nvSpPr>
        <p:spPr bwMode="auto">
          <a:xfrm>
            <a:off x="13284570" y="6848515"/>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dirty="0">
              <a:latin typeface="Calibri" panose="020F0502020204030204" pitchFamily="34" charset="0"/>
            </a:endParaRPr>
          </a:p>
        </p:txBody>
      </p:sp>
      <p:pic>
        <p:nvPicPr>
          <p:cNvPr id="610001446" name="Grafik 610001445"/>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7911600" y="4049439"/>
            <a:ext cx="3900210" cy="2189736"/>
          </a:xfrm>
          <a:prstGeom prst="rect">
            <a:avLst/>
          </a:prstGeom>
        </p:spPr>
      </p:pic>
      <p:sp>
        <p:nvSpPr>
          <p:cNvPr id="1522406099" name=" 1522406098"/>
          <p:cNvSpPr/>
          <p:nvPr/>
        </p:nvSpPr>
        <p:spPr bwMode="auto">
          <a:xfrm>
            <a:off x="17798789" y="7213302"/>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dirty="0">
              <a:latin typeface="Calibri" panose="020F0502020204030204" pitchFamily="34" charset="0"/>
            </a:endParaRPr>
          </a:p>
        </p:txBody>
      </p:sp>
      <p:sp>
        <p:nvSpPr>
          <p:cNvPr id="1832268968" name=" 1832268967"/>
          <p:cNvSpPr/>
          <p:nvPr/>
        </p:nvSpPr>
        <p:spPr bwMode="auto">
          <a:xfrm>
            <a:off x="13284570" y="2631836"/>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dirty="0">
              <a:latin typeface="Calibri" panose="020F0502020204030204" pitchFamily="34" charset="0"/>
            </a:endParaRPr>
          </a:p>
        </p:txBody>
      </p:sp>
      <p:pic>
        <p:nvPicPr>
          <p:cNvPr id="1379701629" name="Grafik 137970162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7915454" y="851192"/>
            <a:ext cx="3905775" cy="3011392"/>
          </a:xfrm>
          <a:prstGeom prst="rect">
            <a:avLst/>
          </a:prstGeom>
        </p:spPr>
      </p:pic>
      <p:sp>
        <p:nvSpPr>
          <p:cNvPr id="61374542" name=" 61374541"/>
          <p:cNvSpPr/>
          <p:nvPr/>
        </p:nvSpPr>
        <p:spPr bwMode="auto">
          <a:xfrm>
            <a:off x="5968559" y="3291840"/>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dirty="0">
              <a:latin typeface="Calibri" panose="020F0502020204030204" pitchFamily="34" charset="0"/>
            </a:endParaRPr>
          </a:p>
        </p:txBody>
      </p:sp>
      <p:sp>
        <p:nvSpPr>
          <p:cNvPr id="15" name="Textfeld 9">
            <a:extLst>
              <a:ext uri="{FF2B5EF4-FFF2-40B4-BE49-F238E27FC236}">
                <a16:creationId xmlns:a16="http://schemas.microsoft.com/office/drawing/2014/main" id="{9FDE1819-E732-2D32-217C-BBBC64A407F8}"/>
              </a:ext>
            </a:extLst>
          </p:cNvPr>
          <p:cNvSpPr txBox="1">
            <a:spLocks noChangeArrowheads="1"/>
          </p:cNvSpPr>
          <p:nvPr/>
        </p:nvSpPr>
        <p:spPr bwMode="auto">
          <a:xfrm>
            <a:off x="8832305" y="6385663"/>
            <a:ext cx="3646126"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cs typeface="Calibri" panose="020F0502020204030204" pitchFamily="34" charset="0"/>
              </a:rPr>
              <a:t>Fotos: Holger </a:t>
            </a:r>
            <a:r>
              <a:rPr lang="de-DE" sz="1000" dirty="0" err="1">
                <a:solidFill>
                  <a:schemeClr val="bg1">
                    <a:lumMod val="65000"/>
                  </a:schemeClr>
                </a:solidFill>
                <a:latin typeface="Calibri" panose="020F0502020204030204" pitchFamily="34" charset="0"/>
                <a:ea typeface="ＭＳ Ｐゴシック"/>
                <a:cs typeface="Calibri" panose="020F0502020204030204" pitchFamily="34" charset="0"/>
              </a:rPr>
              <a:t>Laueley</a:t>
            </a:r>
            <a:r>
              <a:rPr lang="de-DE" sz="1000" dirty="0">
                <a:solidFill>
                  <a:schemeClr val="bg1">
                    <a:lumMod val="65000"/>
                  </a:schemeClr>
                </a:solidFill>
                <a:latin typeface="Calibri" panose="020F0502020204030204" pitchFamily="34" charset="0"/>
                <a:ea typeface="ＭＳ Ｐゴシック"/>
                <a:cs typeface="Calibri" panose="020F0502020204030204" pitchFamily="34" charset="0"/>
              </a:rPr>
              <a:t> (oben) &amp; Helge </a:t>
            </a:r>
            <a:r>
              <a:rPr lang="de-DE" sz="1000" dirty="0" err="1">
                <a:solidFill>
                  <a:schemeClr val="bg1">
                    <a:lumMod val="65000"/>
                  </a:schemeClr>
                </a:solidFill>
                <a:latin typeface="Calibri" panose="020F0502020204030204" pitchFamily="34" charset="0"/>
                <a:ea typeface="ＭＳ Ｐゴシック"/>
                <a:cs typeface="Calibri" panose="020F0502020204030204" pitchFamily="34" charset="0"/>
              </a:rPr>
              <a:t>Pfingst</a:t>
            </a:r>
            <a:r>
              <a:rPr lang="de-DE" sz="1000" dirty="0">
                <a:solidFill>
                  <a:schemeClr val="bg1">
                    <a:lumMod val="65000"/>
                  </a:schemeClr>
                </a:solidFill>
                <a:latin typeface="Calibri" panose="020F0502020204030204" pitchFamily="34" charset="0"/>
                <a:ea typeface="ＭＳ Ｐゴシック"/>
                <a:cs typeface="Calibri" panose="020F0502020204030204" pitchFamily="34" charset="0"/>
              </a:rPr>
              <a:t> (unten)</a:t>
            </a:r>
            <a:endParaRPr lang="de-DE" sz="1000" b="1" dirty="0">
              <a:solidFill>
                <a:schemeClr val="bg1">
                  <a:lumMod val="65000"/>
                </a:schemeClr>
              </a:solidFill>
              <a:latin typeface="Calibri" panose="020F0502020204030204" pitchFamily="34" charset="0"/>
              <a:ea typeface="ＭＳ Ｐゴシック"/>
              <a:cs typeface="Calibri" panose="020F0502020204030204" pitchFamily="34" charset="0"/>
            </a:endParaRPr>
          </a:p>
        </p:txBody>
      </p:sp>
      <p:sp>
        <p:nvSpPr>
          <p:cNvPr id="14" name="Inhaltsplatzhalter 6">
            <a:extLst>
              <a:ext uri="{FF2B5EF4-FFF2-40B4-BE49-F238E27FC236}">
                <a16:creationId xmlns:a16="http://schemas.microsoft.com/office/drawing/2014/main" id="{422BA7DD-C0AE-4D0C-B05D-B3DEC449DA84}"/>
              </a:ext>
            </a:extLst>
          </p:cNvPr>
          <p:cNvSpPr txBox="1"/>
          <p:nvPr/>
        </p:nvSpPr>
        <p:spPr bwMode="auto">
          <a:xfrm>
            <a:off x="1371844" y="5274220"/>
            <a:ext cx="6347118" cy="976275"/>
          </a:xfrm>
          <a:prstGeom prst="rect">
            <a:avLst/>
          </a:prstGeom>
        </p:spPr>
        <p:txBody>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de-DE" sz="2000" b="0" i="1" u="none" strike="noStrike" dirty="0">
                <a:latin typeface="Calibri" panose="020F0502020204030204" pitchFamily="34" charset="0"/>
                <a:cs typeface="Calibri" panose="020F0502020204030204" pitchFamily="34" charset="0"/>
              </a:rPr>
              <a:t>Weitere Folien zum Thema Stecker-Solar findet ihr im Anhang</a:t>
            </a:r>
            <a:endParaRPr lang="de-DE" sz="3200" i="1" dirty="0">
              <a:latin typeface="Calibri" panose="020F0502020204030204" pitchFamily="34" charset="0"/>
              <a:cs typeface="Calibri" panose="020F0502020204030204" pitchFamily="34" charset="0"/>
            </a:endParaRPr>
          </a:p>
        </p:txBody>
      </p:sp>
      <p:pic>
        <p:nvPicPr>
          <p:cNvPr id="16" name="Grafik 15" descr="Post-it-Notizen Silhouette">
            <a:extLst>
              <a:ext uri="{FF2B5EF4-FFF2-40B4-BE49-F238E27FC236}">
                <a16:creationId xmlns:a16="http://schemas.microsoft.com/office/drawing/2014/main" id="{F629F06D-5E39-10F0-AB57-E7A3075A3A0D}"/>
              </a:ext>
            </a:extLst>
          </p:cNvPr>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728738" y="5275939"/>
            <a:ext cx="611004" cy="61100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18</a:t>
            </a:fld>
            <a:endParaRPr lang="de-DE"/>
          </a:p>
        </p:txBody>
      </p:sp>
      <p:sp>
        <p:nvSpPr>
          <p:cNvPr id="4" name="Titel 3"/>
          <p:cNvSpPr>
            <a:spLocks noGrp="1"/>
          </p:cNvSpPr>
          <p:nvPr>
            <p:ph type="ctrTitle"/>
          </p:nvPr>
        </p:nvSpPr>
        <p:spPr bwMode="auto"/>
        <p:txBody>
          <a:bodyPr/>
          <a:lstStyle/>
          <a:p>
            <a:pPr>
              <a:defRPr/>
            </a:pPr>
            <a:r>
              <a:rPr lang="de-DE"/>
              <a:t>Stromerzeugung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Inhaltsplatzhalter 4"/>
          <p:cNvSpPr>
            <a:spLocks noGrp="1"/>
          </p:cNvSpPr>
          <p:nvPr>
            <p:ph idx="1"/>
          </p:nvPr>
        </p:nvSpPr>
        <p:spPr bwMode="auto">
          <a:xfrm>
            <a:off x="536669" y="1750767"/>
            <a:ext cx="10004612" cy="4374777"/>
          </a:xfrm>
        </p:spPr>
        <p:txBody>
          <a:bodyPr/>
          <a:lstStyle/>
          <a:p>
            <a:pPr marL="0" indent="0" algn="r">
              <a:buNone/>
              <a:defRPr/>
            </a:pPr>
            <a:r>
              <a:rPr lang="de-DE"/>
              <a:t>14 Jahres Statistik</a:t>
            </a:r>
            <a:endParaRPr/>
          </a:p>
          <a:p>
            <a:pPr>
              <a:defRPr/>
            </a:pPr>
            <a:endParaRPr lang="de-DE"/>
          </a:p>
        </p:txBody>
      </p:sp>
      <p:sp>
        <p:nvSpPr>
          <p:cNvPr id="2" name="Titel 1"/>
          <p:cNvSpPr>
            <a:spLocks noGrp="1"/>
          </p:cNvSpPr>
          <p:nvPr>
            <p:ph type="title"/>
          </p:nvPr>
        </p:nvSpPr>
        <p:spPr bwMode="auto">
          <a:xfrm>
            <a:off x="312922" y="745413"/>
            <a:ext cx="11479027" cy="651988"/>
          </a:xfrm>
        </p:spPr>
        <p:txBody>
          <a:bodyPr>
            <a:normAutofit/>
          </a:bodyPr>
          <a:lstStyle/>
          <a:p>
            <a:pPr>
              <a:defRPr/>
            </a:pPr>
            <a:r>
              <a:rPr lang="de-DE"/>
              <a:t>Monatliche Stromerzeugung einer 7,8 kWp Referenzanlage</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19</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Stromerzeugung </a:t>
            </a:r>
            <a:endParaRPr/>
          </a:p>
        </p:txBody>
      </p:sp>
      <p:sp>
        <p:nvSpPr>
          <p:cNvPr id="7" name="Text Box 4"/>
          <p:cNvSpPr txBox="1">
            <a:spLocks noChangeArrowheads="1"/>
          </p:cNvSpPr>
          <p:nvPr/>
        </p:nvSpPr>
        <p:spPr bwMode="auto">
          <a:xfrm>
            <a:off x="10272464" y="6415801"/>
            <a:ext cx="1371263" cy="246221"/>
          </a:xfrm>
          <a:prstGeom prst="rect">
            <a:avLst/>
          </a:prstGeom>
          <a:noFill/>
          <a:ln w="9525">
            <a:noFill/>
            <a:miter lim="800000"/>
            <a:headEnd/>
            <a:tailEnd/>
          </a:ln>
        </p:spPr>
        <p:txBody>
          <a:bodyPr wrap="square">
            <a:spAutoFit/>
          </a:bodyPr>
          <a:lstStyle/>
          <a:p>
            <a:pPr marL="0" marR="0" lvl="0" indent="0" algn="r" defTabSz="914400">
              <a:lnSpc>
                <a:spcPct val="100000"/>
              </a:lnSpc>
              <a:spcBef>
                <a:spcPts val="0"/>
              </a:spcBef>
              <a:spcAft>
                <a:spcPts val="0"/>
              </a:spcAft>
              <a:buClrTx/>
              <a:buSzTx/>
              <a:buFontTx/>
              <a:buNone/>
              <a:defRPr/>
            </a:pPr>
            <a:r>
              <a:rPr lang="de-DE" sz="1000" b="0" i="0" u="none" strike="noStrike" cap="none" spc="0" dirty="0">
                <a:ln>
                  <a:noFill/>
                </a:ln>
                <a:solidFill>
                  <a:schemeClr val="bg1">
                    <a:lumMod val="50000"/>
                  </a:schemeClr>
                </a:solidFill>
                <a:latin typeface="Calibri"/>
                <a:cs typeface="Arial"/>
              </a:rPr>
              <a:t>Quelle: LUNA e.V.</a:t>
            </a:r>
            <a:endParaRPr sz="1000" dirty="0">
              <a:solidFill>
                <a:schemeClr val="bg1">
                  <a:lumMod val="50000"/>
                </a:schemeClr>
              </a:solidFill>
              <a:latin typeface="Calibri" panose="020F0502020204030204" pitchFamily="34" charset="0"/>
            </a:endParaRPr>
          </a:p>
        </p:txBody>
      </p:sp>
      <p:pic>
        <p:nvPicPr>
          <p:cNvPr id="9"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l="1715" t="1576" r="7546" b="4727"/>
          <a:stretch/>
        </p:blipFill>
        <p:spPr bwMode="auto">
          <a:xfrm>
            <a:off x="1349188" y="2194372"/>
            <a:ext cx="7956490" cy="3570138"/>
          </a:xfrm>
          <a:prstGeom prst="rect">
            <a:avLst/>
          </a:prstGeom>
          <a:noFill/>
          <a:ln>
            <a:noFill/>
          </a:ln>
        </p:spPr>
      </p:pic>
      <p:sp>
        <p:nvSpPr>
          <p:cNvPr id="10" name="TextBox 12"/>
          <p:cNvSpPr txBox="1"/>
          <p:nvPr/>
        </p:nvSpPr>
        <p:spPr bwMode="auto">
          <a:xfrm>
            <a:off x="1286093" y="1734738"/>
            <a:ext cx="1368152" cy="369332"/>
          </a:xfrm>
          <a:prstGeom prst="rect">
            <a:avLst/>
          </a:prstGeom>
          <a:noFill/>
        </p:spPr>
        <p:txBody>
          <a:bodyPr wrap="square" rtlCol="0">
            <a:spAutoFit/>
          </a:bodyPr>
          <a:lstStyle/>
          <a:p>
            <a:pPr>
              <a:defRPr/>
            </a:pPr>
            <a:r>
              <a:rPr lang="en-US" dirty="0">
                <a:latin typeface="Calibri" panose="020F0502020204030204" pitchFamily="34" charset="0"/>
              </a:rPr>
              <a:t>kWh/</a:t>
            </a:r>
            <a:r>
              <a:rPr lang="en-US" dirty="0" err="1">
                <a:latin typeface="Calibri" panose="020F0502020204030204" pitchFamily="34" charset="0"/>
              </a:rPr>
              <a:t>kWp</a:t>
            </a:r>
            <a:endParaRPr dirty="0">
              <a:latin typeface="Calibri" panose="020F0502020204030204" pitchFamily="34" charset="0"/>
            </a:endParaRPr>
          </a:p>
        </p:txBody>
      </p:sp>
      <p:grpSp>
        <p:nvGrpSpPr>
          <p:cNvPr id="12" name="Gruppieren 11"/>
          <p:cNvGrpSpPr/>
          <p:nvPr/>
        </p:nvGrpSpPr>
        <p:grpSpPr bwMode="auto">
          <a:xfrm>
            <a:off x="3617362" y="5925519"/>
            <a:ext cx="3906722" cy="528355"/>
            <a:chOff x="4425478" y="1617945"/>
            <a:chExt cx="3614738" cy="528355"/>
          </a:xfrm>
        </p:grpSpPr>
        <p:sp>
          <p:nvSpPr>
            <p:cNvPr id="13" name="Text Box 9"/>
            <p:cNvSpPr txBox="1">
              <a:spLocks noChangeArrowheads="1"/>
            </p:cNvSpPr>
            <p:nvPr/>
          </p:nvSpPr>
          <p:spPr bwMode="auto">
            <a:xfrm>
              <a:off x="4425478" y="1617945"/>
              <a:ext cx="3614738" cy="400050"/>
            </a:xfrm>
            <a:prstGeom prst="rect">
              <a:avLst/>
            </a:prstGeom>
            <a:noFill/>
            <a:ln w="9525">
              <a:noFill/>
              <a:miter lim="800000"/>
              <a:headEnd/>
              <a:tailEnd/>
            </a:ln>
          </p:spPr>
          <p:txBody>
            <a:bodyPr wrap="square">
              <a:spAutoFit/>
            </a:bodyPr>
            <a:lstStyle/>
            <a:p>
              <a:pPr algn="ctr" defTabSz="914400">
                <a:spcBef>
                  <a:spcPts val="0"/>
                </a:spcBef>
                <a:spcAft>
                  <a:spcPts val="0"/>
                </a:spcAft>
                <a:defRPr/>
              </a:pPr>
              <a:r>
                <a:rPr lang="en-GB" sz="2000" dirty="0">
                  <a:latin typeface="Arial"/>
                </a:rPr>
                <a:t>70 % </a:t>
              </a:r>
              <a:r>
                <a:rPr lang="en-GB" sz="2000" dirty="0" err="1">
                  <a:latin typeface="Arial"/>
                </a:rPr>
                <a:t>im</a:t>
              </a:r>
              <a:r>
                <a:rPr lang="en-GB" sz="2000" dirty="0">
                  <a:latin typeface="Arial"/>
                </a:rPr>
                <a:t> </a:t>
              </a:r>
              <a:r>
                <a:rPr lang="en-GB" sz="2000" dirty="0" err="1">
                  <a:latin typeface="Arial"/>
                </a:rPr>
                <a:t>Sommerhalbjahr</a:t>
              </a:r>
              <a:endParaRPr dirty="0">
                <a:latin typeface="Calibri" panose="020F0502020204030204" pitchFamily="34" charset="0"/>
              </a:endParaRPr>
            </a:p>
          </p:txBody>
        </p:sp>
        <p:grpSp>
          <p:nvGrpSpPr>
            <p:cNvPr id="15" name="Gruppieren 14"/>
            <p:cNvGrpSpPr/>
            <p:nvPr/>
          </p:nvGrpSpPr>
          <p:grpSpPr bwMode="auto">
            <a:xfrm>
              <a:off x="4425478" y="1736725"/>
              <a:ext cx="3614738" cy="409575"/>
              <a:chOff x="4425478" y="1736725"/>
              <a:chExt cx="3614738" cy="409575"/>
            </a:xfrm>
          </p:grpSpPr>
          <p:sp>
            <p:nvSpPr>
              <p:cNvPr id="16" name="Line 6"/>
              <p:cNvSpPr>
                <a:spLocks noChangeShapeType="1"/>
              </p:cNvSpPr>
              <p:nvPr/>
            </p:nvSpPr>
            <p:spPr bwMode="auto">
              <a:xfrm>
                <a:off x="4425478" y="1736725"/>
                <a:ext cx="0" cy="396875"/>
              </a:xfrm>
              <a:prstGeom prst="line">
                <a:avLst/>
              </a:prstGeom>
              <a:noFill/>
              <a:ln w="9525">
                <a:solidFill>
                  <a:srgbClr val="000066"/>
                </a:solidFill>
                <a:round/>
                <a:headEnd/>
                <a:tailEnd/>
              </a:ln>
            </p:spPr>
            <p:txBody>
              <a:bodyPr/>
              <a:lstStyle/>
              <a:p>
                <a:pPr marL="0" marR="0" lvl="0" indent="0" defTabSz="914400">
                  <a:lnSpc>
                    <a:spcPct val="100000"/>
                  </a:lnSpc>
                  <a:spcBef>
                    <a:spcPts val="0"/>
                  </a:spcBef>
                  <a:spcAft>
                    <a:spcPts val="0"/>
                  </a:spcAft>
                  <a:buClrTx/>
                  <a:buSzTx/>
                  <a:buFontTx/>
                  <a:buNone/>
                  <a:defRPr/>
                </a:pPr>
                <a:endParaRPr lang="de-DE" sz="2000" b="0" i="0" u="none" strike="noStrike" cap="none" spc="0">
                  <a:ln>
                    <a:noFill/>
                  </a:ln>
                  <a:solidFill>
                    <a:srgbClr val="000066"/>
                  </a:solidFill>
                  <a:latin typeface="Arial"/>
                </a:endParaRPr>
              </a:p>
            </p:txBody>
          </p:sp>
          <p:sp>
            <p:nvSpPr>
              <p:cNvPr id="17" name="Line 7"/>
              <p:cNvSpPr>
                <a:spLocks noChangeShapeType="1"/>
              </p:cNvSpPr>
              <p:nvPr/>
            </p:nvSpPr>
            <p:spPr bwMode="auto">
              <a:xfrm>
                <a:off x="8040216" y="1749425"/>
                <a:ext cx="0" cy="396875"/>
              </a:xfrm>
              <a:prstGeom prst="line">
                <a:avLst/>
              </a:prstGeom>
              <a:noFill/>
              <a:ln w="9525">
                <a:solidFill>
                  <a:srgbClr val="000066"/>
                </a:solidFill>
                <a:round/>
                <a:headEnd/>
                <a:tailEnd/>
              </a:ln>
            </p:spPr>
            <p:txBody>
              <a:bodyPr/>
              <a:lstStyle/>
              <a:p>
                <a:pPr marL="0" marR="0" lvl="0" indent="0" defTabSz="914400">
                  <a:lnSpc>
                    <a:spcPct val="100000"/>
                  </a:lnSpc>
                  <a:spcBef>
                    <a:spcPts val="0"/>
                  </a:spcBef>
                  <a:spcAft>
                    <a:spcPts val="0"/>
                  </a:spcAft>
                  <a:buClrTx/>
                  <a:buSzTx/>
                  <a:buFontTx/>
                  <a:buNone/>
                  <a:defRPr/>
                </a:pPr>
                <a:endParaRPr lang="de-DE" sz="2000" b="0" i="0" u="none" strike="noStrike" cap="none" spc="0">
                  <a:ln>
                    <a:noFill/>
                  </a:ln>
                  <a:solidFill>
                    <a:srgbClr val="000066"/>
                  </a:solidFill>
                  <a:latin typeface="Arial"/>
                </a:endParaRPr>
              </a:p>
            </p:txBody>
          </p:sp>
          <p:cxnSp>
            <p:nvCxnSpPr>
              <p:cNvPr id="18" name="Gerade Verbindung mit Pfeil 11"/>
              <p:cNvCxnSpPr>
                <a:cxnSpLocks/>
              </p:cNvCxnSpPr>
              <p:nvPr/>
            </p:nvCxnSpPr>
            <p:spPr bwMode="auto">
              <a:xfrm>
                <a:off x="4425478" y="2041525"/>
                <a:ext cx="3614738" cy="0"/>
              </a:xfrm>
              <a:prstGeom prst="straightConnector1">
                <a:avLst/>
              </a:prstGeom>
              <a:noFill/>
              <a:ln w="12700" cap="flat" cmpd="sng" algn="ctr">
                <a:solidFill>
                  <a:srgbClr val="000000"/>
                </a:solidFill>
                <a:prstDash val="solid"/>
                <a:headEnd type="triangle"/>
                <a:tailEnd type="triangle"/>
              </a:ln>
              <a:effectLst/>
            </p:spPr>
          </p:cxn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9F1F77D-ABE9-7918-D724-31B90A2F2EED}"/>
              </a:ext>
            </a:extLst>
          </p:cNvPr>
          <p:cNvSpPr>
            <a:spLocks noGrp="1"/>
          </p:cNvSpPr>
          <p:nvPr>
            <p:ph type="title"/>
          </p:nvPr>
        </p:nvSpPr>
        <p:spPr/>
        <p:txBody>
          <a:bodyPr/>
          <a:lstStyle/>
          <a:p>
            <a:r>
              <a:rPr lang="de-DE" dirty="0"/>
              <a:t>Umgang mit dem Folienset – Version 04.12.2023</a:t>
            </a:r>
          </a:p>
        </p:txBody>
      </p:sp>
      <p:sp>
        <p:nvSpPr>
          <p:cNvPr id="2" name="Datumsplatzhalter 1">
            <a:extLst>
              <a:ext uri="{FF2B5EF4-FFF2-40B4-BE49-F238E27FC236}">
                <a16:creationId xmlns:a16="http://schemas.microsoft.com/office/drawing/2014/main" id="{0D3B0E8C-E0B4-F581-9B10-F00FD7E59FBA}"/>
              </a:ext>
            </a:extLst>
          </p:cNvPr>
          <p:cNvSpPr>
            <a:spLocks noGrp="1"/>
          </p:cNvSpPr>
          <p:nvPr>
            <p:ph type="dt" sz="half" idx="10"/>
          </p:nvPr>
        </p:nvSpPr>
        <p:spPr/>
        <p:txBody>
          <a:bodyPr/>
          <a:lstStyle/>
          <a:p>
            <a:pPr>
              <a:defRPr/>
            </a:pPr>
            <a:r>
              <a:rPr lang="de-DE"/>
              <a:t>www.packsdrauf.solar</a:t>
            </a:r>
          </a:p>
        </p:txBody>
      </p:sp>
      <p:sp>
        <p:nvSpPr>
          <p:cNvPr id="3" name="Foliennummernplatzhalter 2">
            <a:extLst>
              <a:ext uri="{FF2B5EF4-FFF2-40B4-BE49-F238E27FC236}">
                <a16:creationId xmlns:a16="http://schemas.microsoft.com/office/drawing/2014/main" id="{447986F7-FEEA-1840-4675-2B1A274B7568}"/>
              </a:ext>
            </a:extLst>
          </p:cNvPr>
          <p:cNvSpPr>
            <a:spLocks noGrp="1"/>
          </p:cNvSpPr>
          <p:nvPr>
            <p:ph type="sldNum" sz="quarter" idx="12"/>
          </p:nvPr>
        </p:nvSpPr>
        <p:spPr/>
        <p:txBody>
          <a:bodyPr/>
          <a:lstStyle/>
          <a:p>
            <a:pPr>
              <a:defRPr/>
            </a:pPr>
            <a:fld id="{1FBEC313-BFA3-4240-9241-A71F3CEF1773}" type="slidenum">
              <a:rPr lang="de-DE" smtClean="0"/>
              <a:t>2</a:t>
            </a:fld>
            <a:endParaRPr lang="de-DE"/>
          </a:p>
        </p:txBody>
      </p:sp>
      <p:sp>
        <p:nvSpPr>
          <p:cNvPr id="8" name="Untertitel 7">
            <a:extLst>
              <a:ext uri="{FF2B5EF4-FFF2-40B4-BE49-F238E27FC236}">
                <a16:creationId xmlns:a16="http://schemas.microsoft.com/office/drawing/2014/main" id="{7003F0F5-2AA7-52E9-313E-769C2EE143EA}"/>
              </a:ext>
            </a:extLst>
          </p:cNvPr>
          <p:cNvSpPr>
            <a:spLocks noGrp="1"/>
          </p:cNvSpPr>
          <p:nvPr>
            <p:ph type="subTitle" idx="13"/>
          </p:nvPr>
        </p:nvSpPr>
        <p:spPr/>
        <p:txBody>
          <a:bodyPr>
            <a:normAutofit fontScale="85000" lnSpcReduction="20000"/>
          </a:bodyPr>
          <a:lstStyle/>
          <a:p>
            <a:r>
              <a:rPr lang="de-DE" dirty="0"/>
              <a:t>Umgang mit den Folien</a:t>
            </a:r>
          </a:p>
        </p:txBody>
      </p:sp>
      <p:sp>
        <p:nvSpPr>
          <p:cNvPr id="7" name="Inhaltsplatzhalter 6">
            <a:extLst>
              <a:ext uri="{FF2B5EF4-FFF2-40B4-BE49-F238E27FC236}">
                <a16:creationId xmlns:a16="http://schemas.microsoft.com/office/drawing/2014/main" id="{74FD18C9-C2E6-48BB-44B7-A82CA8D3C91B}"/>
              </a:ext>
            </a:extLst>
          </p:cNvPr>
          <p:cNvSpPr>
            <a:spLocks noGrp="1"/>
          </p:cNvSpPr>
          <p:nvPr>
            <p:ph idx="1"/>
          </p:nvPr>
        </p:nvSpPr>
        <p:spPr>
          <a:xfrm>
            <a:off x="551384" y="1627093"/>
            <a:ext cx="11234464" cy="4374777"/>
          </a:xfrm>
        </p:spPr>
        <p:txBody>
          <a:bodyPr>
            <a:normAutofit fontScale="92500" lnSpcReduction="20000"/>
          </a:bodyPr>
          <a:lstStyle/>
          <a:p>
            <a:r>
              <a:rPr lang="de-DE" dirty="0"/>
              <a:t>Diese Folien wurden vom Solarenergie-Förderverein Deutschland e. V. (SFV) in Unterstützung mit der Verbraucherzentrale NRW und </a:t>
            </a:r>
            <a:r>
              <a:rPr lang="de-DE" dirty="0" err="1"/>
              <a:t>Wissenschaftler:innen</a:t>
            </a:r>
            <a:r>
              <a:rPr lang="de-DE" dirty="0"/>
              <a:t> von </a:t>
            </a:r>
            <a:r>
              <a:rPr lang="de-DE" dirty="0" err="1"/>
              <a:t>Scientists</a:t>
            </a:r>
            <a:r>
              <a:rPr lang="de-DE" dirty="0"/>
              <a:t> </a:t>
            </a:r>
            <a:r>
              <a:rPr lang="de-DE" dirty="0" err="1"/>
              <a:t>for</a:t>
            </a:r>
            <a:r>
              <a:rPr lang="de-DE" dirty="0"/>
              <a:t> Future der Regionalgruppe Aachen im Rahmen der </a:t>
            </a:r>
            <a:r>
              <a:rPr lang="de-DE" dirty="0" err="1"/>
              <a:t>packsdrauf</a:t>
            </a:r>
            <a:r>
              <a:rPr lang="de-DE" dirty="0"/>
              <a:t>-Kampagne herausgegeben.</a:t>
            </a:r>
          </a:p>
          <a:p>
            <a:r>
              <a:rPr lang="de-DE" dirty="0"/>
              <a:t>Sie dienen dazu, von </a:t>
            </a:r>
            <a:r>
              <a:rPr lang="de-DE" dirty="0" err="1"/>
              <a:t>Botschafter:innen</a:t>
            </a:r>
            <a:r>
              <a:rPr lang="de-DE" dirty="0"/>
              <a:t>, die an einer der </a:t>
            </a:r>
            <a:r>
              <a:rPr lang="de-DE" dirty="0" err="1"/>
              <a:t>packsdrauf</a:t>
            </a:r>
            <a:r>
              <a:rPr lang="de-DE" dirty="0"/>
              <a:t>-Schulungen teilgenommen haben, auf Solarpartys zum Vermitteln der grundlegenden Themen im Bereich der Solarenergie genutzt zu werden.</a:t>
            </a:r>
          </a:p>
          <a:p>
            <a:r>
              <a:rPr lang="de-DE" dirty="0"/>
              <a:t>Weder der SFV, noch die anderen genannten </a:t>
            </a:r>
            <a:r>
              <a:rPr lang="de-DE" dirty="0" err="1"/>
              <a:t>Kooperationspartner:innen</a:t>
            </a:r>
            <a:r>
              <a:rPr lang="de-DE" dirty="0"/>
              <a:t> übernehmen die Haftung für die inhaltliche Darstellung oder Richtigkeit dieses Foliensatzes.</a:t>
            </a:r>
          </a:p>
          <a:p>
            <a:r>
              <a:rPr lang="de-DE" dirty="0"/>
              <a:t>Die Folien dürfen gerne je nach Bedarf angepasst, geändert, priorisiert oder animiert werden. Im Anhang finden sich weiterführende Foliensätze, die gerne als Ergänzung herangezogen werden können.</a:t>
            </a:r>
          </a:p>
          <a:p>
            <a:r>
              <a:rPr lang="de-DE" dirty="0"/>
              <a:t>Der Vortrag ist auf eine Dauer von maximal 45 Minuten ausgelegt. Je nach Zielgruppe und Interesse können die Inhalte angepasst und umgeordnet werden.</a:t>
            </a:r>
          </a:p>
          <a:p>
            <a:r>
              <a:rPr lang="de-DE" dirty="0"/>
              <a:t>Solltest Du bestimmte Inhalte vermissen, Ergänzungen oder Wünsche haben, kannst Du Dich gerne an </a:t>
            </a:r>
            <a:r>
              <a:rPr lang="de-DE" dirty="0">
                <a:hlinkClick r:id="rId3"/>
              </a:rPr>
              <a:t>packsdrauf@sfv.de</a:t>
            </a:r>
            <a:r>
              <a:rPr lang="de-DE" dirty="0"/>
              <a:t> wenden. </a:t>
            </a:r>
          </a:p>
        </p:txBody>
      </p:sp>
    </p:spTree>
    <p:extLst>
      <p:ext uri="{BB962C8B-B14F-4D97-AF65-F5344CB8AC3E}">
        <p14:creationId xmlns:p14="http://schemas.microsoft.com/office/powerpoint/2010/main" val="3999850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Ertragsdatenbank des SFV nutzen</a:t>
            </a: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20</a:t>
            </a:fld>
            <a:endParaRPr lang="de-DE"/>
          </a:p>
        </p:txBody>
      </p:sp>
      <p:sp>
        <p:nvSpPr>
          <p:cNvPr id="5" name="Inhaltsplatzhalter 4">
            <a:extLst>
              <a:ext uri="{FF2B5EF4-FFF2-40B4-BE49-F238E27FC236}">
                <a16:creationId xmlns:a16="http://schemas.microsoft.com/office/drawing/2014/main" id="{2E8F1B55-D8E0-1A96-B129-D807CE8A31D2}"/>
              </a:ext>
            </a:extLst>
          </p:cNvPr>
          <p:cNvSpPr>
            <a:spLocks noGrp="1"/>
          </p:cNvSpPr>
          <p:nvPr>
            <p:ph idx="1"/>
          </p:nvPr>
        </p:nvSpPr>
        <p:spPr/>
        <p:txBody>
          <a:bodyPr/>
          <a:lstStyle/>
          <a:p>
            <a:r>
              <a:rPr lang="de-DE" dirty="0"/>
              <a:t>Unter </a:t>
            </a:r>
            <a:r>
              <a:rPr lang="de-DE" dirty="0">
                <a:hlinkClick r:id="rId3"/>
              </a:rPr>
              <a:t>www.ertragsdatenbank.de</a:t>
            </a:r>
            <a:r>
              <a:rPr lang="de-DE" dirty="0"/>
              <a:t> erreichbar</a:t>
            </a:r>
          </a:p>
          <a:p>
            <a:r>
              <a:rPr lang="de-DE" dirty="0"/>
              <a:t>Frei Verfügbare Datenbank zum Monitoren der eigenen Anlage</a:t>
            </a:r>
          </a:p>
          <a:p>
            <a:r>
              <a:rPr lang="de-DE" dirty="0"/>
              <a:t>Vergleich mit anderen Anlagen im eigenen PLZ-Gebiet </a:t>
            </a:r>
          </a:p>
        </p:txBody>
      </p:sp>
      <p:sp>
        <p:nvSpPr>
          <p:cNvPr id="9" name="Text Box 4"/>
          <p:cNvSpPr txBox="1">
            <a:spLocks noChangeArrowheads="1"/>
          </p:cNvSpPr>
          <p:nvPr/>
        </p:nvSpPr>
        <p:spPr bwMode="auto">
          <a:xfrm>
            <a:off x="2530160" y="7464172"/>
            <a:ext cx="7008284" cy="338137"/>
          </a:xfrm>
          <a:prstGeom prst="rect">
            <a:avLst/>
          </a:prstGeom>
          <a:noFill/>
          <a:ln w="9525">
            <a:noFill/>
            <a:miter lim="800000"/>
            <a:headEnd/>
            <a:tailEnd/>
          </a:ln>
        </p:spPr>
        <p:txBody>
          <a:bodyPr>
            <a:spAutoFit/>
          </a:bodyPr>
          <a:lstStyle/>
          <a:p>
            <a:pPr algn="ctr">
              <a:spcBef>
                <a:spcPts val="0"/>
              </a:spcBef>
              <a:defRPr/>
            </a:pPr>
            <a:r>
              <a:rPr lang="de-DE" sz="1600" dirty="0">
                <a:latin typeface="Calibri" panose="020F0502020204030204" pitchFamily="34" charset="0"/>
              </a:rPr>
              <a:t>Quelle: LUNA e.V.</a:t>
            </a:r>
            <a:endParaRPr dirty="0">
              <a:latin typeface="Calibri" panose="020F0502020204030204" pitchFamily="34" charset="0"/>
            </a:endParaRPr>
          </a:p>
        </p:txBody>
      </p:sp>
      <p:sp>
        <p:nvSpPr>
          <p:cNvPr id="17" name="Untertitel 13"/>
          <p:cNvSpPr txBox="1"/>
          <p:nvPr/>
        </p:nvSpPr>
        <p:spPr bwMode="auto">
          <a:xfrm>
            <a:off x="292238" y="161767"/>
            <a:ext cx="5803762" cy="249713"/>
          </a:xfrm>
          <a:prstGeom prst="rect">
            <a:avLst/>
          </a:prstGeom>
        </p:spPr>
        <p:txBody>
          <a:bodyPr vert="horz" lIns="91440" tIns="45720" rIns="91440" bIns="45720" rtlCol="0">
            <a:normAutofit fontScale="85000" lnSpcReduction="20000"/>
          </a:bodyPr>
          <a:lstStyle>
            <a:lvl1pPr marL="0" indent="0" algn="l" defTabSz="914400">
              <a:lnSpc>
                <a:spcPct val="90000"/>
              </a:lnSpc>
              <a:spcBef>
                <a:spcPts val="1000"/>
              </a:spcBef>
              <a:buFont typeface="Arial"/>
              <a:buNone/>
              <a:defRPr sz="1500">
                <a:solidFill>
                  <a:srgbClr val="5723B8"/>
                </a:solidFill>
                <a:latin typeface="+mn-lt"/>
                <a:ea typeface="+mn-ea"/>
                <a:cs typeface="+mn-cs"/>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de-DE" dirty="0">
                <a:latin typeface="Calibri" panose="020F0502020204030204" pitchFamily="34" charset="0"/>
              </a:rPr>
              <a:t>Stromerzeugung </a:t>
            </a:r>
            <a:endParaRPr dirty="0">
              <a:latin typeface="Calibri" panose="020F0502020204030204" pitchFamily="34" charset="0"/>
            </a:endParaRPr>
          </a:p>
        </p:txBody>
      </p:sp>
      <p:pic>
        <p:nvPicPr>
          <p:cNvPr id="6" name="Grafik 5">
            <a:hlinkClick r:id="rId4"/>
            <a:extLst>
              <a:ext uri="{FF2B5EF4-FFF2-40B4-BE49-F238E27FC236}">
                <a16:creationId xmlns:a16="http://schemas.microsoft.com/office/drawing/2014/main" id="{DD78DE5E-5B33-B397-2FA4-5F7C462233F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49188" y="3724043"/>
            <a:ext cx="9145016" cy="2409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Grafik 9">
            <a:extLst>
              <a:ext uri="{FF2B5EF4-FFF2-40B4-BE49-F238E27FC236}">
                <a16:creationId xmlns:a16="http://schemas.microsoft.com/office/drawing/2014/main" id="{070EBAAD-B895-8BDF-900C-9CC1DAA85DE5}"/>
              </a:ext>
            </a:extLst>
          </p:cNvPr>
          <p:cNvPicPr>
            <a:picLocks noChangeAspect="1"/>
          </p:cNvPicPr>
          <p:nvPr/>
        </p:nvPicPr>
        <p:blipFill>
          <a:blip r:embed="rId6"/>
          <a:stretch>
            <a:fillRect/>
          </a:stretch>
        </p:blipFill>
        <p:spPr>
          <a:xfrm>
            <a:off x="3194119" y="3062142"/>
            <a:ext cx="5506218" cy="581106"/>
          </a:xfrm>
          <a:prstGeom prst="rect">
            <a:avLst/>
          </a:prstGeom>
        </p:spPr>
      </p:pic>
    </p:spTree>
    <p:extLst>
      <p:ext uri="{BB962C8B-B14F-4D97-AF65-F5344CB8AC3E}">
        <p14:creationId xmlns:p14="http://schemas.microsoft.com/office/powerpoint/2010/main" val="634902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21</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Wirtschaftliche Betrachtung</a:t>
            </a:r>
            <a:endParaRPr/>
          </a:p>
          <a:p>
            <a:pPr>
              <a:defRPr/>
            </a:pPr>
            <a:endParaRPr lang="de-DE"/>
          </a:p>
        </p:txBody>
      </p:sp>
      <p:sp>
        <p:nvSpPr>
          <p:cNvPr id="2" name="Titel 1"/>
          <p:cNvSpPr>
            <a:spLocks noGrp="1"/>
          </p:cNvSpPr>
          <p:nvPr>
            <p:ph type="title"/>
          </p:nvPr>
        </p:nvSpPr>
        <p:spPr bwMode="auto"/>
        <p:txBody>
          <a:bodyPr/>
          <a:lstStyle/>
          <a:p>
            <a:pPr>
              <a:defRPr/>
            </a:pPr>
            <a:r>
              <a:rPr lang="de-DE">
                <a:solidFill>
                  <a:srgbClr val="5723B8"/>
                </a:solidFill>
              </a:rPr>
              <a:t>Richtige Auslegung der PV-Anlage</a:t>
            </a:r>
            <a:endParaRPr/>
          </a:p>
        </p:txBody>
      </p:sp>
      <p:pic>
        <p:nvPicPr>
          <p:cNvPr id="9" name="Inhaltsplatzhalter 8"/>
          <p:cNvPicPr>
            <a:picLocks noGrp="1" noChangeAspect="1"/>
          </p:cNvPicPr>
          <p:nvPr>
            <p:ph idx="1"/>
          </p:nvPr>
        </p:nvPicPr>
        <p:blipFill>
          <a:blip r:embed="rId3" cstate="email">
            <a:extLst>
              <a:ext uri="{28A0092B-C50C-407E-A947-70E740481C1C}">
                <a14:useLocalDpi xmlns:a14="http://schemas.microsoft.com/office/drawing/2010/main"/>
              </a:ext>
            </a:extLst>
          </a:blip>
          <a:stretch/>
        </p:blipFill>
        <p:spPr bwMode="auto">
          <a:xfrm>
            <a:off x="7890943" y="1511978"/>
            <a:ext cx="3944389" cy="2959331"/>
          </a:xfrm>
          <a:prstGeom prst="rect">
            <a:avLst/>
          </a:prstGeom>
        </p:spPr>
      </p:pic>
      <p:sp>
        <p:nvSpPr>
          <p:cNvPr id="7" name="Inhaltsplatzhalter 6"/>
          <p:cNvSpPr>
            <a:spLocks noGrp="1"/>
          </p:cNvSpPr>
          <p:nvPr>
            <p:ph idx="4294967295"/>
          </p:nvPr>
        </p:nvSpPr>
        <p:spPr bwMode="auto">
          <a:xfrm>
            <a:off x="695400" y="1614488"/>
            <a:ext cx="6781800" cy="2822624"/>
          </a:xfrm>
        </p:spPr>
        <p:txBody>
          <a:bodyPr>
            <a:normAutofit fontScale="92500" lnSpcReduction="10000"/>
          </a:bodyPr>
          <a:lstStyle/>
          <a:p>
            <a:pPr>
              <a:defRPr/>
            </a:pPr>
            <a:r>
              <a:rPr lang="de-DE" sz="2400" dirty="0"/>
              <a:t>möglichst groß, Dachfläche ausnutzen</a:t>
            </a:r>
          </a:p>
          <a:p>
            <a:pPr>
              <a:defRPr/>
            </a:pPr>
            <a:r>
              <a:rPr lang="de-DE" sz="2400" dirty="0"/>
              <a:t>EE-Anforderungen bei Neubau und Heizungstausch beachten</a:t>
            </a:r>
            <a:endParaRPr sz="2400" dirty="0"/>
          </a:p>
          <a:p>
            <a:pPr>
              <a:defRPr/>
            </a:pPr>
            <a:r>
              <a:rPr lang="de-DE" sz="2400" dirty="0"/>
              <a:t>dadurch geringere Kosten pro kWp</a:t>
            </a:r>
            <a:endParaRPr sz="2400" dirty="0"/>
          </a:p>
          <a:p>
            <a:pPr>
              <a:defRPr/>
            </a:pPr>
            <a:r>
              <a:rPr lang="de-DE" sz="2400" dirty="0"/>
              <a:t>auch "schlechtere" Dachseite prüfen, Kosten steigen z.B. nur um 60%, </a:t>
            </a:r>
            <a:br>
              <a:rPr lang="de-DE" sz="2400" dirty="0"/>
            </a:br>
            <a:r>
              <a:rPr lang="de-DE" sz="2400" dirty="0"/>
              <a:t>Ertrag aber um 70%</a:t>
            </a:r>
            <a:endParaRPr sz="2400" dirty="0"/>
          </a:p>
          <a:p>
            <a:pPr>
              <a:defRPr/>
            </a:pPr>
            <a:r>
              <a:rPr lang="de-DE" sz="2400" dirty="0"/>
              <a:t>Wartungskosten fallen weniger ins Gewicht  </a:t>
            </a:r>
            <a:endParaRPr sz="2400" dirty="0"/>
          </a:p>
          <a:p>
            <a:pPr marL="0" indent="0">
              <a:buNone/>
              <a:defRPr/>
            </a:pPr>
            <a:endParaRPr lang="de-DE" sz="2400" dirty="0"/>
          </a:p>
        </p:txBody>
      </p:sp>
      <p:sp>
        <p:nvSpPr>
          <p:cNvPr id="10" name="Textfeld 9"/>
          <p:cNvSpPr txBox="1">
            <a:spLocks noChangeArrowheads="1"/>
          </p:cNvSpPr>
          <p:nvPr/>
        </p:nvSpPr>
        <p:spPr bwMode="auto">
          <a:xfrm>
            <a:off x="10439563" y="6415801"/>
            <a:ext cx="1534222"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Bild: Ulrich </a:t>
            </a:r>
            <a:r>
              <a:rPr lang="de-DE" sz="1000" dirty="0" err="1">
                <a:solidFill>
                  <a:schemeClr val="bg1">
                    <a:lumMod val="65000"/>
                  </a:schemeClr>
                </a:solidFill>
                <a:latin typeface="Calibri" panose="020F0502020204030204" pitchFamily="34" charset="0"/>
                <a:ea typeface="ＭＳ Ｐゴシック"/>
              </a:rPr>
              <a:t>Böke</a:t>
            </a:r>
            <a:endParaRPr lang="de-DE" sz="1000" b="1" dirty="0">
              <a:solidFill>
                <a:schemeClr val="bg1">
                  <a:lumMod val="65000"/>
                </a:schemeClr>
              </a:solidFill>
              <a:latin typeface="Calibri" panose="020F0502020204030204" pitchFamily="34" charset="0"/>
              <a:ea typeface="ＭＳ Ｐゴシック"/>
            </a:endParaRPr>
          </a:p>
        </p:txBody>
      </p:sp>
      <p:grpSp>
        <p:nvGrpSpPr>
          <p:cNvPr id="5" name="Gruppieren 4"/>
          <p:cNvGrpSpPr/>
          <p:nvPr/>
        </p:nvGrpSpPr>
        <p:grpSpPr bwMode="auto">
          <a:xfrm>
            <a:off x="839416" y="5105586"/>
            <a:ext cx="8064896" cy="707886"/>
            <a:chOff x="3861420" y="5523962"/>
            <a:chExt cx="6601745" cy="707886"/>
          </a:xfrm>
        </p:grpSpPr>
        <p:sp>
          <p:nvSpPr>
            <p:cNvPr id="11" name="Textfeld 10"/>
            <p:cNvSpPr txBox="1"/>
            <p:nvPr/>
          </p:nvSpPr>
          <p:spPr bwMode="auto">
            <a:xfrm>
              <a:off x="4434559" y="5523962"/>
              <a:ext cx="6028606" cy="707886"/>
            </a:xfrm>
            <a:prstGeom prst="rect">
              <a:avLst/>
            </a:prstGeom>
            <a:noFill/>
          </p:spPr>
          <p:txBody>
            <a:bodyPr wrap="square">
              <a:spAutoFit/>
            </a:bodyPr>
            <a:lstStyle/>
            <a:p>
              <a:pPr marL="0" indent="0">
                <a:buNone/>
                <a:defRPr/>
              </a:pPr>
              <a:r>
                <a:rPr lang="de-DE" sz="2000" i="1" dirty="0">
                  <a:latin typeface="Calibri" panose="020F0502020204030204" pitchFamily="34" charset="0"/>
                </a:rPr>
                <a:t>Schon bei der Planung der Anlage sollten zukünftige Mehrverbräuche (z.B. E-Auto und Wärmepumpe) mitgedacht werden.</a:t>
              </a:r>
              <a:endParaRPr dirty="0">
                <a:latin typeface="Calibri" panose="020F0502020204030204" pitchFamily="34" charset="0"/>
              </a:endParaRPr>
            </a:p>
          </p:txBody>
        </p:sp>
        <p:pic>
          <p:nvPicPr>
            <p:cNvPr id="12" name="Grafik 11" descr="Post-it-Notizen Silhouette"/>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3861420" y="5523962"/>
              <a:ext cx="530497" cy="611004"/>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Ertragsbeispiele verschiedener Jahre in Langerwehe</a:t>
            </a: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22</a:t>
            </a:fld>
            <a:endParaRPr lang="de-DE"/>
          </a:p>
        </p:txBody>
      </p:sp>
      <p:pic>
        <p:nvPicPr>
          <p:cNvPr id="7" name="Picture 2"/>
          <p:cNvPicPr>
            <a:picLocks noChangeAspect="1"/>
          </p:cNvPicPr>
          <p:nvPr/>
        </p:nvPicPr>
        <p:blipFill>
          <a:blip r:embed="rId3" cstate="email">
            <a:extLst>
              <a:ext uri="{28A0092B-C50C-407E-A947-70E740481C1C}">
                <a14:useLocalDpi xmlns:a14="http://schemas.microsoft.com/office/drawing/2010/main"/>
              </a:ext>
            </a:extLst>
          </a:blip>
          <a:srcRect l="2011" t="2513" r="2010" b="2513"/>
          <a:stretch/>
        </p:blipFill>
        <p:spPr bwMode="auto">
          <a:xfrm>
            <a:off x="469192" y="2338269"/>
            <a:ext cx="7832588" cy="3759642"/>
          </a:xfrm>
          <a:prstGeom prst="rect">
            <a:avLst/>
          </a:prstGeom>
        </p:spPr>
      </p:pic>
      <p:sp>
        <p:nvSpPr>
          <p:cNvPr id="8" name="Rectangle 3"/>
          <p:cNvSpPr txBox="1">
            <a:spLocks noChangeArrowheads="1"/>
          </p:cNvSpPr>
          <p:nvPr/>
        </p:nvSpPr>
        <p:spPr bwMode="auto">
          <a:xfrm>
            <a:off x="10688538" y="4797526"/>
            <a:ext cx="1167843" cy="550174"/>
          </a:xfrm>
          <a:prstGeom prst="rect">
            <a:avLst/>
          </a:prstGeom>
        </p:spPr>
        <p:txBody>
          <a:bodyPr vert="horz" lIns="91440" tIns="45720" rIns="91440" bIns="45720" rtlCol="0" anchor="t">
            <a:normAutofit/>
          </a:bodyPr>
          <a:lstStyle>
            <a:lvl1pPr marL="228600" indent="-228600" algn="l" defTabSz="914400">
              <a:lnSpc>
                <a:spcPct val="90000"/>
              </a:lnSpc>
              <a:spcBef>
                <a:spcPts val="1000"/>
              </a:spcBef>
              <a:buFont typeface="Arial"/>
              <a:buChar char="•"/>
              <a:defRPr sz="2600">
                <a:solidFill>
                  <a:schemeClr val="tx1"/>
                </a:solidFill>
                <a:latin typeface="+mn-lt"/>
                <a:ea typeface="+mn-ea"/>
                <a:cs typeface="+mn-cs"/>
              </a:defRPr>
            </a:lvl1pPr>
            <a:lvl2pPr marL="685800" indent="-228600" algn="l" defTabSz="914400">
              <a:lnSpc>
                <a:spcPct val="90000"/>
              </a:lnSpc>
              <a:spcBef>
                <a:spcPts val="500"/>
              </a:spcBef>
              <a:buFont typeface="Arial"/>
              <a:buChar char="•"/>
              <a:defRPr sz="2200">
                <a:solidFill>
                  <a:schemeClr val="tx1"/>
                </a:solidFill>
                <a:latin typeface="+mn-lt"/>
                <a:ea typeface="+mn-ea"/>
                <a:cs typeface="+mn-cs"/>
              </a:defRPr>
            </a:lvl2pPr>
            <a:lvl3pPr marL="1143000" indent="-228600" algn="l" defTabSz="914400">
              <a:lnSpc>
                <a:spcPct val="90000"/>
              </a:lnSpc>
              <a:spcBef>
                <a:spcPts val="500"/>
              </a:spcBef>
              <a:buFont typeface="Arial"/>
              <a:buChar char="•"/>
              <a:defRPr sz="16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Font typeface="Wingdings"/>
              <a:buNone/>
              <a:defRPr/>
            </a:pPr>
            <a:r>
              <a:rPr lang="de-DE" sz="2400" b="1" dirty="0">
                <a:solidFill>
                  <a:srgbClr val="009900"/>
                </a:solidFill>
                <a:latin typeface="Calibri" panose="020F0502020204030204" pitchFamily="34" charset="0"/>
              </a:rPr>
              <a:t>56 kWp    </a:t>
            </a:r>
            <a:endParaRPr lang="de-DE" dirty="0">
              <a:latin typeface="Calibri" panose="020F0502020204030204" pitchFamily="34" charset="0"/>
            </a:endParaRPr>
          </a:p>
        </p:txBody>
      </p:sp>
      <p:sp>
        <p:nvSpPr>
          <p:cNvPr id="9" name="Text Box 4"/>
          <p:cNvSpPr txBox="1">
            <a:spLocks noChangeArrowheads="1"/>
          </p:cNvSpPr>
          <p:nvPr/>
        </p:nvSpPr>
        <p:spPr bwMode="auto">
          <a:xfrm>
            <a:off x="2530160" y="7464172"/>
            <a:ext cx="7008284" cy="338137"/>
          </a:xfrm>
          <a:prstGeom prst="rect">
            <a:avLst/>
          </a:prstGeom>
          <a:noFill/>
          <a:ln w="9525">
            <a:noFill/>
            <a:miter lim="800000"/>
            <a:headEnd/>
            <a:tailEnd/>
          </a:ln>
        </p:spPr>
        <p:txBody>
          <a:bodyPr>
            <a:spAutoFit/>
          </a:bodyPr>
          <a:lstStyle/>
          <a:p>
            <a:pPr algn="ctr">
              <a:spcBef>
                <a:spcPts val="0"/>
              </a:spcBef>
              <a:defRPr/>
            </a:pPr>
            <a:r>
              <a:rPr lang="de-DE" sz="1600" dirty="0">
                <a:latin typeface="Calibri" panose="020F0502020204030204" pitchFamily="34" charset="0"/>
              </a:rPr>
              <a:t>Quelle: LUNA e.V.</a:t>
            </a:r>
            <a:endParaRPr dirty="0">
              <a:latin typeface="Calibri" panose="020F0502020204030204" pitchFamily="34" charset="0"/>
            </a:endParaRPr>
          </a:p>
        </p:txBody>
      </p:sp>
      <p:sp>
        <p:nvSpPr>
          <p:cNvPr id="11" name="Text Box 8"/>
          <p:cNvSpPr txBox="1">
            <a:spLocks noChangeArrowheads="1"/>
          </p:cNvSpPr>
          <p:nvPr/>
        </p:nvSpPr>
        <p:spPr bwMode="auto">
          <a:xfrm>
            <a:off x="7097110" y="1605121"/>
            <a:ext cx="3614233" cy="1015663"/>
          </a:xfrm>
          <a:prstGeom prst="rect">
            <a:avLst/>
          </a:prstGeom>
          <a:noFill/>
          <a:ln w="9525">
            <a:noFill/>
            <a:miter lim="800000"/>
            <a:headEnd/>
            <a:tailEnd/>
          </a:ln>
        </p:spPr>
        <p:txBody>
          <a:bodyPr wrap="square">
            <a:spAutoFit/>
          </a:bodyPr>
          <a:lstStyle/>
          <a:p>
            <a:pPr algn="r">
              <a:spcBef>
                <a:spcPts val="0"/>
              </a:spcBef>
              <a:defRPr/>
            </a:pPr>
            <a:r>
              <a:rPr lang="de-DE" sz="2000" dirty="0">
                <a:latin typeface="Calibri" panose="020F0502020204030204" pitchFamily="34" charset="0"/>
              </a:rPr>
              <a:t>Durchschnittlicher Stromertrag</a:t>
            </a:r>
            <a:endParaRPr sz="2000" dirty="0">
              <a:latin typeface="Calibri" panose="020F0502020204030204" pitchFamily="34" charset="0"/>
            </a:endParaRPr>
          </a:p>
          <a:p>
            <a:pPr algn="r">
              <a:spcBef>
                <a:spcPts val="0"/>
              </a:spcBef>
              <a:defRPr/>
            </a:pPr>
            <a:r>
              <a:rPr lang="de-DE" sz="2000" dirty="0">
                <a:latin typeface="Calibri" panose="020F0502020204030204" pitchFamily="34" charset="0"/>
              </a:rPr>
              <a:t> </a:t>
            </a:r>
            <a:r>
              <a:rPr lang="de-DE" sz="2000" dirty="0">
                <a:solidFill>
                  <a:srgbClr val="009900"/>
                </a:solidFill>
                <a:latin typeface="Calibri" panose="020F0502020204030204" pitchFamily="34" charset="0"/>
              </a:rPr>
              <a:t>1005 kWh/kWp</a:t>
            </a:r>
            <a:endParaRPr dirty="0">
              <a:latin typeface="Calibri" panose="020F0502020204030204" pitchFamily="34" charset="0"/>
            </a:endParaRPr>
          </a:p>
          <a:p>
            <a:pPr algn="r">
              <a:spcBef>
                <a:spcPts val="0"/>
              </a:spcBef>
              <a:defRPr/>
            </a:pPr>
            <a:r>
              <a:rPr lang="de-DE" sz="1050" dirty="0">
                <a:latin typeface="Calibri" panose="020F0502020204030204" pitchFamily="34" charset="0"/>
              </a:rPr>
              <a:t>   </a:t>
            </a:r>
            <a:r>
              <a:rPr lang="de-DE" sz="2000" dirty="0">
                <a:solidFill>
                  <a:schemeClr val="accent1">
                    <a:lumMod val="75000"/>
                  </a:schemeClr>
                </a:solidFill>
                <a:latin typeface="Calibri" panose="020F0502020204030204" pitchFamily="34" charset="0"/>
              </a:rPr>
              <a:t>992 kWh/kWp</a:t>
            </a:r>
            <a:endParaRPr sz="2000" dirty="0">
              <a:solidFill>
                <a:schemeClr val="accent1">
                  <a:lumMod val="75000"/>
                </a:schemeClr>
              </a:solidFill>
              <a:latin typeface="Calibri" panose="020F0502020204030204" pitchFamily="34" charset="0"/>
            </a:endParaRPr>
          </a:p>
        </p:txBody>
      </p:sp>
      <p:pic>
        <p:nvPicPr>
          <p:cNvPr id="12" name="Picture 10" descr="jung_2"/>
          <p:cNvPicPr>
            <a:picLocks noChangeAspect="1" noChangeArrowheads="1"/>
          </p:cNvPicPr>
          <p:nvPr/>
        </p:nvPicPr>
        <p:blipFill>
          <a:blip r:embed="rId4" cstate="email">
            <a:extLst>
              <a:ext uri="{28A0092B-C50C-407E-A947-70E740481C1C}">
                <a14:useLocalDpi xmlns:a14="http://schemas.microsoft.com/office/drawing/2010/main"/>
              </a:ext>
            </a:extLst>
          </a:blip>
          <a:stretch/>
        </p:blipFill>
        <p:spPr bwMode="auto">
          <a:xfrm>
            <a:off x="8243306" y="2778416"/>
            <a:ext cx="2380175" cy="1350963"/>
          </a:xfrm>
          <a:prstGeom prst="rect">
            <a:avLst/>
          </a:prstGeom>
          <a:noFill/>
          <a:ln w="38100">
            <a:solidFill>
              <a:srgbClr val="003399"/>
            </a:solidFill>
            <a:miter lim="800000"/>
            <a:headEnd/>
            <a:tailEnd/>
          </a:ln>
        </p:spPr>
      </p:pic>
      <p:pic>
        <p:nvPicPr>
          <p:cNvPr id="13" name="Grafik 10" descr="P1060081.JPG"/>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8243307" y="4284416"/>
            <a:ext cx="2400300" cy="1349375"/>
          </a:xfrm>
          <a:prstGeom prst="rect">
            <a:avLst/>
          </a:prstGeom>
          <a:noFill/>
          <a:ln w="38100">
            <a:solidFill>
              <a:srgbClr val="009900"/>
            </a:solidFill>
            <a:miter lim="800000"/>
            <a:headEnd/>
            <a:tailEnd/>
          </a:ln>
        </p:spPr>
      </p:pic>
      <p:sp>
        <p:nvSpPr>
          <p:cNvPr id="15" name="TextBox 1"/>
          <p:cNvSpPr txBox="1"/>
          <p:nvPr/>
        </p:nvSpPr>
        <p:spPr bwMode="auto">
          <a:xfrm>
            <a:off x="556187" y="2004253"/>
            <a:ext cx="1368152" cy="369332"/>
          </a:xfrm>
          <a:prstGeom prst="rect">
            <a:avLst/>
          </a:prstGeom>
          <a:noFill/>
        </p:spPr>
        <p:txBody>
          <a:bodyPr wrap="square" rtlCol="0">
            <a:spAutoFit/>
          </a:bodyPr>
          <a:lstStyle/>
          <a:p>
            <a:pPr>
              <a:defRPr/>
            </a:pPr>
            <a:r>
              <a:rPr lang="en-US" dirty="0">
                <a:latin typeface="Calibri" panose="020F0502020204030204" pitchFamily="34" charset="0"/>
              </a:rPr>
              <a:t>kWh/</a:t>
            </a:r>
            <a:r>
              <a:rPr lang="en-US" dirty="0" err="1">
                <a:latin typeface="Calibri" panose="020F0502020204030204" pitchFamily="34" charset="0"/>
              </a:rPr>
              <a:t>kWp</a:t>
            </a:r>
            <a:endParaRPr dirty="0">
              <a:latin typeface="Calibri" panose="020F0502020204030204" pitchFamily="34" charset="0"/>
            </a:endParaRPr>
          </a:p>
        </p:txBody>
      </p:sp>
      <p:sp>
        <p:nvSpPr>
          <p:cNvPr id="16" name="Rectangle 3"/>
          <p:cNvSpPr txBox="1">
            <a:spLocks noChangeArrowheads="1"/>
          </p:cNvSpPr>
          <p:nvPr/>
        </p:nvSpPr>
        <p:spPr bwMode="auto">
          <a:xfrm>
            <a:off x="10711343" y="3295623"/>
            <a:ext cx="1391636" cy="550174"/>
          </a:xfrm>
          <a:prstGeom prst="rect">
            <a:avLst/>
          </a:prstGeom>
        </p:spPr>
        <p:txBody>
          <a:bodyPr vert="horz" lIns="91440" tIns="45720" rIns="91440" bIns="45720" rtlCol="0" anchor="t">
            <a:normAutofit/>
          </a:bodyPr>
          <a:lstStyle>
            <a:lvl1pPr marL="228600" indent="-228600" algn="l" defTabSz="914400">
              <a:lnSpc>
                <a:spcPct val="90000"/>
              </a:lnSpc>
              <a:spcBef>
                <a:spcPts val="1000"/>
              </a:spcBef>
              <a:buFont typeface="Arial"/>
              <a:buChar char="•"/>
              <a:defRPr sz="2600">
                <a:solidFill>
                  <a:schemeClr val="tx1"/>
                </a:solidFill>
                <a:latin typeface="+mn-lt"/>
                <a:ea typeface="+mn-ea"/>
                <a:cs typeface="+mn-cs"/>
              </a:defRPr>
            </a:lvl1pPr>
            <a:lvl2pPr marL="685800" indent="-228600" algn="l" defTabSz="914400">
              <a:lnSpc>
                <a:spcPct val="90000"/>
              </a:lnSpc>
              <a:spcBef>
                <a:spcPts val="500"/>
              </a:spcBef>
              <a:buFont typeface="Arial"/>
              <a:buChar char="•"/>
              <a:defRPr sz="2200">
                <a:solidFill>
                  <a:schemeClr val="tx1"/>
                </a:solidFill>
                <a:latin typeface="+mn-lt"/>
                <a:ea typeface="+mn-ea"/>
                <a:cs typeface="+mn-cs"/>
              </a:defRPr>
            </a:lvl2pPr>
            <a:lvl3pPr marL="1143000" indent="-228600" algn="l" defTabSz="914400">
              <a:lnSpc>
                <a:spcPct val="90000"/>
              </a:lnSpc>
              <a:spcBef>
                <a:spcPts val="500"/>
              </a:spcBef>
              <a:buFont typeface="Arial"/>
              <a:buChar char="•"/>
              <a:defRPr sz="16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Font typeface="Wingdings"/>
              <a:buNone/>
              <a:defRPr/>
            </a:pPr>
            <a:r>
              <a:rPr lang="de-DE" sz="2400" b="1" dirty="0">
                <a:solidFill>
                  <a:schemeClr val="accent1">
                    <a:lumMod val="75000"/>
                  </a:schemeClr>
                </a:solidFill>
                <a:latin typeface="Calibri" panose="020F0502020204030204" pitchFamily="34" charset="0"/>
              </a:rPr>
              <a:t>7,8 kWp</a:t>
            </a:r>
            <a:endParaRPr lang="de-DE" dirty="0">
              <a:solidFill>
                <a:schemeClr val="accent1">
                  <a:lumMod val="75000"/>
                </a:schemeClr>
              </a:solidFill>
              <a:latin typeface="Calibri" panose="020F0502020204030204" pitchFamily="34" charset="0"/>
            </a:endParaRPr>
          </a:p>
        </p:txBody>
      </p:sp>
      <p:sp>
        <p:nvSpPr>
          <p:cNvPr id="17" name="Untertitel 13"/>
          <p:cNvSpPr txBox="1"/>
          <p:nvPr/>
        </p:nvSpPr>
        <p:spPr bwMode="auto">
          <a:xfrm>
            <a:off x="292238" y="161767"/>
            <a:ext cx="5803762" cy="249713"/>
          </a:xfrm>
          <a:prstGeom prst="rect">
            <a:avLst/>
          </a:prstGeom>
        </p:spPr>
        <p:txBody>
          <a:bodyPr vert="horz" lIns="91440" tIns="45720" rIns="91440" bIns="45720" rtlCol="0">
            <a:normAutofit fontScale="85000" lnSpcReduction="20000"/>
          </a:bodyPr>
          <a:lstStyle>
            <a:lvl1pPr marL="0" indent="0" algn="l" defTabSz="914400">
              <a:lnSpc>
                <a:spcPct val="90000"/>
              </a:lnSpc>
              <a:spcBef>
                <a:spcPts val="1000"/>
              </a:spcBef>
              <a:buFont typeface="Arial"/>
              <a:buNone/>
              <a:defRPr sz="1500">
                <a:solidFill>
                  <a:srgbClr val="5723B8"/>
                </a:solidFill>
                <a:latin typeface="+mn-lt"/>
                <a:ea typeface="+mn-ea"/>
                <a:cs typeface="+mn-cs"/>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de-DE" dirty="0">
                <a:latin typeface="Calibri" panose="020F0502020204030204" pitchFamily="34" charset="0"/>
              </a:rPr>
              <a:t>Stromerzeugung </a:t>
            </a:r>
            <a:endParaRPr dirty="0">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23</a:t>
            </a:fld>
            <a:endParaRPr lang="de-DE"/>
          </a:p>
        </p:txBody>
      </p:sp>
      <p:sp>
        <p:nvSpPr>
          <p:cNvPr id="4" name="Titel 3"/>
          <p:cNvSpPr>
            <a:spLocks noGrp="1"/>
          </p:cNvSpPr>
          <p:nvPr>
            <p:ph type="ctrTitle"/>
          </p:nvPr>
        </p:nvSpPr>
        <p:spPr bwMode="auto"/>
        <p:txBody>
          <a:bodyPr>
            <a:normAutofit/>
          </a:bodyPr>
          <a:lstStyle/>
          <a:p>
            <a:pPr>
              <a:defRPr/>
            </a:pPr>
            <a:r>
              <a:rPr lang="de-DE"/>
              <a:t>Wirtschaftliche Betrachtung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8" name="Gruppieren 7"/>
          <p:cNvGrpSpPr/>
          <p:nvPr/>
        </p:nvGrpSpPr>
        <p:grpSpPr bwMode="auto">
          <a:xfrm>
            <a:off x="8442125" y="4352468"/>
            <a:ext cx="3250893" cy="2003882"/>
            <a:chOff x="3276600" y="1752599"/>
            <a:chExt cx="5365750" cy="2661787"/>
          </a:xfrm>
        </p:grpSpPr>
        <p:pic>
          <p:nvPicPr>
            <p:cNvPr id="9" name="Picture 2" descr="G:\Energie\figur\Privat\000_Herbstkampagne 2019\07_Vorträge\Ausrichtung_Dach.JPG"/>
            <p:cNvPicPr>
              <a:picLocks noChangeAspect="1" noChangeArrowheads="1"/>
            </p:cNvPicPr>
            <p:nvPr/>
          </p:nvPicPr>
          <p:blipFill>
            <a:blip r:embed="rId3" cstate="email">
              <a:extLst>
                <a:ext uri="{28A0092B-C50C-407E-A947-70E740481C1C}">
                  <a14:useLocalDpi xmlns:a14="http://schemas.microsoft.com/office/drawing/2010/main"/>
                </a:ext>
              </a:extLst>
            </a:blip>
            <a:stretch/>
          </p:blipFill>
          <p:spPr bwMode="auto">
            <a:xfrm>
              <a:off x="3276600" y="1752599"/>
              <a:ext cx="5365750" cy="2661787"/>
            </a:xfrm>
            <a:prstGeom prst="rect">
              <a:avLst/>
            </a:prstGeom>
            <a:noFill/>
          </p:spPr>
        </p:pic>
        <p:sp>
          <p:nvSpPr>
            <p:cNvPr id="10" name="Rechteck 9"/>
            <p:cNvSpPr/>
            <p:nvPr/>
          </p:nvSpPr>
          <p:spPr bwMode="auto">
            <a:xfrm>
              <a:off x="3810000" y="1752599"/>
              <a:ext cx="1447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grpSp>
      <p:sp>
        <p:nvSpPr>
          <p:cNvPr id="2" name="Titel 1"/>
          <p:cNvSpPr>
            <a:spLocks noGrp="1"/>
          </p:cNvSpPr>
          <p:nvPr>
            <p:ph type="title"/>
          </p:nvPr>
        </p:nvSpPr>
        <p:spPr bwMode="auto"/>
        <p:txBody>
          <a:bodyPr/>
          <a:lstStyle/>
          <a:p>
            <a:pPr>
              <a:defRPr/>
            </a:pPr>
            <a:r>
              <a:rPr lang="de-DE"/>
              <a:t>Typische Investitionskosten</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24</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Wirtschaftliche Betrachtung</a:t>
            </a:r>
            <a:endParaRPr/>
          </a:p>
        </p:txBody>
      </p:sp>
      <p:sp>
        <p:nvSpPr>
          <p:cNvPr id="6" name="Inhaltsplatzhalter 5"/>
          <p:cNvSpPr>
            <a:spLocks noGrp="1"/>
          </p:cNvSpPr>
          <p:nvPr>
            <p:ph idx="1"/>
          </p:nvPr>
        </p:nvSpPr>
        <p:spPr bwMode="auto">
          <a:xfrm>
            <a:off x="838200" y="1590676"/>
            <a:ext cx="10298360" cy="4467224"/>
          </a:xfrm>
        </p:spPr>
        <p:txBody>
          <a:bodyPr>
            <a:normAutofit/>
          </a:bodyPr>
          <a:lstStyle/>
          <a:p>
            <a:pPr>
              <a:defRPr/>
            </a:pPr>
            <a:r>
              <a:rPr lang="de-DE" dirty="0"/>
              <a:t>Skalierungseffekt: je größer die Anlage, desto preiswerter je kW</a:t>
            </a:r>
            <a:endParaRPr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r>
              <a:rPr lang="de-DE" dirty="0"/>
              <a:t>von 5 kW auf 10 kW nur etwa 60% teurer</a:t>
            </a:r>
            <a:br>
              <a:rPr lang="de-DE" dirty="0"/>
            </a:br>
            <a:endParaRPr lang="de-DE" dirty="0"/>
          </a:p>
          <a:p>
            <a:pPr>
              <a:defRPr/>
            </a:pPr>
            <a:endParaRPr lang="de-DE" dirty="0"/>
          </a:p>
        </p:txBody>
      </p:sp>
      <p:graphicFrame>
        <p:nvGraphicFramePr>
          <p:cNvPr id="7" name="Tabelle 7"/>
          <p:cNvGraphicFramePr>
            <a:graphicFrameLocks noGrp="1"/>
          </p:cNvGraphicFramePr>
          <p:nvPr>
            <p:extLst>
              <p:ext uri="{D42A27DB-BD31-4B8C-83A1-F6EECF244321}">
                <p14:modId xmlns:p14="http://schemas.microsoft.com/office/powerpoint/2010/main" val="1535978886"/>
              </p:ext>
            </p:extLst>
          </p:nvPr>
        </p:nvGraphicFramePr>
        <p:xfrm>
          <a:off x="1514455" y="2218524"/>
          <a:ext cx="8128000" cy="1828800"/>
        </p:xfrm>
        <a:graphic>
          <a:graphicData uri="http://schemas.openxmlformats.org/drawingml/2006/table">
            <a:tbl>
              <a:tblPr firstRow="1" bandRow="1">
                <a:tableStyleId>{36D8CA15-6391-DA56-2ADC-63C04A4D281F}</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defRPr/>
                      </a:pPr>
                      <a:r>
                        <a:rPr lang="de-DE" sz="2400" b="1" dirty="0">
                          <a:latin typeface="Calibri" panose="020F0502020204030204" pitchFamily="34" charset="0"/>
                        </a:rPr>
                        <a:t>Installierte Leistung</a:t>
                      </a:r>
                      <a:endParaRPr dirty="0">
                        <a:latin typeface="Calibri" panose="020F0502020204030204" pitchFamily="34" charset="0"/>
                      </a:endParaRPr>
                    </a:p>
                  </a:txBody>
                  <a:tcPr/>
                </a:tc>
                <a:tc>
                  <a:txBody>
                    <a:bodyPr/>
                    <a:lstStyle/>
                    <a:p>
                      <a:pPr>
                        <a:defRPr/>
                      </a:pPr>
                      <a:r>
                        <a:rPr lang="de-DE" sz="2400" b="1" dirty="0">
                          <a:latin typeface="Calibri" panose="020F0502020204030204" pitchFamily="34" charset="0"/>
                        </a:rPr>
                        <a:t>Investitionskosten</a:t>
                      </a:r>
                      <a:endParaRPr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pPr algn="ctr">
                        <a:defRPr/>
                      </a:pPr>
                      <a:r>
                        <a:rPr lang="de-DE" sz="2400" dirty="0">
                          <a:latin typeface="Calibri" panose="020F0502020204030204" pitchFamily="34" charset="0"/>
                        </a:rPr>
                        <a:t>3 kWp</a:t>
                      </a:r>
                      <a:endParaRPr dirty="0">
                        <a:latin typeface="Calibri" panose="020F0502020204030204" pitchFamily="34" charset="0"/>
                      </a:endParaRPr>
                    </a:p>
                  </a:txBody>
                  <a:tcPr/>
                </a:tc>
                <a:tc>
                  <a:txBody>
                    <a:bodyPr/>
                    <a:lstStyle/>
                    <a:p>
                      <a:pPr algn="r">
                        <a:defRPr/>
                      </a:pPr>
                      <a:r>
                        <a:rPr lang="de-DE" sz="2400" b="0" dirty="0">
                          <a:latin typeface="Calibri" panose="020F0502020204030204" pitchFamily="34" charset="0"/>
                        </a:rPr>
                        <a:t> 6.000    bis     9.000 €</a:t>
                      </a:r>
                      <a:endParaRPr dirty="0">
                        <a:latin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pPr algn="ctr">
                        <a:defRPr/>
                      </a:pPr>
                      <a:r>
                        <a:rPr lang="de-DE" sz="2400" dirty="0">
                          <a:latin typeface="Calibri" panose="020F0502020204030204" pitchFamily="34" charset="0"/>
                        </a:rPr>
                        <a:t>5 kWp</a:t>
                      </a:r>
                      <a:endParaRPr dirty="0">
                        <a:latin typeface="Calibri" panose="020F0502020204030204" pitchFamily="34" charset="0"/>
                      </a:endParaRPr>
                    </a:p>
                  </a:txBody>
                  <a:tcPr/>
                </a:tc>
                <a:tc>
                  <a:txBody>
                    <a:bodyPr/>
                    <a:lstStyle/>
                    <a:p>
                      <a:pPr algn="r">
                        <a:defRPr/>
                      </a:pPr>
                      <a:r>
                        <a:rPr lang="de-DE" sz="2400" b="0" dirty="0">
                          <a:latin typeface="Calibri" panose="020F0502020204030204" pitchFamily="34" charset="0"/>
                        </a:rPr>
                        <a:t> 8.000   bis   13.000 €</a:t>
                      </a:r>
                      <a:endParaRPr dirty="0">
                        <a:latin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pPr algn="ctr">
                        <a:defRPr/>
                      </a:pPr>
                      <a:r>
                        <a:rPr lang="de-DE" sz="2400" dirty="0">
                          <a:latin typeface="Calibri" panose="020F0502020204030204" pitchFamily="34" charset="0"/>
                        </a:rPr>
                        <a:t>10 kWp</a:t>
                      </a:r>
                      <a:endParaRPr dirty="0">
                        <a:latin typeface="Calibri" panose="020F0502020204030204" pitchFamily="34" charset="0"/>
                      </a:endParaRPr>
                    </a:p>
                  </a:txBody>
                  <a:tcPr/>
                </a:tc>
                <a:tc>
                  <a:txBody>
                    <a:bodyPr/>
                    <a:lstStyle/>
                    <a:p>
                      <a:pPr algn="r">
                        <a:defRPr/>
                      </a:pPr>
                      <a:r>
                        <a:rPr lang="de-DE" sz="2400" b="0" dirty="0">
                          <a:latin typeface="Calibri" panose="020F0502020204030204" pitchFamily="34" charset="0"/>
                        </a:rPr>
                        <a:t>15.000   bis   20.000 € </a:t>
                      </a:r>
                      <a:endParaRPr dirty="0">
                        <a:latin typeface="Calibri" panose="020F0502020204030204" pitchFamily="34" charset="0"/>
                      </a:endParaRPr>
                    </a:p>
                  </a:txBody>
                  <a:tcPr/>
                </a:tc>
                <a:extLst>
                  <a:ext uri="{0D108BD9-81ED-4DB2-BD59-A6C34878D82A}">
                    <a16:rowId xmlns:a16="http://schemas.microsoft.com/office/drawing/2014/main" val="10003"/>
                  </a:ext>
                </a:extLst>
              </a:tr>
            </a:tbl>
          </a:graphicData>
        </a:graphic>
      </p:graphicFrame>
      <p:pic>
        <p:nvPicPr>
          <p:cNvPr id="11" name="Grafik 10" descr="Post-it-Notizen Silhouette"/>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695400" y="5189456"/>
            <a:ext cx="611004" cy="611004"/>
          </a:xfrm>
          <a:prstGeom prst="rect">
            <a:avLst/>
          </a:prstGeom>
        </p:spPr>
      </p:pic>
      <p:sp>
        <p:nvSpPr>
          <p:cNvPr id="12" name="Textfeld 11"/>
          <p:cNvSpPr txBox="1"/>
          <p:nvPr/>
        </p:nvSpPr>
        <p:spPr bwMode="auto">
          <a:xfrm>
            <a:off x="1333148" y="5151965"/>
            <a:ext cx="7712755" cy="984885"/>
          </a:xfrm>
          <a:prstGeom prst="rect">
            <a:avLst/>
          </a:prstGeom>
          <a:noFill/>
        </p:spPr>
        <p:txBody>
          <a:bodyPr wrap="square" rtlCol="0">
            <a:spAutoFit/>
          </a:bodyPr>
          <a:lstStyle/>
          <a:p>
            <a:pPr>
              <a:defRPr/>
            </a:pPr>
            <a:r>
              <a:rPr lang="de-DE" sz="2000" i="1" dirty="0">
                <a:latin typeface="Calibri" panose="020F0502020204030204" pitchFamily="34" charset="0"/>
              </a:rPr>
              <a:t>Die Nordseite direkt mit errichten zu lassen kann wirtschaftlich sinnvoll sein, da die Nordseite ca. 70% Ertrag einer Südseiten-Anlage hat.</a:t>
            </a:r>
            <a:endParaRPr dirty="0">
              <a:latin typeface="Calibri" panose="020F0502020204030204" pitchFamily="34" charset="0"/>
            </a:endParaRPr>
          </a:p>
          <a:p>
            <a:pPr>
              <a:defRPr/>
            </a:pPr>
            <a:endParaRPr lang="de-DE" dirty="0">
              <a:latin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327212" y="716834"/>
            <a:ext cx="11097380" cy="651988"/>
          </a:xfrm>
        </p:spPr>
        <p:txBody>
          <a:bodyPr>
            <a:normAutofit/>
          </a:bodyPr>
          <a:lstStyle/>
          <a:p>
            <a:pPr>
              <a:defRPr/>
            </a:pPr>
            <a:r>
              <a:rPr lang="de-DE">
                <a:solidFill>
                  <a:srgbClr val="5723B8"/>
                </a:solidFill>
              </a:rPr>
              <a:t>Einspeisevergütung: Erneuerbare Energien Gesetz (EEG)</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25</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dirty="0"/>
              <a:t>Wirtschaftliche Betrachtung</a:t>
            </a:r>
            <a:endParaRPr dirty="0"/>
          </a:p>
        </p:txBody>
      </p:sp>
      <p:sp>
        <p:nvSpPr>
          <p:cNvPr id="6" name="Inhaltsplatzhalter 5"/>
          <p:cNvSpPr>
            <a:spLocks noGrp="1"/>
          </p:cNvSpPr>
          <p:nvPr>
            <p:ph idx="1"/>
          </p:nvPr>
        </p:nvSpPr>
        <p:spPr bwMode="auto">
          <a:xfrm>
            <a:off x="838200" y="1627093"/>
            <a:ext cx="6049888" cy="4514073"/>
          </a:xfrm>
        </p:spPr>
        <p:txBody>
          <a:bodyPr>
            <a:noAutofit/>
          </a:bodyPr>
          <a:lstStyle/>
          <a:p>
            <a:pPr>
              <a:lnSpc>
                <a:spcPct val="100000"/>
              </a:lnSpc>
              <a:spcBef>
                <a:spcPts val="600"/>
              </a:spcBef>
              <a:defRPr/>
            </a:pPr>
            <a:r>
              <a:rPr lang="de-DE" dirty="0"/>
              <a:t>Häufige Novellierung, EEG 2023 tritt in Teilen bereits 2022 in Kraft</a:t>
            </a:r>
          </a:p>
          <a:p>
            <a:pPr>
              <a:lnSpc>
                <a:spcPct val="100000"/>
              </a:lnSpc>
              <a:spcBef>
                <a:spcPts val="600"/>
              </a:spcBef>
              <a:defRPr/>
            </a:pPr>
            <a:r>
              <a:rPr lang="de-DE" dirty="0"/>
              <a:t>Anspruch auf Einspeisevergütung: </a:t>
            </a:r>
            <a:br>
              <a:rPr lang="de-DE" dirty="0"/>
            </a:br>
            <a:r>
              <a:rPr lang="de-DE" dirty="0"/>
              <a:t>20 Jahre + Rest </a:t>
            </a:r>
            <a:r>
              <a:rPr lang="de-DE" dirty="0" err="1"/>
              <a:t>Inbetriebnahmejahr</a:t>
            </a:r>
            <a:endParaRPr lang="de-DE" dirty="0"/>
          </a:p>
          <a:p>
            <a:pPr>
              <a:lnSpc>
                <a:spcPct val="100000"/>
              </a:lnSpc>
              <a:spcBef>
                <a:spcPts val="600"/>
              </a:spcBef>
              <a:defRPr/>
            </a:pPr>
            <a:r>
              <a:rPr lang="de-DE" dirty="0"/>
              <a:t>Vergütung für ins Netz eingespeisten Solarstrom </a:t>
            </a:r>
            <a:endParaRPr dirty="0"/>
          </a:p>
          <a:p>
            <a:pPr>
              <a:lnSpc>
                <a:spcPct val="100000"/>
              </a:lnSpc>
              <a:spcBef>
                <a:spcPts val="600"/>
              </a:spcBef>
              <a:defRPr/>
            </a:pPr>
            <a:r>
              <a:rPr lang="de-DE" dirty="0"/>
              <a:t>Die Einspeisevergütung hängt von Größe der Anlage</a:t>
            </a:r>
          </a:p>
          <a:p>
            <a:pPr>
              <a:lnSpc>
                <a:spcPct val="100000"/>
              </a:lnSpc>
              <a:spcBef>
                <a:spcPts val="600"/>
              </a:spcBef>
              <a:defRPr/>
            </a:pPr>
            <a:r>
              <a:rPr lang="de-DE" dirty="0"/>
              <a:t>Recht auf Abschlagszahlung</a:t>
            </a:r>
            <a:endParaRPr dirty="0"/>
          </a:p>
          <a:p>
            <a:pPr>
              <a:lnSpc>
                <a:spcPct val="100000"/>
              </a:lnSpc>
              <a:spcBef>
                <a:spcPts val="600"/>
              </a:spcBef>
              <a:defRPr/>
            </a:pPr>
            <a:endParaRPr lang="de-DE" dirty="0"/>
          </a:p>
        </p:txBody>
      </p:sp>
      <p:pic>
        <p:nvPicPr>
          <p:cNvPr id="9" name="Grafik 8"/>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7320136" y="1615734"/>
            <a:ext cx="4396467" cy="3494012"/>
          </a:xfrm>
          <a:prstGeom prst="rect">
            <a:avLst/>
          </a:prstGeom>
        </p:spPr>
      </p:pic>
      <p:pic>
        <p:nvPicPr>
          <p:cNvPr id="12" name="Grafik 11" descr="Post-it-Notizen Silhouette"/>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6711678" y="5378896"/>
            <a:ext cx="611004" cy="611004"/>
          </a:xfrm>
          <a:prstGeom prst="rect">
            <a:avLst/>
          </a:prstGeom>
        </p:spPr>
      </p:pic>
      <p:sp>
        <p:nvSpPr>
          <p:cNvPr id="13" name="Textfeld 12"/>
          <p:cNvSpPr txBox="1"/>
          <p:nvPr/>
        </p:nvSpPr>
        <p:spPr bwMode="auto">
          <a:xfrm>
            <a:off x="7440880" y="5364794"/>
            <a:ext cx="4396467" cy="1077218"/>
          </a:xfrm>
          <a:prstGeom prst="rect">
            <a:avLst/>
          </a:prstGeom>
          <a:noFill/>
        </p:spPr>
        <p:txBody>
          <a:bodyPr wrap="square">
            <a:spAutoFit/>
          </a:bodyPr>
          <a:lstStyle/>
          <a:p>
            <a:pPr marL="0" indent="0">
              <a:buNone/>
              <a:defRPr/>
            </a:pPr>
            <a:r>
              <a:rPr lang="de-DE" sz="1600" i="1" dirty="0">
                <a:latin typeface="Calibri" panose="020F0502020204030204" pitchFamily="34" charset="0"/>
              </a:rPr>
              <a:t>Eine Übersicht über die aktuelle EEG-Vergütung und die der vergangenen Jahre gibt es hier: www.sfv.de/solaranlagenberatung/eeg-verguetungen</a:t>
            </a:r>
            <a:endParaRPr dirty="0">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solidFill>
                  <a:srgbClr val="5723B8"/>
                </a:solidFill>
              </a:rPr>
              <a:t>Einspeisevergütung nach EEG23</a:t>
            </a:r>
            <a:endParaRPr dirty="0"/>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26</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Wirtschaftliche Betrachtung</a:t>
            </a:r>
            <a:endParaRPr/>
          </a:p>
        </p:txBody>
      </p:sp>
      <p:graphicFrame>
        <p:nvGraphicFramePr>
          <p:cNvPr id="16" name="Tabelle 16"/>
          <p:cNvGraphicFramePr>
            <a:graphicFrameLocks noGrp="1"/>
          </p:cNvGraphicFramePr>
          <p:nvPr>
            <p:extLst>
              <p:ext uri="{D42A27DB-BD31-4B8C-83A1-F6EECF244321}">
                <p14:modId xmlns:p14="http://schemas.microsoft.com/office/powerpoint/2010/main" val="806888894"/>
              </p:ext>
            </p:extLst>
          </p:nvPr>
        </p:nvGraphicFramePr>
        <p:xfrm>
          <a:off x="1738452" y="1772816"/>
          <a:ext cx="8635244" cy="2225040"/>
        </p:xfrm>
        <a:graphic>
          <a:graphicData uri="http://schemas.openxmlformats.org/drawingml/2006/table">
            <a:tbl>
              <a:tblPr firstRow="1" bandRow="1">
                <a:tableStyleId>{36D8CA15-6391-DA56-2ADC-63C04A4D281F}</a:tableStyleId>
              </a:tblPr>
              <a:tblGrid>
                <a:gridCol w="2044319">
                  <a:extLst>
                    <a:ext uri="{9D8B030D-6E8A-4147-A177-3AD203B41FA5}">
                      <a16:colId xmlns:a16="http://schemas.microsoft.com/office/drawing/2014/main" val="20000"/>
                    </a:ext>
                  </a:extLst>
                </a:gridCol>
                <a:gridCol w="2196975">
                  <a:extLst>
                    <a:ext uri="{9D8B030D-6E8A-4147-A177-3AD203B41FA5}">
                      <a16:colId xmlns:a16="http://schemas.microsoft.com/office/drawing/2014/main" val="20001"/>
                    </a:ext>
                  </a:extLst>
                </a:gridCol>
                <a:gridCol w="2196975">
                  <a:extLst>
                    <a:ext uri="{9D8B030D-6E8A-4147-A177-3AD203B41FA5}">
                      <a16:colId xmlns:a16="http://schemas.microsoft.com/office/drawing/2014/main" val="20002"/>
                    </a:ext>
                  </a:extLst>
                </a:gridCol>
                <a:gridCol w="2196975">
                  <a:extLst>
                    <a:ext uri="{9D8B030D-6E8A-4147-A177-3AD203B41FA5}">
                      <a16:colId xmlns:a16="http://schemas.microsoft.com/office/drawing/2014/main" val="20003"/>
                    </a:ext>
                  </a:extLst>
                </a:gridCol>
              </a:tblGrid>
              <a:tr h="370840">
                <a:tc gridSpan="4">
                  <a:txBody>
                    <a:bodyPr/>
                    <a:lstStyle/>
                    <a:p>
                      <a:pPr algn="ctr">
                        <a:defRPr/>
                      </a:pPr>
                      <a:r>
                        <a:rPr lang="de-DE" b="1" dirty="0">
                          <a:latin typeface="Calibri" panose="020F0502020204030204" pitchFamily="34" charset="0"/>
                        </a:rPr>
                        <a:t>Einspeisevergütungssätze für Photovoltaik-Dachanlagen</a:t>
                      </a:r>
                      <a:endParaRPr dirty="0">
                        <a:latin typeface="Calibri" panose="020F0502020204030204" pitchFamily="34" charset="0"/>
                      </a:endParaRPr>
                    </a:p>
                  </a:txBody>
                  <a:tcPr>
                    <a:solidFill>
                      <a:srgbClr val="FEDEA8"/>
                    </a:solidFill>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rowSpan="2">
                  <a:txBody>
                    <a:bodyPr/>
                    <a:lstStyle/>
                    <a:p>
                      <a:pPr>
                        <a:defRPr/>
                      </a:pPr>
                      <a:r>
                        <a:rPr lang="de-DE" b="1" dirty="0">
                          <a:latin typeface="Calibri" panose="020F0502020204030204" pitchFamily="34" charset="0"/>
                        </a:rPr>
                        <a:t>Installierte Leistung</a:t>
                      </a:r>
                      <a:endParaRPr dirty="0">
                        <a:latin typeface="Calibri" panose="020F0502020204030204" pitchFamily="34" charset="0"/>
                      </a:endParaRPr>
                    </a:p>
                  </a:txBody>
                  <a:tcPr/>
                </a:tc>
                <a:tc rowSpan="2">
                  <a:txBody>
                    <a:bodyPr/>
                    <a:lstStyle/>
                    <a:p>
                      <a:pPr marL="0" marR="0" lvl="0" indent="0" algn="l" defTabSz="914400">
                        <a:lnSpc>
                          <a:spcPct val="100000"/>
                        </a:lnSpc>
                        <a:spcBef>
                          <a:spcPts val="0"/>
                        </a:spcBef>
                        <a:spcAft>
                          <a:spcPts val="0"/>
                        </a:spcAft>
                        <a:buClrTx/>
                        <a:buSzTx/>
                        <a:buFontTx/>
                        <a:buNone/>
                        <a:defRPr/>
                      </a:pPr>
                      <a:r>
                        <a:rPr lang="de-DE" b="1" dirty="0">
                          <a:solidFill>
                            <a:schemeClr val="bg1">
                              <a:lumMod val="50000"/>
                            </a:schemeClr>
                          </a:solidFill>
                          <a:latin typeface="Calibri" panose="020F0502020204030204" pitchFamily="34" charset="0"/>
                        </a:rPr>
                        <a:t>EEG 2021 (Stand Juli 2022)</a:t>
                      </a:r>
                      <a:endParaRPr dirty="0">
                        <a:solidFill>
                          <a:schemeClr val="bg1">
                            <a:lumMod val="50000"/>
                          </a:schemeClr>
                        </a:solidFill>
                        <a:latin typeface="Calibri" panose="020F0502020204030204" pitchFamily="34" charset="0"/>
                      </a:endParaRPr>
                    </a:p>
                  </a:txBody>
                  <a:tcPr/>
                </a:tc>
                <a:tc gridSpan="2">
                  <a:txBody>
                    <a:bodyPr/>
                    <a:lstStyle/>
                    <a:p>
                      <a:pPr algn="ctr">
                        <a:defRPr/>
                      </a:pPr>
                      <a:r>
                        <a:rPr lang="de-DE" b="1" dirty="0">
                          <a:latin typeface="Calibri" panose="020F0502020204030204" pitchFamily="34" charset="0"/>
                        </a:rPr>
                        <a:t>EEG 2023* </a:t>
                      </a:r>
                      <a:r>
                        <a:rPr lang="de-DE" b="0" dirty="0">
                          <a:latin typeface="Calibri" panose="020F0502020204030204" pitchFamily="34" charset="0"/>
                        </a:rPr>
                        <a:t>(gültig ab 30.07.22)</a:t>
                      </a:r>
                      <a:endParaRPr b="0" dirty="0">
                        <a:latin typeface="Calibri" panose="020F0502020204030204" pitchFamily="34" charset="0"/>
                      </a:endParaRPr>
                    </a:p>
                  </a:txBody>
                  <a:tcPr/>
                </a:tc>
                <a:tc hMerge="1">
                  <a:txBody>
                    <a:bodyPr/>
                    <a:lstStyle/>
                    <a:p>
                      <a:endParaRPr/>
                    </a:p>
                  </a:txBody>
                  <a:tcPr/>
                </a:tc>
                <a:extLst>
                  <a:ext uri="{0D108BD9-81ED-4DB2-BD59-A6C34878D82A}">
                    <a16:rowId xmlns:a16="http://schemas.microsoft.com/office/drawing/2014/main" val="10001"/>
                  </a:ext>
                </a:extLst>
              </a:tr>
              <a:tr h="370840">
                <a:tc vMerge="1">
                  <a:txBody>
                    <a:bodyPr/>
                    <a:lstStyle/>
                    <a:p>
                      <a:pPr>
                        <a:defRPr/>
                      </a:pPr>
                      <a:endParaRPr lang="de-DE"/>
                    </a:p>
                  </a:txBody>
                  <a:tcPr/>
                </a:tc>
                <a:tc vMerge="1">
                  <a:txBody>
                    <a:bodyPr/>
                    <a:lstStyle/>
                    <a:p>
                      <a:pPr>
                        <a:defRPr/>
                      </a:pPr>
                      <a:endParaRPr lang="de-DE"/>
                    </a:p>
                  </a:txBody>
                  <a:tcPr/>
                </a:tc>
                <a:tc>
                  <a:txBody>
                    <a:bodyPr/>
                    <a:lstStyle/>
                    <a:p>
                      <a:pPr>
                        <a:defRPr/>
                      </a:pPr>
                      <a:r>
                        <a:rPr lang="de-DE" dirty="0" err="1">
                          <a:latin typeface="Calibri" panose="020F0502020204030204" pitchFamily="34" charset="0"/>
                        </a:rPr>
                        <a:t>Volleinspeiser</a:t>
                      </a:r>
                      <a:endParaRPr dirty="0">
                        <a:latin typeface="Calibri" panose="020F0502020204030204" pitchFamily="34" charset="0"/>
                      </a:endParaRPr>
                    </a:p>
                  </a:txBody>
                  <a:tcPr/>
                </a:tc>
                <a:tc>
                  <a:txBody>
                    <a:bodyPr/>
                    <a:lstStyle/>
                    <a:p>
                      <a:pPr>
                        <a:defRPr/>
                      </a:pPr>
                      <a:r>
                        <a:rPr lang="de-DE" dirty="0" err="1">
                          <a:latin typeface="Calibri" panose="020F0502020204030204" pitchFamily="34" charset="0"/>
                        </a:rPr>
                        <a:t>Überschusseinspeiser</a:t>
                      </a:r>
                      <a:endParaRPr dirty="0">
                        <a:latin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pPr>
                        <a:defRPr/>
                      </a:pPr>
                      <a:r>
                        <a:rPr lang="de-DE" b="1" dirty="0">
                          <a:latin typeface="Calibri" panose="020F0502020204030204" pitchFamily="34" charset="0"/>
                        </a:rPr>
                        <a:t>≤ 10 kW</a:t>
                      </a:r>
                      <a:endParaRPr dirty="0">
                        <a:latin typeface="Calibri" panose="020F0502020204030204" pitchFamily="34" charset="0"/>
                      </a:endParaRPr>
                    </a:p>
                  </a:txBody>
                  <a:tcPr/>
                </a:tc>
                <a:tc>
                  <a:txBody>
                    <a:bodyPr/>
                    <a:lstStyle/>
                    <a:p>
                      <a:pPr>
                        <a:defRPr/>
                      </a:pPr>
                      <a:r>
                        <a:rPr lang="de-DE" dirty="0">
                          <a:solidFill>
                            <a:schemeClr val="bg1">
                              <a:lumMod val="50000"/>
                            </a:schemeClr>
                          </a:solidFill>
                          <a:latin typeface="Calibri" panose="020F0502020204030204" pitchFamily="34" charset="0"/>
                        </a:rPr>
                        <a:t>6,24 ct/kWh</a:t>
                      </a:r>
                      <a:endParaRPr dirty="0">
                        <a:solidFill>
                          <a:schemeClr val="bg1">
                            <a:lumMod val="50000"/>
                          </a:schemeClr>
                        </a:solidFill>
                        <a:latin typeface="Calibri" panose="020F0502020204030204" pitchFamily="34" charset="0"/>
                      </a:endParaRPr>
                    </a:p>
                  </a:txBody>
                  <a:tcPr/>
                </a:tc>
                <a:tc>
                  <a:txBody>
                    <a:bodyPr/>
                    <a:lstStyle/>
                    <a:p>
                      <a:pPr>
                        <a:defRPr/>
                      </a:pPr>
                      <a:r>
                        <a:rPr lang="de-DE" dirty="0">
                          <a:latin typeface="Calibri" panose="020F0502020204030204" pitchFamily="34" charset="0"/>
                        </a:rPr>
                        <a:t>13,00 ct/kWh</a:t>
                      </a:r>
                      <a:endParaRPr dirty="0">
                        <a:latin typeface="Calibri" panose="020F0502020204030204" pitchFamily="34" charset="0"/>
                      </a:endParaRPr>
                    </a:p>
                  </a:txBody>
                  <a:tcPr/>
                </a:tc>
                <a:tc>
                  <a:txBody>
                    <a:bodyPr/>
                    <a:lstStyle/>
                    <a:p>
                      <a:pPr>
                        <a:defRPr/>
                      </a:pPr>
                      <a:r>
                        <a:rPr lang="de-DE" dirty="0">
                          <a:latin typeface="Calibri" panose="020F0502020204030204" pitchFamily="34" charset="0"/>
                        </a:rPr>
                        <a:t>8,20 ct/kWh</a:t>
                      </a:r>
                      <a:endParaRPr dirty="0">
                        <a:latin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pPr>
                        <a:defRPr/>
                      </a:pPr>
                      <a:r>
                        <a:rPr lang="de-DE" b="1" dirty="0">
                          <a:latin typeface="Calibri" panose="020F0502020204030204" pitchFamily="34" charset="0"/>
                        </a:rPr>
                        <a:t>≤ 40 kW</a:t>
                      </a:r>
                      <a:endParaRPr dirty="0">
                        <a:latin typeface="Calibri" panose="020F0502020204030204" pitchFamily="34" charset="0"/>
                      </a:endParaRPr>
                    </a:p>
                  </a:txBody>
                  <a:tcPr/>
                </a:tc>
                <a:tc>
                  <a:txBody>
                    <a:bodyPr/>
                    <a:lstStyle/>
                    <a:p>
                      <a:pPr>
                        <a:defRPr/>
                      </a:pPr>
                      <a:r>
                        <a:rPr lang="de-DE" dirty="0">
                          <a:solidFill>
                            <a:schemeClr val="bg1">
                              <a:lumMod val="50000"/>
                            </a:schemeClr>
                          </a:solidFill>
                          <a:latin typeface="Calibri" panose="020F0502020204030204" pitchFamily="34" charset="0"/>
                        </a:rPr>
                        <a:t>6,06 ct/kWh</a:t>
                      </a:r>
                      <a:endParaRPr dirty="0">
                        <a:solidFill>
                          <a:schemeClr val="bg1">
                            <a:lumMod val="50000"/>
                          </a:schemeClr>
                        </a:solidFill>
                        <a:latin typeface="Calibri" panose="020F0502020204030204" pitchFamily="34" charset="0"/>
                      </a:endParaRPr>
                    </a:p>
                  </a:txBody>
                  <a:tcPr/>
                </a:tc>
                <a:tc>
                  <a:txBody>
                    <a:bodyPr/>
                    <a:lstStyle/>
                    <a:p>
                      <a:pPr>
                        <a:defRPr/>
                      </a:pPr>
                      <a:r>
                        <a:rPr lang="de-DE" dirty="0">
                          <a:latin typeface="Calibri" panose="020F0502020204030204" pitchFamily="34" charset="0"/>
                        </a:rPr>
                        <a:t>10,90 ct/kWh</a:t>
                      </a:r>
                      <a:endParaRPr dirty="0">
                        <a:latin typeface="Calibri" panose="020F0502020204030204" pitchFamily="34" charset="0"/>
                      </a:endParaRPr>
                    </a:p>
                  </a:txBody>
                  <a:tcPr/>
                </a:tc>
                <a:tc>
                  <a:txBody>
                    <a:bodyPr/>
                    <a:lstStyle/>
                    <a:p>
                      <a:pPr>
                        <a:defRPr/>
                      </a:pPr>
                      <a:r>
                        <a:rPr lang="de-DE" dirty="0">
                          <a:latin typeface="Calibri" panose="020F0502020204030204" pitchFamily="34" charset="0"/>
                        </a:rPr>
                        <a:t>7,10 ct/kWh</a:t>
                      </a:r>
                      <a:endParaRPr dirty="0">
                        <a:latin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pPr>
                        <a:defRPr/>
                      </a:pPr>
                      <a:r>
                        <a:rPr lang="de-DE" b="1" dirty="0">
                          <a:latin typeface="Calibri" panose="020F0502020204030204" pitchFamily="34" charset="0"/>
                        </a:rPr>
                        <a:t>≤ 100 kW</a:t>
                      </a:r>
                      <a:endParaRPr dirty="0">
                        <a:latin typeface="Calibri" panose="020F0502020204030204" pitchFamily="34" charset="0"/>
                      </a:endParaRPr>
                    </a:p>
                  </a:txBody>
                  <a:tcPr/>
                </a:tc>
                <a:tc>
                  <a:txBody>
                    <a:bodyPr/>
                    <a:lstStyle/>
                    <a:p>
                      <a:pPr>
                        <a:defRPr/>
                      </a:pPr>
                      <a:r>
                        <a:rPr lang="de-DE" dirty="0">
                          <a:solidFill>
                            <a:schemeClr val="bg1">
                              <a:lumMod val="50000"/>
                            </a:schemeClr>
                          </a:solidFill>
                          <a:latin typeface="Calibri" panose="020F0502020204030204" pitchFamily="34" charset="0"/>
                        </a:rPr>
                        <a:t>4,74 ct/kWh</a:t>
                      </a:r>
                      <a:endParaRPr dirty="0">
                        <a:solidFill>
                          <a:schemeClr val="bg1">
                            <a:lumMod val="50000"/>
                          </a:schemeClr>
                        </a:solidFill>
                        <a:latin typeface="Calibri" panose="020F0502020204030204" pitchFamily="34" charset="0"/>
                      </a:endParaRPr>
                    </a:p>
                  </a:txBody>
                  <a:tcPr/>
                </a:tc>
                <a:tc>
                  <a:txBody>
                    <a:bodyPr/>
                    <a:lstStyle/>
                    <a:p>
                      <a:pPr>
                        <a:defRPr/>
                      </a:pPr>
                      <a:r>
                        <a:rPr lang="de-DE" dirty="0">
                          <a:latin typeface="Calibri" panose="020F0502020204030204" pitchFamily="34" charset="0"/>
                        </a:rPr>
                        <a:t>10,90 ct/kWh</a:t>
                      </a:r>
                      <a:endParaRPr dirty="0">
                        <a:latin typeface="Calibri" panose="020F0502020204030204" pitchFamily="34" charset="0"/>
                      </a:endParaRPr>
                    </a:p>
                  </a:txBody>
                  <a:tcPr/>
                </a:tc>
                <a:tc>
                  <a:txBody>
                    <a:bodyPr/>
                    <a:lstStyle/>
                    <a:p>
                      <a:pPr>
                        <a:defRPr/>
                      </a:pPr>
                      <a:r>
                        <a:rPr lang="de-DE" dirty="0">
                          <a:latin typeface="Calibri" panose="020F0502020204030204" pitchFamily="34" charset="0"/>
                        </a:rPr>
                        <a:t>5,80 ct/kWh</a:t>
                      </a:r>
                      <a:endParaRPr dirty="0">
                        <a:latin typeface="Calibri" panose="020F0502020204030204" pitchFamily="34" charset="0"/>
                      </a:endParaRPr>
                    </a:p>
                  </a:txBody>
                  <a:tcPr/>
                </a:tc>
                <a:extLst>
                  <a:ext uri="{0D108BD9-81ED-4DB2-BD59-A6C34878D82A}">
                    <a16:rowId xmlns:a16="http://schemas.microsoft.com/office/drawing/2014/main" val="10005"/>
                  </a:ext>
                </a:extLst>
              </a:tr>
            </a:tbl>
          </a:graphicData>
        </a:graphic>
      </p:graphicFrame>
      <p:sp>
        <p:nvSpPr>
          <p:cNvPr id="8" name="Inhaltsplatzhalter 5">
            <a:extLst>
              <a:ext uri="{FF2B5EF4-FFF2-40B4-BE49-F238E27FC236}">
                <a16:creationId xmlns:a16="http://schemas.microsoft.com/office/drawing/2014/main" id="{45C7EDA4-A97D-AA74-CDF4-4BA1DA507DD9}"/>
              </a:ext>
            </a:extLst>
          </p:cNvPr>
          <p:cNvSpPr txBox="1"/>
          <p:nvPr/>
        </p:nvSpPr>
        <p:spPr bwMode="auto">
          <a:xfrm>
            <a:off x="3610660" y="3980249"/>
            <a:ext cx="9470116" cy="644833"/>
          </a:xfrm>
          <a:prstGeom prst="rect">
            <a:avLst/>
          </a:prstGeom>
        </p:spPr>
        <p:txBody>
          <a:bodyPr vert="horz" lIns="91440" tIns="45720" rIns="91440" bIns="45720" rtlCol="0">
            <a:noAutofit/>
          </a:bodyPr>
          <a:lstStyle>
            <a:lvl1pPr marL="228600" indent="-228600" algn="l" defTabSz="914400">
              <a:lnSpc>
                <a:spcPct val="90000"/>
              </a:lnSpc>
              <a:spcBef>
                <a:spcPts val="1000"/>
              </a:spcBef>
              <a:buFont typeface="Arial"/>
              <a:buChar char="•"/>
              <a:defRPr sz="2400">
                <a:solidFill>
                  <a:schemeClr val="tx1"/>
                </a:solidFill>
                <a:latin typeface="+mn-lt"/>
                <a:ea typeface="+mn-ea"/>
                <a:cs typeface="+mn-cs"/>
              </a:defRPr>
            </a:lvl1pPr>
            <a:lvl2pPr marL="685800" indent="-228600" algn="l" defTabSz="914400">
              <a:lnSpc>
                <a:spcPct val="90000"/>
              </a:lnSpc>
              <a:spcBef>
                <a:spcPts val="500"/>
              </a:spcBef>
              <a:buFont typeface="Arial"/>
              <a:buChar char="•"/>
              <a:defRPr sz="2000">
                <a:solidFill>
                  <a:schemeClr val="tx1"/>
                </a:solidFill>
                <a:latin typeface="+mn-lt"/>
                <a:ea typeface="+mn-ea"/>
                <a:cs typeface="+mn-cs"/>
              </a:defRPr>
            </a:lvl2pPr>
            <a:lvl3pPr marL="1143000" indent="-228600" algn="l" defTabSz="914400">
              <a:lnSpc>
                <a:spcPct val="90000"/>
              </a:lnSpc>
              <a:spcBef>
                <a:spcPts val="500"/>
              </a:spcBef>
              <a:buFont typeface="Arial"/>
              <a:buChar char="•"/>
              <a:defRPr sz="15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spcBef>
                <a:spcPts val="600"/>
              </a:spcBef>
              <a:buNone/>
              <a:defRPr/>
            </a:pPr>
            <a:r>
              <a:rPr lang="de-DE" sz="1400" dirty="0">
                <a:latin typeface="Calibri" panose="020F0502020204030204" pitchFamily="34" charset="0"/>
              </a:rPr>
              <a:t>*Der Netzbetreiber-Abzug nach $53 EEG von 0,4 </a:t>
            </a:r>
            <a:r>
              <a:rPr lang="de-DE" sz="1400" dirty="0" err="1">
                <a:latin typeface="Calibri" panose="020F0502020204030204" pitchFamily="34" charset="0"/>
              </a:rPr>
              <a:t>cent</a:t>
            </a:r>
            <a:r>
              <a:rPr lang="de-DE" sz="1400" dirty="0">
                <a:latin typeface="Calibri" panose="020F0502020204030204" pitchFamily="34" charset="0"/>
              </a:rPr>
              <a:t> ist in diesen Werten bereits abgezogen</a:t>
            </a:r>
            <a:br>
              <a:rPr lang="de-DE" sz="1400" dirty="0">
                <a:latin typeface="Calibri" panose="020F0502020204030204" pitchFamily="34" charset="0"/>
              </a:rPr>
            </a:br>
            <a:r>
              <a:rPr lang="de-DE" sz="1400" dirty="0">
                <a:latin typeface="Calibri" panose="020F0502020204030204" pitchFamily="34" charset="0"/>
              </a:rPr>
              <a:t>  Ab 01.02.24 werden die Vergütungen alle 6 Monate um 1% reduziert.</a:t>
            </a:r>
          </a:p>
        </p:txBody>
      </p:sp>
      <p:pic>
        <p:nvPicPr>
          <p:cNvPr id="11" name="Grafik 10" descr="Post-it-Notizen Silhouette">
            <a:extLst>
              <a:ext uri="{FF2B5EF4-FFF2-40B4-BE49-F238E27FC236}">
                <a16:creationId xmlns:a16="http://schemas.microsoft.com/office/drawing/2014/main" id="{F5806E26-300B-3B0E-FDD5-20274C08196F}"/>
              </a:ext>
            </a:extLst>
          </p:cNvPr>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1020500" y="4725144"/>
            <a:ext cx="611004" cy="611004"/>
          </a:xfrm>
          <a:prstGeom prst="rect">
            <a:avLst/>
          </a:prstGeom>
        </p:spPr>
      </p:pic>
      <p:sp>
        <p:nvSpPr>
          <p:cNvPr id="13" name="Textfeld 12">
            <a:extLst>
              <a:ext uri="{FF2B5EF4-FFF2-40B4-BE49-F238E27FC236}">
                <a16:creationId xmlns:a16="http://schemas.microsoft.com/office/drawing/2014/main" id="{154CD591-C0F6-A774-15FF-BCFED70DDD27}"/>
              </a:ext>
            </a:extLst>
          </p:cNvPr>
          <p:cNvSpPr txBox="1"/>
          <p:nvPr/>
        </p:nvSpPr>
        <p:spPr bwMode="auto">
          <a:xfrm>
            <a:off x="1656403" y="4653136"/>
            <a:ext cx="9192125" cy="2123658"/>
          </a:xfrm>
          <a:prstGeom prst="rect">
            <a:avLst/>
          </a:prstGeom>
          <a:noFill/>
        </p:spPr>
        <p:txBody>
          <a:bodyPr wrap="square" rtlCol="0">
            <a:spAutoFit/>
          </a:bodyPr>
          <a:lstStyle/>
          <a:p>
            <a:pPr>
              <a:defRPr/>
            </a:pPr>
            <a:r>
              <a:rPr lang="de-DE" sz="2000" i="1" dirty="0">
                <a:latin typeface="Calibri" panose="020F0502020204030204" pitchFamily="34" charset="0"/>
              </a:rPr>
              <a:t>Die Einspeisevergütungen für Anlagen &gt;10kW werden gestaffelt berechnet. Auf der Webseite des SFV gibt es ein Tool zur Berechnung der Vergütung je nach Anlagengröße: </a:t>
            </a:r>
            <a:r>
              <a:rPr lang="de-DE" sz="2000" i="1" dirty="0">
                <a:latin typeface="Calibri" panose="020F0502020204030204" pitchFamily="34" charset="0"/>
                <a:hlinkClick r:id="rId4"/>
              </a:rPr>
              <a:t>https://www.sfv.de/solaranlagenberatung/eeg-verguetungen</a:t>
            </a:r>
            <a:endParaRPr lang="de-DE" sz="2000" i="1" dirty="0">
              <a:latin typeface="Calibri" panose="020F0502020204030204" pitchFamily="34" charset="0"/>
            </a:endParaRPr>
          </a:p>
          <a:p>
            <a:pPr>
              <a:defRPr/>
            </a:pPr>
            <a:endParaRPr lang="de-DE" sz="900" i="1" dirty="0">
              <a:latin typeface="Calibri" panose="020F0502020204030204" pitchFamily="34" charset="0"/>
            </a:endParaRPr>
          </a:p>
          <a:p>
            <a:pPr>
              <a:defRPr/>
            </a:pPr>
            <a:r>
              <a:rPr lang="de-DE" sz="2000" b="1" i="1" dirty="0">
                <a:solidFill>
                  <a:srgbClr val="1C1C1C"/>
                </a:solidFill>
                <a:effectLst/>
                <a:latin typeface="Calibri" panose="020F0502020204030204" pitchFamily="34" charset="0"/>
                <a:cs typeface="Calibri" panose="020F0502020204030204" pitchFamily="34" charset="0"/>
              </a:rPr>
              <a:t>Beispiel: Anlage mit 12 kWp   </a:t>
            </a:r>
            <a:br>
              <a:rPr lang="de-DE" sz="2000" i="1" dirty="0">
                <a:solidFill>
                  <a:srgbClr val="1C1C1C"/>
                </a:solidFill>
                <a:effectLst/>
                <a:latin typeface="Calibri" panose="020F0502020204030204" pitchFamily="34" charset="0"/>
                <a:cs typeface="Calibri" panose="020F0502020204030204" pitchFamily="34" charset="0"/>
              </a:rPr>
            </a:br>
            <a:r>
              <a:rPr lang="de-DE" sz="2000" i="1" dirty="0">
                <a:solidFill>
                  <a:srgbClr val="1C1C1C"/>
                </a:solidFill>
                <a:effectLst/>
                <a:latin typeface="Calibri" panose="020F0502020204030204" pitchFamily="34" charset="0"/>
                <a:cs typeface="Calibri" panose="020F0502020204030204" pitchFamily="34" charset="0"/>
              </a:rPr>
              <a:t>Vergütung:   (10/12 * 8,20) + 2/12 * 7,10 = 8,02 ct/kWh</a:t>
            </a:r>
            <a:endParaRPr lang="de-DE" sz="2000" i="1" dirty="0">
              <a:effectLst/>
              <a:latin typeface="Calibri" panose="020F0502020204030204" pitchFamily="34" charset="0"/>
              <a:cs typeface="Calibri" panose="020F0502020204030204" pitchFamily="34" charset="0"/>
            </a:endParaRPr>
          </a:p>
          <a:p>
            <a:pPr>
              <a:defRPr/>
            </a:pPr>
            <a:endParaRPr lang="de-DE" dirty="0">
              <a:latin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Rentabilität selber bewerten – Beispiel I/III</a:t>
            </a:r>
            <a:endParaRPr dirty="0"/>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27</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Wirtschaftliche Betrachtung</a:t>
            </a:r>
            <a:endParaRPr/>
          </a:p>
        </p:txBody>
      </p:sp>
      <p:sp>
        <p:nvSpPr>
          <p:cNvPr id="6" name="Inhaltsplatzhalter 5"/>
          <p:cNvSpPr>
            <a:spLocks noGrp="1"/>
          </p:cNvSpPr>
          <p:nvPr>
            <p:ph idx="1"/>
          </p:nvPr>
        </p:nvSpPr>
        <p:spPr bwMode="auto">
          <a:xfrm>
            <a:off x="721827" y="1434335"/>
            <a:ext cx="10004614" cy="4374777"/>
          </a:xfrm>
        </p:spPr>
        <p:txBody>
          <a:bodyPr/>
          <a:lstStyle/>
          <a:p>
            <a:pPr marL="0" indent="0">
              <a:buNone/>
              <a:defRPr/>
            </a:pPr>
            <a:r>
              <a:rPr lang="de-DE" dirty="0"/>
              <a:t>10,0 kWp Anlage zum Preis von 20.000€ mit 10 kWh Speicher für 12.000€</a:t>
            </a:r>
            <a:endParaRPr dirty="0"/>
          </a:p>
        </p:txBody>
      </p:sp>
      <p:sp>
        <p:nvSpPr>
          <p:cNvPr id="8" name="Rectangle 3"/>
          <p:cNvSpPr txBox="1">
            <a:spLocks noChangeArrowheads="1"/>
          </p:cNvSpPr>
          <p:nvPr/>
        </p:nvSpPr>
        <p:spPr bwMode="auto">
          <a:xfrm>
            <a:off x="1884825" y="1802084"/>
            <a:ext cx="8110076" cy="4087040"/>
          </a:xfrm>
          <a:prstGeom prst="rect">
            <a:avLst/>
          </a:prstGeom>
        </p:spPr>
        <p:txBody>
          <a:bodyPr vert="horz" lIns="91440" tIns="45720" rIns="91440" bIns="45720" rtlCol="0" anchor="t">
            <a:normAutofit/>
          </a:bodyPr>
          <a:lstStyle>
            <a:lvl1pPr marL="228600" indent="-228600" algn="l" defTabSz="914400">
              <a:lnSpc>
                <a:spcPct val="90000"/>
              </a:lnSpc>
              <a:spcBef>
                <a:spcPts val="1000"/>
              </a:spcBef>
              <a:buFont typeface="Arial"/>
              <a:buChar char="•"/>
              <a:defRPr sz="2600">
                <a:solidFill>
                  <a:schemeClr val="tx1"/>
                </a:solidFill>
                <a:latin typeface="+mn-lt"/>
                <a:ea typeface="+mn-ea"/>
                <a:cs typeface="+mn-cs"/>
              </a:defRPr>
            </a:lvl1pPr>
            <a:lvl2pPr marL="685800" indent="-228600" algn="l" defTabSz="914400">
              <a:lnSpc>
                <a:spcPct val="90000"/>
              </a:lnSpc>
              <a:spcBef>
                <a:spcPts val="500"/>
              </a:spcBef>
              <a:buFont typeface="Arial"/>
              <a:buChar char="•"/>
              <a:defRPr sz="2200">
                <a:solidFill>
                  <a:schemeClr val="tx1"/>
                </a:solidFill>
                <a:latin typeface="+mn-lt"/>
                <a:ea typeface="+mn-ea"/>
                <a:cs typeface="+mn-cs"/>
              </a:defRPr>
            </a:lvl2pPr>
            <a:lvl3pPr marL="1143000" indent="-228600" algn="l" defTabSz="914400">
              <a:lnSpc>
                <a:spcPct val="90000"/>
              </a:lnSpc>
              <a:spcBef>
                <a:spcPts val="500"/>
              </a:spcBef>
              <a:buFont typeface="Arial"/>
              <a:buChar char="•"/>
              <a:defRPr sz="16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Font typeface="Wingdings"/>
              <a:buNone/>
              <a:defRPr/>
            </a:pPr>
            <a:r>
              <a:rPr lang="de-DE" sz="2400" b="1" dirty="0">
                <a:latin typeface="Calibri" panose="020F0502020204030204" pitchFamily="34" charset="0"/>
              </a:rPr>
              <a:t>    </a:t>
            </a:r>
            <a:endParaRPr lang="de-DE" dirty="0">
              <a:latin typeface="Calibri" panose="020F0502020204030204" pitchFamily="34" charset="0"/>
            </a:endParaRPr>
          </a:p>
        </p:txBody>
      </p:sp>
      <p:sp>
        <p:nvSpPr>
          <p:cNvPr id="11" name="Text Box 4"/>
          <p:cNvSpPr txBox="1">
            <a:spLocks noChangeArrowheads="1"/>
          </p:cNvSpPr>
          <p:nvPr/>
        </p:nvSpPr>
        <p:spPr bwMode="auto">
          <a:xfrm>
            <a:off x="10488488" y="6415801"/>
            <a:ext cx="1440160" cy="254614"/>
          </a:xfrm>
          <a:prstGeom prst="rect">
            <a:avLst/>
          </a:prstGeom>
          <a:noFill/>
          <a:ln w="9525">
            <a:noFill/>
            <a:miter lim="800000"/>
            <a:headEnd/>
            <a:tailEnd/>
          </a:ln>
        </p:spPr>
        <p:txBody>
          <a:bodyPr wrap="square">
            <a:spAutoFit/>
          </a:bodyPr>
          <a:lstStyle/>
          <a:p>
            <a:pPr>
              <a:spcBef>
                <a:spcPts val="0"/>
              </a:spcBef>
              <a:defRPr/>
            </a:pPr>
            <a:r>
              <a:rPr lang="de-DE" sz="1000" dirty="0">
                <a:solidFill>
                  <a:schemeClr val="bg1">
                    <a:lumMod val="65000"/>
                  </a:schemeClr>
                </a:solidFill>
                <a:latin typeface="Calibri" panose="020F0502020204030204" pitchFamily="34" charset="0"/>
              </a:rPr>
              <a:t>Datenquelle: SFV</a:t>
            </a:r>
            <a:endParaRPr dirty="0">
              <a:latin typeface="Calibri" panose="020F0502020204030204" pitchFamily="34" charset="0"/>
            </a:endParaRPr>
          </a:p>
        </p:txBody>
      </p:sp>
      <p:grpSp>
        <p:nvGrpSpPr>
          <p:cNvPr id="14" name="Gruppieren 13"/>
          <p:cNvGrpSpPr/>
          <p:nvPr/>
        </p:nvGrpSpPr>
        <p:grpSpPr bwMode="auto">
          <a:xfrm>
            <a:off x="9268169" y="2503657"/>
            <a:ext cx="2804495" cy="3873270"/>
            <a:chOff x="8601049" y="2684614"/>
            <a:chExt cx="3326671" cy="3109155"/>
          </a:xfrm>
        </p:grpSpPr>
        <p:sp>
          <p:nvSpPr>
            <p:cNvPr id="12" name="Textfeld 11"/>
            <p:cNvSpPr txBox="1"/>
            <p:nvPr/>
          </p:nvSpPr>
          <p:spPr bwMode="auto">
            <a:xfrm>
              <a:off x="8601049" y="3298476"/>
              <a:ext cx="3326671" cy="2495293"/>
            </a:xfrm>
            <a:prstGeom prst="rect">
              <a:avLst/>
            </a:prstGeom>
            <a:noFill/>
          </p:spPr>
          <p:txBody>
            <a:bodyPr wrap="square">
              <a:spAutoFit/>
            </a:bodyPr>
            <a:lstStyle/>
            <a:p>
              <a:pPr marL="342900" indent="-342900">
                <a:buFontTx/>
                <a:buChar char="-"/>
                <a:defRPr/>
              </a:pPr>
              <a:r>
                <a:rPr lang="de-DE" i="1" dirty="0">
                  <a:latin typeface="Calibri" panose="020F0502020204030204" pitchFamily="34" charset="0"/>
                </a:rPr>
                <a:t>10,0 kWp für 20.000€ (reales Angebot)</a:t>
              </a:r>
            </a:p>
            <a:p>
              <a:pPr marL="285750" indent="-285750">
                <a:buFontTx/>
                <a:buChar char="-"/>
                <a:defRPr/>
              </a:pPr>
              <a:r>
                <a:rPr lang="de-DE" i="1" dirty="0">
                  <a:latin typeface="Calibri" panose="020F0502020204030204" pitchFamily="34" charset="0"/>
                </a:rPr>
                <a:t>1% Betriebskosten für Versicherung, Zähler etc.</a:t>
              </a:r>
            </a:p>
            <a:p>
              <a:pPr marL="285750" indent="-285750">
                <a:buFontTx/>
                <a:buChar char="-"/>
                <a:defRPr/>
              </a:pPr>
              <a:r>
                <a:rPr lang="de-DE" i="1" dirty="0">
                  <a:latin typeface="Calibri" panose="020F0502020204030204" pitchFamily="34" charset="0"/>
                </a:rPr>
                <a:t>10,0 kWh Speicher für 12.000€ </a:t>
              </a:r>
            </a:p>
            <a:p>
              <a:pPr marL="285750" indent="-285750">
                <a:buFontTx/>
                <a:buChar char="-"/>
                <a:defRPr/>
              </a:pPr>
              <a:r>
                <a:rPr lang="de-DE" i="1" dirty="0">
                  <a:latin typeface="Calibri" panose="020F0502020204030204" pitchFamily="34" charset="0"/>
                </a:rPr>
                <a:t>Ersatz des Speichers nach 10 Jahren Laufzeit</a:t>
              </a:r>
            </a:p>
            <a:p>
              <a:pPr marL="285750" indent="-285750">
                <a:buFontTx/>
                <a:buChar char="-"/>
                <a:defRPr/>
              </a:pPr>
              <a:r>
                <a:rPr lang="de-DE" i="1" dirty="0">
                  <a:latin typeface="Calibri" panose="020F0502020204030204" pitchFamily="34" charset="0"/>
                </a:rPr>
                <a:t>Konstanter Strompreis von 0,35€</a:t>
              </a:r>
              <a:r>
                <a:rPr lang="de-DE" i="1">
                  <a:latin typeface="Calibri" panose="020F0502020204030204" pitchFamily="34" charset="0"/>
                </a:rPr>
                <a:t>/kWh</a:t>
              </a:r>
              <a:endParaRPr lang="de-DE" i="1" dirty="0">
                <a:latin typeface="Calibri" panose="020F0502020204030204" pitchFamily="34" charset="0"/>
              </a:endParaRPr>
            </a:p>
            <a:p>
              <a:pPr marL="285750" indent="-285750">
                <a:buFontTx/>
                <a:buChar char="-"/>
                <a:defRPr/>
              </a:pPr>
              <a:endParaRPr sz="1600" dirty="0">
                <a:latin typeface="Calibri" panose="020F0502020204030204" pitchFamily="34" charset="0"/>
              </a:endParaRPr>
            </a:p>
          </p:txBody>
        </p:sp>
        <p:pic>
          <p:nvPicPr>
            <p:cNvPr id="13" name="Grafik 12" descr="Post-it-Notizen Silhouette"/>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8760295" y="2684614"/>
              <a:ext cx="846889" cy="611004"/>
            </a:xfrm>
            <a:prstGeom prst="rect">
              <a:avLst/>
            </a:prstGeom>
          </p:spPr>
        </p:pic>
      </p:grpSp>
      <p:sp>
        <p:nvSpPr>
          <p:cNvPr id="18" name="Textfeld 17">
            <a:extLst>
              <a:ext uri="{FF2B5EF4-FFF2-40B4-BE49-F238E27FC236}">
                <a16:creationId xmlns:a16="http://schemas.microsoft.com/office/drawing/2014/main" id="{F76B92AD-426E-B6A8-0264-8E09BAB8CD75}"/>
              </a:ext>
            </a:extLst>
          </p:cNvPr>
          <p:cNvSpPr txBox="1"/>
          <p:nvPr/>
        </p:nvSpPr>
        <p:spPr>
          <a:xfrm>
            <a:off x="10231151" y="2721146"/>
            <a:ext cx="1645717" cy="400110"/>
          </a:xfrm>
          <a:prstGeom prst="rect">
            <a:avLst/>
          </a:prstGeom>
          <a:noFill/>
        </p:spPr>
        <p:txBody>
          <a:bodyPr wrap="square" rtlCol="0">
            <a:spAutoFit/>
          </a:bodyPr>
          <a:lstStyle/>
          <a:p>
            <a:r>
              <a:rPr lang="de-DE" sz="2000" i="1" dirty="0">
                <a:latin typeface="Calibri" panose="020F0502020204030204" pitchFamily="34" charset="0"/>
              </a:rPr>
              <a:t>Eckdaten</a:t>
            </a:r>
            <a:r>
              <a:rPr lang="de-DE" sz="1800" i="1" dirty="0">
                <a:latin typeface="Calibri" panose="020F0502020204030204" pitchFamily="34" charset="0"/>
              </a:rPr>
              <a:t>:</a:t>
            </a:r>
          </a:p>
        </p:txBody>
      </p:sp>
      <p:pic>
        <p:nvPicPr>
          <p:cNvPr id="9" name="Grafik 8">
            <a:extLst>
              <a:ext uri="{FF2B5EF4-FFF2-40B4-BE49-F238E27FC236}">
                <a16:creationId xmlns:a16="http://schemas.microsoft.com/office/drawing/2014/main" id="{67CF3DDF-2F7D-05C4-546D-F955357D2B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5408" y="1916060"/>
            <a:ext cx="7867720" cy="449478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Rentabilität selber bewerten – Beispiel II/III</a:t>
            </a:r>
            <a:endParaRPr dirty="0"/>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28</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Wirtschaftliche Betrachtung</a:t>
            </a:r>
            <a:endParaRPr/>
          </a:p>
        </p:txBody>
      </p:sp>
      <p:sp>
        <p:nvSpPr>
          <p:cNvPr id="6" name="Inhaltsplatzhalter 5"/>
          <p:cNvSpPr>
            <a:spLocks noGrp="1"/>
          </p:cNvSpPr>
          <p:nvPr>
            <p:ph idx="1"/>
          </p:nvPr>
        </p:nvSpPr>
        <p:spPr bwMode="auto">
          <a:xfrm>
            <a:off x="721827" y="1434335"/>
            <a:ext cx="10004614" cy="4374777"/>
          </a:xfrm>
        </p:spPr>
        <p:txBody>
          <a:bodyPr/>
          <a:lstStyle/>
          <a:p>
            <a:pPr marL="0" indent="0">
              <a:buNone/>
              <a:defRPr/>
            </a:pPr>
            <a:r>
              <a:rPr lang="de-DE" dirty="0"/>
              <a:t>8,0 kWp Anlage zum Preis von 14.000€ mit 8 kWh Speicher für 8.000€</a:t>
            </a:r>
            <a:endParaRPr dirty="0"/>
          </a:p>
        </p:txBody>
      </p:sp>
      <p:sp>
        <p:nvSpPr>
          <p:cNvPr id="8" name="Rectangle 3"/>
          <p:cNvSpPr txBox="1">
            <a:spLocks noChangeArrowheads="1"/>
          </p:cNvSpPr>
          <p:nvPr/>
        </p:nvSpPr>
        <p:spPr bwMode="auto">
          <a:xfrm>
            <a:off x="1884825" y="1802084"/>
            <a:ext cx="8110076" cy="4087040"/>
          </a:xfrm>
          <a:prstGeom prst="rect">
            <a:avLst/>
          </a:prstGeom>
        </p:spPr>
        <p:txBody>
          <a:bodyPr vert="horz" lIns="91440" tIns="45720" rIns="91440" bIns="45720" rtlCol="0" anchor="t">
            <a:normAutofit/>
          </a:bodyPr>
          <a:lstStyle>
            <a:lvl1pPr marL="228600" indent="-228600" algn="l" defTabSz="914400">
              <a:lnSpc>
                <a:spcPct val="90000"/>
              </a:lnSpc>
              <a:spcBef>
                <a:spcPts val="1000"/>
              </a:spcBef>
              <a:buFont typeface="Arial"/>
              <a:buChar char="•"/>
              <a:defRPr sz="2600">
                <a:solidFill>
                  <a:schemeClr val="tx1"/>
                </a:solidFill>
                <a:latin typeface="+mn-lt"/>
                <a:ea typeface="+mn-ea"/>
                <a:cs typeface="+mn-cs"/>
              </a:defRPr>
            </a:lvl1pPr>
            <a:lvl2pPr marL="685800" indent="-228600" algn="l" defTabSz="914400">
              <a:lnSpc>
                <a:spcPct val="90000"/>
              </a:lnSpc>
              <a:spcBef>
                <a:spcPts val="500"/>
              </a:spcBef>
              <a:buFont typeface="Arial"/>
              <a:buChar char="•"/>
              <a:defRPr sz="2200">
                <a:solidFill>
                  <a:schemeClr val="tx1"/>
                </a:solidFill>
                <a:latin typeface="+mn-lt"/>
                <a:ea typeface="+mn-ea"/>
                <a:cs typeface="+mn-cs"/>
              </a:defRPr>
            </a:lvl2pPr>
            <a:lvl3pPr marL="1143000" indent="-228600" algn="l" defTabSz="914400">
              <a:lnSpc>
                <a:spcPct val="90000"/>
              </a:lnSpc>
              <a:spcBef>
                <a:spcPts val="500"/>
              </a:spcBef>
              <a:buFont typeface="Arial"/>
              <a:buChar char="•"/>
              <a:defRPr sz="16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Font typeface="Wingdings"/>
              <a:buNone/>
              <a:defRPr/>
            </a:pPr>
            <a:r>
              <a:rPr lang="de-DE" sz="2400" b="1" dirty="0">
                <a:latin typeface="Calibri" panose="020F0502020204030204" pitchFamily="34" charset="0"/>
              </a:rPr>
              <a:t>    </a:t>
            </a:r>
            <a:endParaRPr lang="de-DE" dirty="0">
              <a:latin typeface="Calibri" panose="020F0502020204030204" pitchFamily="34" charset="0"/>
            </a:endParaRPr>
          </a:p>
        </p:txBody>
      </p:sp>
      <p:sp>
        <p:nvSpPr>
          <p:cNvPr id="11" name="Text Box 4"/>
          <p:cNvSpPr txBox="1">
            <a:spLocks noChangeArrowheads="1"/>
          </p:cNvSpPr>
          <p:nvPr/>
        </p:nvSpPr>
        <p:spPr bwMode="auto">
          <a:xfrm>
            <a:off x="10488488" y="6415801"/>
            <a:ext cx="1440160" cy="254614"/>
          </a:xfrm>
          <a:prstGeom prst="rect">
            <a:avLst/>
          </a:prstGeom>
          <a:noFill/>
          <a:ln w="9525">
            <a:noFill/>
            <a:miter lim="800000"/>
            <a:headEnd/>
            <a:tailEnd/>
          </a:ln>
        </p:spPr>
        <p:txBody>
          <a:bodyPr wrap="square">
            <a:spAutoFit/>
          </a:bodyPr>
          <a:lstStyle/>
          <a:p>
            <a:pPr>
              <a:spcBef>
                <a:spcPts val="0"/>
              </a:spcBef>
              <a:defRPr/>
            </a:pPr>
            <a:r>
              <a:rPr lang="de-DE" sz="1000" dirty="0">
                <a:solidFill>
                  <a:schemeClr val="bg1">
                    <a:lumMod val="65000"/>
                  </a:schemeClr>
                </a:solidFill>
                <a:latin typeface="Calibri" panose="020F0502020204030204" pitchFamily="34" charset="0"/>
              </a:rPr>
              <a:t>Datenquelle: SFV</a:t>
            </a:r>
            <a:endParaRPr dirty="0">
              <a:latin typeface="Calibri" panose="020F0502020204030204" pitchFamily="34" charset="0"/>
            </a:endParaRPr>
          </a:p>
        </p:txBody>
      </p:sp>
      <p:grpSp>
        <p:nvGrpSpPr>
          <p:cNvPr id="14" name="Gruppieren 13"/>
          <p:cNvGrpSpPr/>
          <p:nvPr/>
        </p:nvGrpSpPr>
        <p:grpSpPr bwMode="auto">
          <a:xfrm>
            <a:off x="9268169" y="2503657"/>
            <a:ext cx="2804495" cy="3873270"/>
            <a:chOff x="8601049" y="2684614"/>
            <a:chExt cx="3326671" cy="3109155"/>
          </a:xfrm>
        </p:grpSpPr>
        <p:sp>
          <p:nvSpPr>
            <p:cNvPr id="12" name="Textfeld 11"/>
            <p:cNvSpPr txBox="1"/>
            <p:nvPr/>
          </p:nvSpPr>
          <p:spPr bwMode="auto">
            <a:xfrm>
              <a:off x="8601049" y="3298476"/>
              <a:ext cx="3326671" cy="2495293"/>
            </a:xfrm>
            <a:prstGeom prst="rect">
              <a:avLst/>
            </a:prstGeom>
            <a:noFill/>
          </p:spPr>
          <p:txBody>
            <a:bodyPr wrap="square">
              <a:spAutoFit/>
            </a:bodyPr>
            <a:lstStyle/>
            <a:p>
              <a:pPr marL="342900" indent="-342900">
                <a:buFontTx/>
                <a:buChar char="-"/>
                <a:defRPr/>
              </a:pPr>
              <a:r>
                <a:rPr lang="de-DE" i="1" dirty="0">
                  <a:latin typeface="Calibri" panose="020F0502020204030204" pitchFamily="34" charset="0"/>
                </a:rPr>
                <a:t>8,0 kWp für 14.000€ (reales Angebot)</a:t>
              </a:r>
            </a:p>
            <a:p>
              <a:pPr marL="285750" indent="-285750">
                <a:buFontTx/>
                <a:buChar char="-"/>
                <a:defRPr/>
              </a:pPr>
              <a:r>
                <a:rPr lang="de-DE" i="1" dirty="0">
                  <a:latin typeface="Calibri" panose="020F0502020204030204" pitchFamily="34" charset="0"/>
                </a:rPr>
                <a:t>1% Betriebskosten für Versicherung, Zähler etc.</a:t>
              </a:r>
            </a:p>
            <a:p>
              <a:pPr marL="285750" indent="-285750">
                <a:buFontTx/>
                <a:buChar char="-"/>
                <a:defRPr/>
              </a:pPr>
              <a:r>
                <a:rPr lang="de-DE" i="1" dirty="0">
                  <a:latin typeface="Calibri" panose="020F0502020204030204" pitchFamily="34" charset="0"/>
                </a:rPr>
                <a:t>8,0 kWh Speicher für 8.000€ </a:t>
              </a:r>
            </a:p>
            <a:p>
              <a:pPr marL="285750" indent="-285750">
                <a:buFontTx/>
                <a:buChar char="-"/>
                <a:defRPr/>
              </a:pPr>
              <a:r>
                <a:rPr lang="de-DE" i="1" dirty="0">
                  <a:latin typeface="Calibri" panose="020F0502020204030204" pitchFamily="34" charset="0"/>
                </a:rPr>
                <a:t>Ersatz des Speichers nach 10 Jahren Laufzeit</a:t>
              </a:r>
            </a:p>
            <a:p>
              <a:pPr marL="285750" indent="-285750">
                <a:buFontTx/>
                <a:buChar char="-"/>
                <a:defRPr/>
              </a:pPr>
              <a:r>
                <a:rPr lang="de-DE" i="1" dirty="0">
                  <a:latin typeface="Calibri" panose="020F0502020204030204" pitchFamily="34" charset="0"/>
                </a:rPr>
                <a:t>Konstanter Strompreis von 0,35€/kWh</a:t>
              </a:r>
            </a:p>
            <a:p>
              <a:pPr marL="285750" indent="-285750">
                <a:buFontTx/>
                <a:buChar char="-"/>
                <a:defRPr/>
              </a:pPr>
              <a:endParaRPr sz="1600" dirty="0">
                <a:latin typeface="Calibri" panose="020F0502020204030204" pitchFamily="34" charset="0"/>
              </a:endParaRPr>
            </a:p>
          </p:txBody>
        </p:sp>
        <p:pic>
          <p:nvPicPr>
            <p:cNvPr id="13" name="Grafik 12" descr="Post-it-Notizen Silhouette"/>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8760295" y="2684614"/>
              <a:ext cx="846889" cy="611004"/>
            </a:xfrm>
            <a:prstGeom prst="rect">
              <a:avLst/>
            </a:prstGeom>
          </p:spPr>
        </p:pic>
      </p:grpSp>
      <p:sp>
        <p:nvSpPr>
          <p:cNvPr id="18" name="Textfeld 17">
            <a:extLst>
              <a:ext uri="{FF2B5EF4-FFF2-40B4-BE49-F238E27FC236}">
                <a16:creationId xmlns:a16="http://schemas.microsoft.com/office/drawing/2014/main" id="{F76B92AD-426E-B6A8-0264-8E09BAB8CD75}"/>
              </a:ext>
            </a:extLst>
          </p:cNvPr>
          <p:cNvSpPr txBox="1"/>
          <p:nvPr/>
        </p:nvSpPr>
        <p:spPr>
          <a:xfrm>
            <a:off x="10231151" y="2721146"/>
            <a:ext cx="1645717" cy="400110"/>
          </a:xfrm>
          <a:prstGeom prst="rect">
            <a:avLst/>
          </a:prstGeom>
          <a:noFill/>
        </p:spPr>
        <p:txBody>
          <a:bodyPr wrap="square" rtlCol="0">
            <a:spAutoFit/>
          </a:bodyPr>
          <a:lstStyle/>
          <a:p>
            <a:r>
              <a:rPr lang="de-DE" sz="2000" i="1" dirty="0">
                <a:latin typeface="Calibri" panose="020F0502020204030204" pitchFamily="34" charset="0"/>
              </a:rPr>
              <a:t>Eckdaten</a:t>
            </a:r>
            <a:r>
              <a:rPr lang="de-DE" sz="1800" i="1" dirty="0">
                <a:latin typeface="Calibri" panose="020F0502020204030204" pitchFamily="34" charset="0"/>
              </a:rPr>
              <a:t>:</a:t>
            </a:r>
          </a:p>
        </p:txBody>
      </p:sp>
      <p:pic>
        <p:nvPicPr>
          <p:cNvPr id="7" name="Grafik 6">
            <a:extLst>
              <a:ext uri="{FF2B5EF4-FFF2-40B4-BE49-F238E27FC236}">
                <a16:creationId xmlns:a16="http://schemas.microsoft.com/office/drawing/2014/main" id="{51D83503-ED59-0D64-74C2-68B6F79934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9613" y="1880913"/>
            <a:ext cx="7867720" cy="4494786"/>
          </a:xfrm>
          <a:prstGeom prst="rect">
            <a:avLst/>
          </a:prstGeom>
        </p:spPr>
      </p:pic>
    </p:spTree>
    <p:extLst>
      <p:ext uri="{BB962C8B-B14F-4D97-AF65-F5344CB8AC3E}">
        <p14:creationId xmlns:p14="http://schemas.microsoft.com/office/powerpoint/2010/main" val="1730893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Rentabilität selber bewerten – Beispiel III/III</a:t>
            </a:r>
            <a:endParaRPr dirty="0"/>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29</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Wirtschaftliche Betrachtung</a:t>
            </a:r>
            <a:endParaRPr/>
          </a:p>
        </p:txBody>
      </p:sp>
      <p:sp>
        <p:nvSpPr>
          <p:cNvPr id="6" name="Inhaltsplatzhalter 5"/>
          <p:cNvSpPr>
            <a:spLocks noGrp="1"/>
          </p:cNvSpPr>
          <p:nvPr>
            <p:ph idx="1"/>
          </p:nvPr>
        </p:nvSpPr>
        <p:spPr bwMode="auto">
          <a:xfrm>
            <a:off x="721827" y="1434335"/>
            <a:ext cx="10004614" cy="4374777"/>
          </a:xfrm>
        </p:spPr>
        <p:txBody>
          <a:bodyPr/>
          <a:lstStyle/>
          <a:p>
            <a:pPr marL="0" indent="0">
              <a:buNone/>
              <a:defRPr/>
            </a:pPr>
            <a:r>
              <a:rPr lang="de-DE" dirty="0"/>
              <a:t>5,0 kWp Anlage zum Preis von 8.000€ mit 5 kWh Speicher für 8.500€</a:t>
            </a:r>
            <a:endParaRPr dirty="0"/>
          </a:p>
        </p:txBody>
      </p:sp>
      <p:sp>
        <p:nvSpPr>
          <p:cNvPr id="8" name="Rectangle 3"/>
          <p:cNvSpPr txBox="1">
            <a:spLocks noChangeArrowheads="1"/>
          </p:cNvSpPr>
          <p:nvPr/>
        </p:nvSpPr>
        <p:spPr bwMode="auto">
          <a:xfrm>
            <a:off x="1884825" y="1802084"/>
            <a:ext cx="8110076" cy="4087040"/>
          </a:xfrm>
          <a:prstGeom prst="rect">
            <a:avLst/>
          </a:prstGeom>
        </p:spPr>
        <p:txBody>
          <a:bodyPr vert="horz" lIns="91440" tIns="45720" rIns="91440" bIns="45720" rtlCol="0" anchor="t">
            <a:normAutofit/>
          </a:bodyPr>
          <a:lstStyle>
            <a:lvl1pPr marL="228600" indent="-228600" algn="l" defTabSz="914400">
              <a:lnSpc>
                <a:spcPct val="90000"/>
              </a:lnSpc>
              <a:spcBef>
                <a:spcPts val="1000"/>
              </a:spcBef>
              <a:buFont typeface="Arial"/>
              <a:buChar char="•"/>
              <a:defRPr sz="2600">
                <a:solidFill>
                  <a:schemeClr val="tx1"/>
                </a:solidFill>
                <a:latin typeface="+mn-lt"/>
                <a:ea typeface="+mn-ea"/>
                <a:cs typeface="+mn-cs"/>
              </a:defRPr>
            </a:lvl1pPr>
            <a:lvl2pPr marL="685800" indent="-228600" algn="l" defTabSz="914400">
              <a:lnSpc>
                <a:spcPct val="90000"/>
              </a:lnSpc>
              <a:spcBef>
                <a:spcPts val="500"/>
              </a:spcBef>
              <a:buFont typeface="Arial"/>
              <a:buChar char="•"/>
              <a:defRPr sz="2200">
                <a:solidFill>
                  <a:schemeClr val="tx1"/>
                </a:solidFill>
                <a:latin typeface="+mn-lt"/>
                <a:ea typeface="+mn-ea"/>
                <a:cs typeface="+mn-cs"/>
              </a:defRPr>
            </a:lvl2pPr>
            <a:lvl3pPr marL="1143000" indent="-228600" algn="l" defTabSz="914400">
              <a:lnSpc>
                <a:spcPct val="90000"/>
              </a:lnSpc>
              <a:spcBef>
                <a:spcPts val="500"/>
              </a:spcBef>
              <a:buFont typeface="Arial"/>
              <a:buChar char="•"/>
              <a:defRPr sz="16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Font typeface="Wingdings"/>
              <a:buNone/>
              <a:defRPr/>
            </a:pPr>
            <a:r>
              <a:rPr lang="de-DE" sz="2400" b="1" dirty="0">
                <a:latin typeface="Calibri" panose="020F0502020204030204" pitchFamily="34" charset="0"/>
              </a:rPr>
              <a:t>    </a:t>
            </a:r>
            <a:endParaRPr lang="de-DE" dirty="0">
              <a:latin typeface="Calibri" panose="020F0502020204030204" pitchFamily="34" charset="0"/>
            </a:endParaRPr>
          </a:p>
        </p:txBody>
      </p:sp>
      <p:sp>
        <p:nvSpPr>
          <p:cNvPr id="11" name="Text Box 4"/>
          <p:cNvSpPr txBox="1">
            <a:spLocks noChangeArrowheads="1"/>
          </p:cNvSpPr>
          <p:nvPr/>
        </p:nvSpPr>
        <p:spPr bwMode="auto">
          <a:xfrm>
            <a:off x="10488488" y="6415801"/>
            <a:ext cx="1440160" cy="254614"/>
          </a:xfrm>
          <a:prstGeom prst="rect">
            <a:avLst/>
          </a:prstGeom>
          <a:noFill/>
          <a:ln w="9525">
            <a:noFill/>
            <a:miter lim="800000"/>
            <a:headEnd/>
            <a:tailEnd/>
          </a:ln>
        </p:spPr>
        <p:txBody>
          <a:bodyPr wrap="square">
            <a:spAutoFit/>
          </a:bodyPr>
          <a:lstStyle/>
          <a:p>
            <a:pPr>
              <a:spcBef>
                <a:spcPts val="0"/>
              </a:spcBef>
              <a:defRPr/>
            </a:pPr>
            <a:r>
              <a:rPr lang="de-DE" sz="1000" dirty="0">
                <a:solidFill>
                  <a:schemeClr val="bg1">
                    <a:lumMod val="65000"/>
                  </a:schemeClr>
                </a:solidFill>
                <a:latin typeface="Calibri" panose="020F0502020204030204" pitchFamily="34" charset="0"/>
              </a:rPr>
              <a:t>Datenquelle: SFV</a:t>
            </a:r>
            <a:endParaRPr dirty="0">
              <a:latin typeface="Calibri" panose="020F0502020204030204" pitchFamily="34" charset="0"/>
            </a:endParaRPr>
          </a:p>
        </p:txBody>
      </p:sp>
      <p:grpSp>
        <p:nvGrpSpPr>
          <p:cNvPr id="14" name="Gruppieren 13"/>
          <p:cNvGrpSpPr/>
          <p:nvPr/>
        </p:nvGrpSpPr>
        <p:grpSpPr bwMode="auto">
          <a:xfrm>
            <a:off x="9268169" y="2503657"/>
            <a:ext cx="2804495" cy="3873270"/>
            <a:chOff x="8601049" y="2684614"/>
            <a:chExt cx="3326671" cy="3109155"/>
          </a:xfrm>
        </p:grpSpPr>
        <p:sp>
          <p:nvSpPr>
            <p:cNvPr id="12" name="Textfeld 11"/>
            <p:cNvSpPr txBox="1"/>
            <p:nvPr/>
          </p:nvSpPr>
          <p:spPr bwMode="auto">
            <a:xfrm>
              <a:off x="8601049" y="3298476"/>
              <a:ext cx="3326671" cy="2495293"/>
            </a:xfrm>
            <a:prstGeom prst="rect">
              <a:avLst/>
            </a:prstGeom>
            <a:noFill/>
          </p:spPr>
          <p:txBody>
            <a:bodyPr wrap="square">
              <a:spAutoFit/>
            </a:bodyPr>
            <a:lstStyle/>
            <a:p>
              <a:pPr marL="342900" indent="-342900">
                <a:buFontTx/>
                <a:buChar char="-"/>
                <a:defRPr/>
              </a:pPr>
              <a:r>
                <a:rPr lang="de-DE" i="1" dirty="0">
                  <a:latin typeface="Calibri" panose="020F0502020204030204" pitchFamily="34" charset="0"/>
                </a:rPr>
                <a:t>5,0 kWp für 8.000€ (reales Angebot)</a:t>
              </a:r>
            </a:p>
            <a:p>
              <a:pPr marL="285750" indent="-285750">
                <a:buFontTx/>
                <a:buChar char="-"/>
                <a:defRPr/>
              </a:pPr>
              <a:r>
                <a:rPr lang="de-DE" i="1" dirty="0">
                  <a:latin typeface="Calibri" panose="020F0502020204030204" pitchFamily="34" charset="0"/>
                </a:rPr>
                <a:t>1% Betriebskosten für Versicherung, Zähler etc.</a:t>
              </a:r>
            </a:p>
            <a:p>
              <a:pPr marL="285750" indent="-285750">
                <a:buFontTx/>
                <a:buChar char="-"/>
                <a:defRPr/>
              </a:pPr>
              <a:r>
                <a:rPr lang="de-DE" i="1" dirty="0">
                  <a:latin typeface="Calibri" panose="020F0502020204030204" pitchFamily="34" charset="0"/>
                </a:rPr>
                <a:t>5,0 kWh Speicher für 8.500€ </a:t>
              </a:r>
            </a:p>
            <a:p>
              <a:pPr marL="285750" indent="-285750">
                <a:buFontTx/>
                <a:buChar char="-"/>
                <a:defRPr/>
              </a:pPr>
              <a:r>
                <a:rPr lang="de-DE" i="1" dirty="0">
                  <a:latin typeface="Calibri" panose="020F0502020204030204" pitchFamily="34" charset="0"/>
                </a:rPr>
                <a:t>Ersatz des Speichers nach 10 Jahren Laufzeit</a:t>
              </a:r>
            </a:p>
            <a:p>
              <a:pPr marL="285750" indent="-285750">
                <a:buFontTx/>
                <a:buChar char="-"/>
                <a:defRPr/>
              </a:pPr>
              <a:r>
                <a:rPr lang="de-DE" i="1" dirty="0">
                  <a:latin typeface="Calibri" panose="020F0502020204030204" pitchFamily="34" charset="0"/>
                </a:rPr>
                <a:t>Konstanter Strompreis von 0,35€/kWh</a:t>
              </a:r>
            </a:p>
            <a:p>
              <a:pPr marL="285750" indent="-285750">
                <a:buFontTx/>
                <a:buChar char="-"/>
                <a:defRPr/>
              </a:pPr>
              <a:endParaRPr sz="1600" dirty="0">
                <a:latin typeface="Calibri" panose="020F0502020204030204" pitchFamily="34" charset="0"/>
              </a:endParaRPr>
            </a:p>
          </p:txBody>
        </p:sp>
        <p:pic>
          <p:nvPicPr>
            <p:cNvPr id="13" name="Grafik 12" descr="Post-it-Notizen Silhouette"/>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8760295" y="2684614"/>
              <a:ext cx="846889" cy="611004"/>
            </a:xfrm>
            <a:prstGeom prst="rect">
              <a:avLst/>
            </a:prstGeom>
          </p:spPr>
        </p:pic>
      </p:grpSp>
      <p:sp>
        <p:nvSpPr>
          <p:cNvPr id="18" name="Textfeld 17">
            <a:extLst>
              <a:ext uri="{FF2B5EF4-FFF2-40B4-BE49-F238E27FC236}">
                <a16:creationId xmlns:a16="http://schemas.microsoft.com/office/drawing/2014/main" id="{F76B92AD-426E-B6A8-0264-8E09BAB8CD75}"/>
              </a:ext>
            </a:extLst>
          </p:cNvPr>
          <p:cNvSpPr txBox="1"/>
          <p:nvPr/>
        </p:nvSpPr>
        <p:spPr>
          <a:xfrm>
            <a:off x="10231151" y="2721146"/>
            <a:ext cx="1645717" cy="400110"/>
          </a:xfrm>
          <a:prstGeom prst="rect">
            <a:avLst/>
          </a:prstGeom>
          <a:noFill/>
        </p:spPr>
        <p:txBody>
          <a:bodyPr wrap="square" rtlCol="0">
            <a:spAutoFit/>
          </a:bodyPr>
          <a:lstStyle/>
          <a:p>
            <a:r>
              <a:rPr lang="de-DE" sz="2000" i="1" dirty="0">
                <a:latin typeface="Calibri" panose="020F0502020204030204" pitchFamily="34" charset="0"/>
              </a:rPr>
              <a:t>Eckdaten</a:t>
            </a:r>
            <a:r>
              <a:rPr lang="de-DE" sz="1800" i="1" dirty="0">
                <a:latin typeface="Calibri" panose="020F0502020204030204" pitchFamily="34" charset="0"/>
              </a:rPr>
              <a:t>:</a:t>
            </a:r>
          </a:p>
        </p:txBody>
      </p:sp>
      <p:pic>
        <p:nvPicPr>
          <p:cNvPr id="7" name="Grafik 6">
            <a:extLst>
              <a:ext uri="{FF2B5EF4-FFF2-40B4-BE49-F238E27FC236}">
                <a16:creationId xmlns:a16="http://schemas.microsoft.com/office/drawing/2014/main" id="{A636826D-8B26-870A-2664-24D4250AF7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424" y="1916832"/>
            <a:ext cx="7867720" cy="4494786"/>
          </a:xfrm>
          <a:prstGeom prst="rect">
            <a:avLst/>
          </a:prstGeom>
        </p:spPr>
      </p:pic>
    </p:spTree>
    <p:extLst>
      <p:ext uri="{BB962C8B-B14F-4D97-AF65-F5344CB8AC3E}">
        <p14:creationId xmlns:p14="http://schemas.microsoft.com/office/powerpoint/2010/main" val="33933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4FDB2FFF-AF00-C880-E685-7E7D6D4C0B3F}"/>
              </a:ext>
            </a:extLst>
          </p:cNvPr>
          <p:cNvSpPr/>
          <p:nvPr/>
        </p:nvSpPr>
        <p:spPr>
          <a:xfrm>
            <a:off x="0" y="4051951"/>
            <a:ext cx="12192000" cy="2905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FFC326C4-9613-E619-AFEC-E81B30EE38E5}"/>
              </a:ext>
            </a:extLst>
          </p:cNvPr>
          <p:cNvSpPr>
            <a:spLocks noGrp="1"/>
          </p:cNvSpPr>
          <p:nvPr>
            <p:ph type="title"/>
          </p:nvPr>
        </p:nvSpPr>
        <p:spPr/>
        <p:txBody>
          <a:bodyPr/>
          <a:lstStyle/>
          <a:p>
            <a:r>
              <a:rPr lang="de-DE" dirty="0"/>
              <a:t>Der Solarenergie-Förderverein Deutschland e. V. </a:t>
            </a:r>
          </a:p>
        </p:txBody>
      </p:sp>
      <p:sp>
        <p:nvSpPr>
          <p:cNvPr id="3" name="Foliennummernplatzhalter 2">
            <a:extLst>
              <a:ext uri="{FF2B5EF4-FFF2-40B4-BE49-F238E27FC236}">
                <a16:creationId xmlns:a16="http://schemas.microsoft.com/office/drawing/2014/main" id="{69810F58-B494-8CCC-B895-6DCB248192D2}"/>
              </a:ext>
            </a:extLst>
          </p:cNvPr>
          <p:cNvSpPr>
            <a:spLocks noGrp="1"/>
          </p:cNvSpPr>
          <p:nvPr>
            <p:ph type="sldNum" sz="quarter" idx="12"/>
          </p:nvPr>
        </p:nvSpPr>
        <p:spPr>
          <a:xfrm>
            <a:off x="9225142" y="6356350"/>
            <a:ext cx="2743200" cy="365125"/>
          </a:xfrm>
        </p:spPr>
        <p:txBody>
          <a:bodyPr/>
          <a:lstStyle/>
          <a:p>
            <a:pPr>
              <a:defRPr/>
            </a:pPr>
            <a:fld id="{1FBEC313-BFA3-4240-9241-A71F3CEF1773}" type="slidenum">
              <a:rPr lang="de-DE" smtClean="0"/>
              <a:pPr>
                <a:defRPr/>
              </a:pPr>
              <a:t>3</a:t>
            </a:fld>
            <a:endParaRPr lang="de-DE"/>
          </a:p>
        </p:txBody>
      </p:sp>
      <p:sp>
        <p:nvSpPr>
          <p:cNvPr id="4" name="Untertitel 3">
            <a:extLst>
              <a:ext uri="{FF2B5EF4-FFF2-40B4-BE49-F238E27FC236}">
                <a16:creationId xmlns:a16="http://schemas.microsoft.com/office/drawing/2014/main" id="{2AE23B20-335C-9A3F-1C02-DB7ABD6DE896}"/>
              </a:ext>
            </a:extLst>
          </p:cNvPr>
          <p:cNvSpPr>
            <a:spLocks noGrp="1"/>
          </p:cNvSpPr>
          <p:nvPr>
            <p:ph type="subTitle" idx="13"/>
          </p:nvPr>
        </p:nvSpPr>
        <p:spPr/>
        <p:txBody>
          <a:bodyPr>
            <a:normAutofit fontScale="85000" lnSpcReduction="20000"/>
          </a:bodyPr>
          <a:lstStyle/>
          <a:p>
            <a:r>
              <a:rPr lang="de-DE" dirty="0"/>
              <a:t>Wer ist der SFV?</a:t>
            </a:r>
          </a:p>
        </p:txBody>
      </p:sp>
      <p:sp>
        <p:nvSpPr>
          <p:cNvPr id="7" name="Inhaltsplatzhalter 6">
            <a:extLst>
              <a:ext uri="{FF2B5EF4-FFF2-40B4-BE49-F238E27FC236}">
                <a16:creationId xmlns:a16="http://schemas.microsoft.com/office/drawing/2014/main" id="{D6670915-85AA-A98A-2167-E83B6947DA91}"/>
              </a:ext>
            </a:extLst>
          </p:cNvPr>
          <p:cNvSpPr>
            <a:spLocks noGrp="1"/>
          </p:cNvSpPr>
          <p:nvPr>
            <p:ph idx="1"/>
          </p:nvPr>
        </p:nvSpPr>
        <p:spPr>
          <a:xfrm>
            <a:off x="838200" y="1627093"/>
            <a:ext cx="7994346" cy="1945923"/>
          </a:xfrm>
        </p:spPr>
        <p:txBody>
          <a:bodyPr/>
          <a:lstStyle/>
          <a:p>
            <a:r>
              <a:rPr lang="de-DE" dirty="0"/>
              <a:t>Gemeinnütziger Verein</a:t>
            </a:r>
          </a:p>
          <a:p>
            <a:r>
              <a:rPr lang="de-DE" dirty="0"/>
              <a:t>Beratung und Förderung der Solarenergie seit 1986</a:t>
            </a:r>
          </a:p>
          <a:p>
            <a:r>
              <a:rPr lang="de-DE" dirty="0"/>
              <a:t>Kostenlose Beratung für </a:t>
            </a:r>
            <a:r>
              <a:rPr lang="de-DE" dirty="0" err="1"/>
              <a:t>Solaranlagen-Betreiber:innen</a:t>
            </a:r>
            <a:endParaRPr lang="de-DE" dirty="0"/>
          </a:p>
          <a:p>
            <a:r>
              <a:rPr lang="de-DE" dirty="0"/>
              <a:t>Unabhängig von Wirtschaft und Politik</a:t>
            </a:r>
          </a:p>
          <a:p>
            <a:endParaRPr lang="de-DE" dirty="0"/>
          </a:p>
        </p:txBody>
      </p:sp>
      <p:pic>
        <p:nvPicPr>
          <p:cNvPr id="8" name="Inhaltsplatzhalter 12">
            <a:extLst>
              <a:ext uri="{FF2B5EF4-FFF2-40B4-BE49-F238E27FC236}">
                <a16:creationId xmlns:a16="http://schemas.microsoft.com/office/drawing/2014/main" id="{9855EE6E-7024-70E6-3BDE-9B27F53609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10811" y="4537174"/>
            <a:ext cx="1512781" cy="2126797"/>
          </a:xfrm>
          <a:prstGeom prst="rect">
            <a:avLst/>
          </a:prstGeom>
        </p:spPr>
      </p:pic>
      <p:pic>
        <p:nvPicPr>
          <p:cNvPr id="9" name="Grafik 8">
            <a:hlinkClick r:id="rId4"/>
            <a:extLst>
              <a:ext uri="{FF2B5EF4-FFF2-40B4-BE49-F238E27FC236}">
                <a16:creationId xmlns:a16="http://schemas.microsoft.com/office/drawing/2014/main" id="{DA0A9AEF-7880-CF5F-78AA-26EDBEAB61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68408" y="805716"/>
            <a:ext cx="1365705" cy="1365705"/>
          </a:xfrm>
          <a:prstGeom prst="rect">
            <a:avLst/>
          </a:prstGeom>
        </p:spPr>
      </p:pic>
      <p:sp>
        <p:nvSpPr>
          <p:cNvPr id="10" name="Textfeld 9">
            <a:extLst>
              <a:ext uri="{FF2B5EF4-FFF2-40B4-BE49-F238E27FC236}">
                <a16:creationId xmlns:a16="http://schemas.microsoft.com/office/drawing/2014/main" id="{5A79F138-F2A3-D86D-1431-6CB35B7F7B2C}"/>
              </a:ext>
            </a:extLst>
          </p:cNvPr>
          <p:cNvSpPr txBox="1"/>
          <p:nvPr/>
        </p:nvSpPr>
        <p:spPr>
          <a:xfrm>
            <a:off x="839416" y="4129144"/>
            <a:ext cx="2052006" cy="369332"/>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Politische Arbeit</a:t>
            </a:r>
          </a:p>
        </p:txBody>
      </p:sp>
      <p:sp>
        <p:nvSpPr>
          <p:cNvPr id="11" name="Textfeld 10">
            <a:extLst>
              <a:ext uri="{FF2B5EF4-FFF2-40B4-BE49-F238E27FC236}">
                <a16:creationId xmlns:a16="http://schemas.microsoft.com/office/drawing/2014/main" id="{9240C984-8231-96F5-5CB3-F19E527F1A69}"/>
              </a:ext>
            </a:extLst>
          </p:cNvPr>
          <p:cNvSpPr txBox="1"/>
          <p:nvPr/>
        </p:nvSpPr>
        <p:spPr>
          <a:xfrm>
            <a:off x="3215680" y="4109896"/>
            <a:ext cx="3024336" cy="369332"/>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Öffentlichkeitsarbeit</a:t>
            </a:r>
          </a:p>
        </p:txBody>
      </p:sp>
      <p:pic>
        <p:nvPicPr>
          <p:cNvPr id="13" name="Grafik 12" descr="Ein Bild, das Text enthält.&#10;&#10;Automatisch generierte Beschreibung">
            <a:extLst>
              <a:ext uri="{FF2B5EF4-FFF2-40B4-BE49-F238E27FC236}">
                <a16:creationId xmlns:a16="http://schemas.microsoft.com/office/drawing/2014/main" id="{0C0120D2-B888-49AA-15BD-7D57B09B0D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31704" y="4537173"/>
            <a:ext cx="1584788" cy="2204195"/>
          </a:xfrm>
          <a:prstGeom prst="rect">
            <a:avLst/>
          </a:prstGeom>
          <a:ln>
            <a:solidFill>
              <a:schemeClr val="accent3">
                <a:lumMod val="75000"/>
              </a:schemeClr>
            </a:solidFill>
          </a:ln>
        </p:spPr>
      </p:pic>
      <p:sp>
        <p:nvSpPr>
          <p:cNvPr id="14" name="Textfeld 13">
            <a:extLst>
              <a:ext uri="{FF2B5EF4-FFF2-40B4-BE49-F238E27FC236}">
                <a16:creationId xmlns:a16="http://schemas.microsoft.com/office/drawing/2014/main" id="{F05BD0FB-AEA6-5BE0-5FFF-2480D5B22941}"/>
              </a:ext>
            </a:extLst>
          </p:cNvPr>
          <p:cNvSpPr txBox="1"/>
          <p:nvPr/>
        </p:nvSpPr>
        <p:spPr>
          <a:xfrm>
            <a:off x="5951984" y="4109895"/>
            <a:ext cx="2496212" cy="369332"/>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Solaranlagen-Beratung</a:t>
            </a:r>
          </a:p>
        </p:txBody>
      </p:sp>
      <p:pic>
        <p:nvPicPr>
          <p:cNvPr id="20" name="Grafik 19">
            <a:extLst>
              <a:ext uri="{FF2B5EF4-FFF2-40B4-BE49-F238E27FC236}">
                <a16:creationId xmlns:a16="http://schemas.microsoft.com/office/drawing/2014/main" id="{6A1395A2-2285-FE35-2F07-ED4D5F3866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93493" y="2527838"/>
            <a:ext cx="2360307" cy="742190"/>
          </a:xfrm>
          <a:prstGeom prst="rect">
            <a:avLst/>
          </a:prstGeom>
        </p:spPr>
      </p:pic>
      <p:sp>
        <p:nvSpPr>
          <p:cNvPr id="21" name="Textfeld 20">
            <a:extLst>
              <a:ext uri="{FF2B5EF4-FFF2-40B4-BE49-F238E27FC236}">
                <a16:creationId xmlns:a16="http://schemas.microsoft.com/office/drawing/2014/main" id="{DCE25EDF-1781-A0F9-9B3E-85E8DB2730A3}"/>
              </a:ext>
            </a:extLst>
          </p:cNvPr>
          <p:cNvSpPr txBox="1"/>
          <p:nvPr/>
        </p:nvSpPr>
        <p:spPr>
          <a:xfrm>
            <a:off x="8856372" y="4129144"/>
            <a:ext cx="2496212" cy="369332"/>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Erfolge</a:t>
            </a:r>
          </a:p>
        </p:txBody>
      </p:sp>
      <p:sp>
        <p:nvSpPr>
          <p:cNvPr id="22" name="Textfeld 21">
            <a:extLst>
              <a:ext uri="{FF2B5EF4-FFF2-40B4-BE49-F238E27FC236}">
                <a16:creationId xmlns:a16="http://schemas.microsoft.com/office/drawing/2014/main" id="{3F877E89-77B3-F667-80AD-9D31FB4C4F8D}"/>
              </a:ext>
            </a:extLst>
          </p:cNvPr>
          <p:cNvSpPr txBox="1"/>
          <p:nvPr/>
        </p:nvSpPr>
        <p:spPr>
          <a:xfrm>
            <a:off x="8856372" y="4653136"/>
            <a:ext cx="3000268" cy="2031325"/>
          </a:xfrm>
          <a:prstGeom prst="rect">
            <a:avLst/>
          </a:prstGeom>
          <a:noFill/>
        </p:spPr>
        <p:txBody>
          <a:bodyPr wrap="square" rtlCol="0">
            <a:spAutoFit/>
          </a:bodyPr>
          <a:lstStyle/>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Einspeisevergütung für EE-Strom: „Aachener Modell“</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Klimaklage: Nachbessern der Klimaschutzziele</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Über 30 Jahre </a:t>
            </a:r>
            <a:r>
              <a:rPr lang="de-DE" dirty="0" err="1">
                <a:latin typeface="Calibri" panose="020F0502020204030204" pitchFamily="34" charset="0"/>
                <a:cs typeface="Calibri" panose="020F0502020204030204" pitchFamily="34" charset="0"/>
              </a:rPr>
              <a:t>Erfahung</a:t>
            </a:r>
            <a:r>
              <a:rPr lang="de-DE" dirty="0">
                <a:latin typeface="Calibri" panose="020F0502020204030204" pitchFamily="34" charset="0"/>
                <a:cs typeface="Calibri" panose="020F0502020204030204" pitchFamily="34" charset="0"/>
              </a:rPr>
              <a:t> in der Solaranlagen-Beratung</a:t>
            </a:r>
          </a:p>
          <a:p>
            <a:pPr marL="285750" indent="-285750">
              <a:buFont typeface="Arial" panose="020B0604020202020204" pitchFamily="34" charset="0"/>
              <a:buChar char="•"/>
            </a:pPr>
            <a:endParaRPr lang="de-DE" dirty="0">
              <a:latin typeface="Calibri" panose="020F0502020204030204" pitchFamily="34" charset="0"/>
              <a:cs typeface="Calibri" panose="020F0502020204030204" pitchFamily="34" charset="0"/>
            </a:endParaRPr>
          </a:p>
        </p:txBody>
      </p:sp>
      <p:pic>
        <p:nvPicPr>
          <p:cNvPr id="24" name="Grafik 23" descr="Ein Bild, das Gebäude, draußen, Haus enthält.&#10;&#10;Automatisch generierte Beschreibung">
            <a:extLst>
              <a:ext uri="{FF2B5EF4-FFF2-40B4-BE49-F238E27FC236}">
                <a16:creationId xmlns:a16="http://schemas.microsoft.com/office/drawing/2014/main" id="{52D62836-CA67-A78C-403E-29EA8D1E010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407696" y="4565567"/>
            <a:ext cx="1584788" cy="2155908"/>
          </a:xfrm>
          <a:prstGeom prst="rect">
            <a:avLst/>
          </a:prstGeom>
        </p:spPr>
      </p:pic>
    </p:spTree>
    <p:extLst>
      <p:ext uri="{BB962C8B-B14F-4D97-AF65-F5344CB8AC3E}">
        <p14:creationId xmlns:p14="http://schemas.microsoft.com/office/powerpoint/2010/main" val="1244889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30</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Wirtschaftliche Betrachtung</a:t>
            </a:r>
            <a:endParaRPr/>
          </a:p>
        </p:txBody>
      </p:sp>
      <p:sp>
        <p:nvSpPr>
          <p:cNvPr id="2" name="Titel 1"/>
          <p:cNvSpPr>
            <a:spLocks noGrp="1"/>
          </p:cNvSpPr>
          <p:nvPr>
            <p:ph type="title"/>
          </p:nvPr>
        </p:nvSpPr>
        <p:spPr bwMode="auto"/>
        <p:txBody>
          <a:bodyPr/>
          <a:lstStyle/>
          <a:p>
            <a:pPr>
              <a:defRPr/>
            </a:pPr>
            <a:r>
              <a:rPr lang="de-DE">
                <a:solidFill>
                  <a:srgbClr val="5723B8"/>
                </a:solidFill>
              </a:rPr>
              <a:t>Förderprogramme</a:t>
            </a:r>
            <a:endParaRPr/>
          </a:p>
        </p:txBody>
      </p:sp>
      <p:sp>
        <p:nvSpPr>
          <p:cNvPr id="6" name="Inhaltsplatzhalter 5"/>
          <p:cNvSpPr>
            <a:spLocks noGrp="1"/>
          </p:cNvSpPr>
          <p:nvPr>
            <p:ph idx="1"/>
          </p:nvPr>
        </p:nvSpPr>
        <p:spPr bwMode="auto">
          <a:xfrm>
            <a:off x="577968" y="1497459"/>
            <a:ext cx="5833993" cy="2224578"/>
          </a:xfrm>
        </p:spPr>
        <p:txBody>
          <a:bodyPr>
            <a:noAutofit/>
          </a:bodyPr>
          <a:lstStyle/>
          <a:p>
            <a:pPr>
              <a:lnSpc>
                <a:spcPct val="100000"/>
              </a:lnSpc>
              <a:spcBef>
                <a:spcPts val="600"/>
              </a:spcBef>
              <a:defRPr/>
            </a:pPr>
            <a:r>
              <a:rPr lang="de-DE" sz="2400" dirty="0"/>
              <a:t>Von Stadt zu Stadt unterschiedlich</a:t>
            </a:r>
            <a:endParaRPr sz="2400" dirty="0"/>
          </a:p>
          <a:p>
            <a:pPr>
              <a:lnSpc>
                <a:spcPct val="100000"/>
              </a:lnSpc>
              <a:spcBef>
                <a:spcPts val="600"/>
              </a:spcBef>
              <a:defRPr/>
            </a:pPr>
            <a:r>
              <a:rPr lang="de-DE" sz="2400" dirty="0"/>
              <a:t>Beantragung entweder </a:t>
            </a:r>
            <a:r>
              <a:rPr lang="de-DE" sz="2400" b="1" dirty="0"/>
              <a:t>vor</a:t>
            </a:r>
            <a:r>
              <a:rPr lang="de-DE" sz="2400" dirty="0"/>
              <a:t> Auftragsvergabe oder </a:t>
            </a:r>
            <a:r>
              <a:rPr lang="de-DE" sz="2400" b="1" dirty="0"/>
              <a:t>nach</a:t>
            </a:r>
            <a:r>
              <a:rPr lang="de-DE" sz="2400" dirty="0"/>
              <a:t> Fertigstellung</a:t>
            </a:r>
            <a:endParaRPr sz="2400" dirty="0"/>
          </a:p>
          <a:p>
            <a:pPr>
              <a:lnSpc>
                <a:spcPct val="100000"/>
              </a:lnSpc>
              <a:spcBef>
                <a:spcPts val="600"/>
              </a:spcBef>
              <a:defRPr/>
            </a:pPr>
            <a:r>
              <a:rPr lang="de-DE" sz="2400" dirty="0"/>
              <a:t>Frühzeitiges Informieren ist wichtig! </a:t>
            </a:r>
          </a:p>
          <a:p>
            <a:pPr marL="0" indent="0">
              <a:lnSpc>
                <a:spcPct val="100000"/>
              </a:lnSpc>
              <a:spcBef>
                <a:spcPts val="600"/>
              </a:spcBef>
              <a:buNone/>
              <a:defRPr/>
            </a:pPr>
            <a:endParaRPr lang="de-DE" sz="2400" dirty="0"/>
          </a:p>
          <a:p>
            <a:pPr marL="0" indent="0">
              <a:lnSpc>
                <a:spcPct val="100000"/>
              </a:lnSpc>
              <a:spcBef>
                <a:spcPts val="600"/>
              </a:spcBef>
              <a:buNone/>
              <a:defRPr/>
            </a:pPr>
            <a:r>
              <a:rPr lang="de-DE" sz="2400" b="1" dirty="0"/>
              <a:t>Stadt Münster:</a:t>
            </a:r>
          </a:p>
          <a:p>
            <a:pPr>
              <a:lnSpc>
                <a:spcPct val="100000"/>
              </a:lnSpc>
              <a:spcBef>
                <a:spcPts val="600"/>
              </a:spcBef>
              <a:defRPr/>
            </a:pPr>
            <a:r>
              <a:rPr lang="de-DE" sz="2400" dirty="0"/>
              <a:t>Photovoltaikanlage auf einem Gründach, auf Mehrfamilienhäusern oder an einer Fassade (Bestand und Neubau): 300€/kWp</a:t>
            </a:r>
          </a:p>
          <a:p>
            <a:pPr marL="0" indent="0">
              <a:lnSpc>
                <a:spcPct val="100000"/>
              </a:lnSpc>
              <a:spcBef>
                <a:spcPts val="600"/>
              </a:spcBef>
              <a:buNone/>
              <a:defRPr/>
            </a:pPr>
            <a:r>
              <a:rPr lang="de-DE" sz="1800" dirty="0">
                <a:hlinkClick r:id="rId2"/>
              </a:rPr>
              <a:t>https://www.stadt-muenster.de/klima/foerderprogramm/photovoltaik</a:t>
            </a:r>
            <a:endParaRPr lang="de-DE" sz="1800" dirty="0"/>
          </a:p>
          <a:p>
            <a:pPr marL="0" indent="0">
              <a:lnSpc>
                <a:spcPct val="100000"/>
              </a:lnSpc>
              <a:spcBef>
                <a:spcPts val="600"/>
              </a:spcBef>
              <a:buNone/>
              <a:defRPr/>
            </a:pPr>
            <a:endParaRPr sz="1800" dirty="0"/>
          </a:p>
        </p:txBody>
      </p:sp>
      <p:pic>
        <p:nvPicPr>
          <p:cNvPr id="9" name="Grafik 8"/>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6634676" y="1373735"/>
            <a:ext cx="5205199" cy="3797252"/>
          </a:xfrm>
          <a:prstGeom prst="rect">
            <a:avLst/>
          </a:prstGeom>
        </p:spPr>
      </p:pic>
      <p:pic>
        <p:nvPicPr>
          <p:cNvPr id="10" name="Grafik 9" descr="Post-it-Notizen Silhouette"/>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6361460" y="5232968"/>
            <a:ext cx="697110" cy="611004"/>
          </a:xfrm>
          <a:prstGeom prst="rect">
            <a:avLst/>
          </a:prstGeom>
        </p:spPr>
      </p:pic>
      <p:grpSp>
        <p:nvGrpSpPr>
          <p:cNvPr id="12" name="Gruppieren 11"/>
          <p:cNvGrpSpPr/>
          <p:nvPr/>
        </p:nvGrpSpPr>
        <p:grpSpPr bwMode="auto">
          <a:xfrm>
            <a:off x="6411961" y="5279383"/>
            <a:ext cx="5804719" cy="1627047"/>
            <a:chOff x="1300459" y="3850865"/>
            <a:chExt cx="4481151" cy="1627047"/>
          </a:xfrm>
        </p:grpSpPr>
        <p:sp>
          <p:nvSpPr>
            <p:cNvPr id="8" name="Textfeld 7"/>
            <p:cNvSpPr txBox="1"/>
            <p:nvPr/>
          </p:nvSpPr>
          <p:spPr bwMode="auto">
            <a:xfrm>
              <a:off x="1763279" y="3850865"/>
              <a:ext cx="4018331" cy="1015663"/>
            </a:xfrm>
            <a:prstGeom prst="rect">
              <a:avLst/>
            </a:prstGeom>
            <a:noFill/>
          </p:spPr>
          <p:txBody>
            <a:bodyPr wrap="square">
              <a:spAutoFit/>
            </a:bodyPr>
            <a:lstStyle/>
            <a:p>
              <a:pPr>
                <a:lnSpc>
                  <a:spcPct val="100000"/>
                </a:lnSpc>
                <a:spcBef>
                  <a:spcPts val="600"/>
                </a:spcBef>
                <a:defRPr/>
              </a:pPr>
              <a:r>
                <a:rPr lang="de-DE" sz="2000" i="1" dirty="0">
                  <a:latin typeface="Calibri" panose="020F0502020204030204" pitchFamily="34" charset="0"/>
                </a:rPr>
                <a:t>Eine Übersicht über verschiedene Förderprogramme je nach Bundesland gibt es auf der SFV-Homepage: </a:t>
              </a:r>
              <a:endParaRPr dirty="0">
                <a:latin typeface="Calibri" panose="020F0502020204030204" pitchFamily="34" charset="0"/>
              </a:endParaRPr>
            </a:p>
          </p:txBody>
        </p:sp>
        <p:sp>
          <p:nvSpPr>
            <p:cNvPr id="7" name="Textfeld 6"/>
            <p:cNvSpPr txBox="1"/>
            <p:nvPr/>
          </p:nvSpPr>
          <p:spPr bwMode="auto">
            <a:xfrm>
              <a:off x="1300459" y="4831581"/>
              <a:ext cx="4097253" cy="646331"/>
            </a:xfrm>
            <a:prstGeom prst="rect">
              <a:avLst/>
            </a:prstGeom>
            <a:noFill/>
          </p:spPr>
          <p:txBody>
            <a:bodyPr wrap="square" rtlCol="0">
              <a:spAutoFit/>
            </a:bodyPr>
            <a:lstStyle/>
            <a:p>
              <a:pPr>
                <a:defRPr/>
              </a:pPr>
              <a:r>
                <a:rPr lang="de-DE" i="1" u="sng" dirty="0">
                  <a:latin typeface="Calibri" panose="020F0502020204030204" pitchFamily="34" charset="0"/>
                  <a:hlinkClick r:id="rId5" tooltip="http://www.sfv.de/solaranlagenberatung/foerderprogramme"/>
                </a:rPr>
                <a:t>www.sfv.de/solaranlagenberatung/foerderprogramme</a:t>
              </a:r>
              <a:endParaRPr lang="de-DE" i="1" u="sng" dirty="0">
                <a:latin typeface="Calibri" panose="020F0502020204030204" pitchFamily="34" charset="0"/>
              </a:endParaRPr>
            </a:p>
            <a:p>
              <a:pPr>
                <a:defRPr/>
              </a:pPr>
              <a:endParaRPr lang="de-DE" i="1" dirty="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31</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Wirtschaftliche Betrachtung</a:t>
            </a:r>
            <a:endParaRPr/>
          </a:p>
        </p:txBody>
      </p:sp>
      <p:sp>
        <p:nvSpPr>
          <p:cNvPr id="2" name="Titel 1"/>
          <p:cNvSpPr>
            <a:spLocks noGrp="1"/>
          </p:cNvSpPr>
          <p:nvPr>
            <p:ph type="title"/>
          </p:nvPr>
        </p:nvSpPr>
        <p:spPr bwMode="auto"/>
        <p:txBody>
          <a:bodyPr/>
          <a:lstStyle/>
          <a:p>
            <a:pPr>
              <a:defRPr/>
            </a:pPr>
            <a:r>
              <a:rPr lang="de-DE" dirty="0">
                <a:solidFill>
                  <a:srgbClr val="5723B8"/>
                </a:solidFill>
              </a:rPr>
              <a:t>KfW Förderprogramm: Solarstrom für Elektroautos</a:t>
            </a:r>
            <a:endParaRPr dirty="0"/>
          </a:p>
        </p:txBody>
      </p:sp>
      <p:sp>
        <p:nvSpPr>
          <p:cNvPr id="6" name="Inhaltsplatzhalter 5"/>
          <p:cNvSpPr>
            <a:spLocks noGrp="1"/>
          </p:cNvSpPr>
          <p:nvPr>
            <p:ph idx="1"/>
          </p:nvPr>
        </p:nvSpPr>
        <p:spPr bwMode="auto">
          <a:xfrm>
            <a:off x="577968" y="1497458"/>
            <a:ext cx="10414576" cy="4379813"/>
          </a:xfrm>
        </p:spPr>
        <p:txBody>
          <a:bodyPr>
            <a:noAutofit/>
          </a:bodyPr>
          <a:lstStyle/>
          <a:p>
            <a:r>
              <a:rPr lang="de-DE" sz="2400" dirty="0"/>
              <a:t>Förderanträge ab dem 26.09.2023 (bis voraussichtlich 30.06.2024) an die KfW (</a:t>
            </a:r>
            <a:r>
              <a:rPr lang="de-DE" sz="2400" dirty="0">
                <a:hlinkClick r:id="rId3"/>
              </a:rPr>
              <a:t>http://www.kfw.de/442-MeineKfW</a:t>
            </a:r>
            <a:r>
              <a:rPr lang="de-DE" sz="2400" dirty="0"/>
              <a:t>)</a:t>
            </a:r>
            <a:br>
              <a:rPr lang="de-DE" sz="2400" dirty="0"/>
            </a:br>
            <a:endParaRPr lang="de-DE" sz="2000" dirty="0"/>
          </a:p>
          <a:p>
            <a:r>
              <a:rPr lang="de-DE" sz="2400" dirty="0"/>
              <a:t>Gefördert werden:</a:t>
            </a:r>
          </a:p>
          <a:p>
            <a:pPr lvl="1"/>
            <a:r>
              <a:rPr lang="de-DE" sz="2000" dirty="0"/>
              <a:t>PV (mind. 5kWp)	- 	600€/kWp</a:t>
            </a:r>
          </a:p>
          <a:p>
            <a:pPr lvl="1"/>
            <a:r>
              <a:rPr lang="de-DE" sz="2000" dirty="0"/>
              <a:t>Stromspeicher (mind. 5kWh) 250€/kWh</a:t>
            </a:r>
          </a:p>
          <a:p>
            <a:pPr lvl="1"/>
            <a:r>
              <a:rPr lang="de-DE" sz="2000" dirty="0"/>
              <a:t>Ladepunkt (mind. 11kW)	600€ pauschal</a:t>
            </a:r>
          </a:p>
          <a:p>
            <a:pPr lvl="1"/>
            <a:r>
              <a:rPr lang="de-DE" sz="2000" dirty="0"/>
              <a:t>Bonus für bidirektionales Laden: 1200€</a:t>
            </a:r>
            <a:br>
              <a:rPr lang="de-DE" sz="2000" dirty="0"/>
            </a:br>
            <a:endParaRPr lang="de-DE" sz="2000" dirty="0"/>
          </a:p>
          <a:p>
            <a:r>
              <a:rPr lang="de-DE" sz="2400" dirty="0"/>
              <a:t>Voraussetzungen:</a:t>
            </a:r>
          </a:p>
          <a:p>
            <a:pPr lvl="1">
              <a:lnSpc>
                <a:spcPct val="100000"/>
              </a:lnSpc>
            </a:pPr>
            <a:r>
              <a:rPr lang="de-DE" sz="2000" b="1" dirty="0"/>
              <a:t>Alle drei Komponenten müssen neu gekauft und installiert werden</a:t>
            </a:r>
            <a:r>
              <a:rPr lang="de-DE" sz="2000" dirty="0"/>
              <a:t>.</a:t>
            </a:r>
          </a:p>
          <a:p>
            <a:pPr lvl="1">
              <a:lnSpc>
                <a:spcPct val="100000"/>
              </a:lnSpc>
            </a:pPr>
            <a:r>
              <a:rPr lang="de-DE" sz="2000" dirty="0"/>
              <a:t>Natürliche Personen, die </a:t>
            </a:r>
            <a:r>
              <a:rPr lang="de-DE" sz="2000" dirty="0" err="1"/>
              <a:t>Eigentümer:in</a:t>
            </a:r>
            <a:r>
              <a:rPr lang="de-DE" sz="2000" dirty="0"/>
              <a:t> eines </a:t>
            </a:r>
            <a:r>
              <a:rPr lang="de-DE" sz="2000" b="1" dirty="0"/>
              <a:t>selbst genutzten </a:t>
            </a:r>
            <a:r>
              <a:rPr lang="de-DE" sz="2000" dirty="0"/>
              <a:t>Wohngebäudes sind.</a:t>
            </a:r>
          </a:p>
          <a:p>
            <a:pPr lvl="1">
              <a:lnSpc>
                <a:spcPct val="100000"/>
              </a:lnSpc>
            </a:pPr>
            <a:r>
              <a:rPr lang="de-DE" sz="2000" dirty="0"/>
              <a:t>Ein Elektroauto muss vorhanden bzw. verbindlich bestellt sein. </a:t>
            </a:r>
          </a:p>
          <a:p>
            <a:endParaRPr lang="de-DE" sz="2400" dirty="0"/>
          </a:p>
          <a:p>
            <a:pPr lvl="1"/>
            <a:endParaRPr lang="de-DE" sz="2000" dirty="0"/>
          </a:p>
        </p:txBody>
      </p:sp>
      <p:pic>
        <p:nvPicPr>
          <p:cNvPr id="14" name="Grafik 13" descr="Ein Bild, das Screenshot, Design, Grafiken enthält.&#10;&#10;Automatisch generierte Beschreibung">
            <a:extLst>
              <a:ext uri="{FF2B5EF4-FFF2-40B4-BE49-F238E27FC236}">
                <a16:creationId xmlns:a16="http://schemas.microsoft.com/office/drawing/2014/main" id="{366056A5-6F6B-C2DC-BBBC-3E70237EBC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0376" y="3200499"/>
            <a:ext cx="1856842" cy="1886316"/>
          </a:xfrm>
          <a:prstGeom prst="rect">
            <a:avLst/>
          </a:prstGeom>
        </p:spPr>
      </p:pic>
      <p:pic>
        <p:nvPicPr>
          <p:cNvPr id="18" name="Grafik 17">
            <a:extLst>
              <a:ext uri="{FF2B5EF4-FFF2-40B4-BE49-F238E27FC236}">
                <a16:creationId xmlns:a16="http://schemas.microsoft.com/office/drawing/2014/main" id="{44198CF2-C18F-9C3D-CD2B-286F774FA6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0643" y="2276872"/>
            <a:ext cx="2414389" cy="869430"/>
          </a:xfrm>
          <a:prstGeom prst="rect">
            <a:avLst/>
          </a:prstGeom>
        </p:spPr>
      </p:pic>
    </p:spTree>
    <p:extLst>
      <p:ext uri="{BB962C8B-B14F-4D97-AF65-F5344CB8AC3E}">
        <p14:creationId xmlns:p14="http://schemas.microsoft.com/office/powerpoint/2010/main" val="693645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32</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Wirtschaftliche Betrachtung</a:t>
            </a:r>
            <a:endParaRPr/>
          </a:p>
          <a:p>
            <a:pPr>
              <a:defRPr/>
            </a:pPr>
            <a:endParaRPr lang="de-DE"/>
          </a:p>
        </p:txBody>
      </p:sp>
      <p:sp>
        <p:nvSpPr>
          <p:cNvPr id="2" name="Titel 1"/>
          <p:cNvSpPr>
            <a:spLocks noGrp="1"/>
          </p:cNvSpPr>
          <p:nvPr>
            <p:ph type="title"/>
          </p:nvPr>
        </p:nvSpPr>
        <p:spPr bwMode="auto"/>
        <p:txBody>
          <a:bodyPr>
            <a:normAutofit/>
          </a:bodyPr>
          <a:lstStyle/>
          <a:p>
            <a:pPr>
              <a:defRPr/>
            </a:pPr>
            <a:r>
              <a:rPr lang="de-DE">
                <a:solidFill>
                  <a:srgbClr val="5723B8"/>
                </a:solidFill>
              </a:rPr>
              <a:t>Online-Tool zur Abschätzung des Eigenverbrauchs</a:t>
            </a:r>
            <a:endParaRPr/>
          </a:p>
        </p:txBody>
      </p:sp>
      <p:sp>
        <p:nvSpPr>
          <p:cNvPr id="5" name="Inhaltsplatzhalter 4"/>
          <p:cNvSpPr>
            <a:spLocks noGrp="1"/>
          </p:cNvSpPr>
          <p:nvPr>
            <p:ph idx="1"/>
          </p:nvPr>
        </p:nvSpPr>
        <p:spPr bwMode="auto">
          <a:xfrm>
            <a:off x="615992" y="2822026"/>
            <a:ext cx="4169094" cy="2804795"/>
          </a:xfrm>
        </p:spPr>
        <p:txBody>
          <a:bodyPr>
            <a:noAutofit/>
          </a:bodyPr>
          <a:lstStyle/>
          <a:p>
            <a:pPr>
              <a:lnSpc>
                <a:spcPct val="110000"/>
              </a:lnSpc>
              <a:defRPr/>
            </a:pPr>
            <a:r>
              <a:rPr lang="de-DE" sz="2400"/>
              <a:t>in Abhängigkeit von</a:t>
            </a:r>
            <a:endParaRPr sz="2400"/>
          </a:p>
          <a:p>
            <a:pPr marL="638175" lvl="1" indent="-180975">
              <a:lnSpc>
                <a:spcPct val="110000"/>
              </a:lnSpc>
              <a:buFontTx/>
              <a:buChar char="-"/>
              <a:defRPr/>
            </a:pPr>
            <a:r>
              <a:rPr lang="de-DE"/>
              <a:t>Jahresverbrauch</a:t>
            </a:r>
            <a:endParaRPr/>
          </a:p>
          <a:p>
            <a:pPr marL="638175" lvl="1" indent="-180975">
              <a:lnSpc>
                <a:spcPct val="110000"/>
              </a:lnSpc>
              <a:buFontTx/>
              <a:buChar char="-"/>
              <a:defRPr/>
            </a:pPr>
            <a:r>
              <a:rPr lang="de-DE"/>
              <a:t>PV-Leistung</a:t>
            </a:r>
            <a:endParaRPr/>
          </a:p>
          <a:p>
            <a:pPr marL="638175" lvl="1" indent="-180975">
              <a:lnSpc>
                <a:spcPct val="110000"/>
              </a:lnSpc>
              <a:buFontTx/>
              <a:buChar char="-"/>
              <a:defRPr/>
            </a:pPr>
            <a:r>
              <a:rPr lang="de-DE"/>
              <a:t>Batteriegröße</a:t>
            </a:r>
            <a:endParaRPr/>
          </a:p>
          <a:p>
            <a:pPr marL="638175" lvl="1" indent="-180975">
              <a:lnSpc>
                <a:spcPct val="110000"/>
              </a:lnSpc>
              <a:buFontTx/>
              <a:buChar char="-"/>
              <a:defRPr/>
            </a:pPr>
            <a:r>
              <a:rPr lang="de-DE"/>
              <a:t>E-Fahrzeug</a:t>
            </a:r>
            <a:endParaRPr/>
          </a:p>
          <a:p>
            <a:pPr marL="638175" lvl="1" indent="-180975">
              <a:lnSpc>
                <a:spcPct val="110000"/>
              </a:lnSpc>
              <a:buFontTx/>
              <a:buChar char="-"/>
              <a:defRPr/>
            </a:pPr>
            <a:r>
              <a:rPr lang="de-DE"/>
              <a:t>Fahrzeugnutzung</a:t>
            </a:r>
            <a:endParaRPr/>
          </a:p>
        </p:txBody>
      </p:sp>
      <p:grpSp>
        <p:nvGrpSpPr>
          <p:cNvPr id="6" name="Gruppieren 5"/>
          <p:cNvGrpSpPr/>
          <p:nvPr/>
        </p:nvGrpSpPr>
        <p:grpSpPr bwMode="auto">
          <a:xfrm>
            <a:off x="5689812" y="1595915"/>
            <a:ext cx="6215674" cy="4965693"/>
            <a:chOff x="5689812" y="1595915"/>
            <a:chExt cx="6215674" cy="4965693"/>
          </a:xfrm>
        </p:grpSpPr>
        <p:grpSp>
          <p:nvGrpSpPr>
            <p:cNvPr id="8" name="Gruppieren 7"/>
            <p:cNvGrpSpPr/>
            <p:nvPr/>
          </p:nvGrpSpPr>
          <p:grpSpPr bwMode="auto">
            <a:xfrm>
              <a:off x="5689812" y="1595915"/>
              <a:ext cx="6215674" cy="4295777"/>
              <a:chOff x="1943771" y="1571623"/>
              <a:chExt cx="5162550" cy="4295777"/>
            </a:xfrm>
          </p:grpSpPr>
          <p:pic>
            <p:nvPicPr>
              <p:cNvPr id="10" name="Picture 2"/>
              <p:cNvPicPr>
                <a:picLocks noChangeAspect="1" noChangeArrowheads="1"/>
              </p:cNvPicPr>
              <p:nvPr/>
            </p:nvPicPr>
            <p:blipFill>
              <a:blip r:embed="rId3"/>
              <a:stretch/>
            </p:blipFill>
            <p:spPr bwMode="auto">
              <a:xfrm>
                <a:off x="1943771" y="1571623"/>
                <a:ext cx="5162550" cy="3802063"/>
              </a:xfrm>
              <a:prstGeom prst="rect">
                <a:avLst/>
              </a:prstGeom>
              <a:ln>
                <a:noFill/>
              </a:ln>
              <a:effectLst>
                <a:outerShdw blurRad="190500" algn="tl" rotWithShape="0">
                  <a:srgbClr val="000000">
                    <a:alpha val="70000"/>
                  </a:srgbClr>
                </a:outerShdw>
              </a:effectLst>
            </p:spPr>
          </p:pic>
          <p:sp>
            <p:nvSpPr>
              <p:cNvPr id="11" name="Rechteck 10"/>
              <p:cNvSpPr/>
              <p:nvPr/>
            </p:nvSpPr>
            <p:spPr bwMode="auto">
              <a:xfrm>
                <a:off x="2188214" y="1700808"/>
                <a:ext cx="1016129" cy="369332"/>
              </a:xfrm>
              <a:prstGeom prst="rect">
                <a:avLst/>
              </a:prstGeom>
              <a:grpFill/>
            </p:spPr>
            <p:txBody>
              <a:bodyPr wrap="none">
                <a:spAutoFit/>
              </a:bodyPr>
              <a:lstStyle/>
              <a:p>
                <a:pPr>
                  <a:defRPr/>
                </a:pPr>
                <a:r>
                  <a:rPr lang="de-DE" dirty="0">
                    <a:solidFill>
                      <a:schemeClr val="tx1"/>
                    </a:solidFill>
                    <a:latin typeface="Arial"/>
                    <a:cs typeface="Arial"/>
                  </a:rPr>
                  <a:t>Onlinetool</a:t>
                </a:r>
                <a:endParaRPr lang="de-DE" dirty="0">
                  <a:solidFill>
                    <a:schemeClr val="tx1"/>
                  </a:solidFill>
                  <a:latin typeface="Calibri" panose="020F0502020204030204" pitchFamily="34" charset="0"/>
                </a:endParaRPr>
              </a:p>
            </p:txBody>
          </p:sp>
          <p:sp>
            <p:nvSpPr>
              <p:cNvPr id="12" name="Textfeld 4"/>
              <p:cNvSpPr txBox="1">
                <a:spLocks noChangeArrowheads="1"/>
              </p:cNvSpPr>
              <p:nvPr/>
            </p:nvSpPr>
            <p:spPr bwMode="auto">
              <a:xfrm>
                <a:off x="1943772" y="5559623"/>
                <a:ext cx="4583711" cy="307777"/>
              </a:xfrm>
              <a:prstGeom prst="rect">
                <a:avLst/>
              </a:prstGeom>
              <a:noFill/>
              <a:ln>
                <a:noFill/>
              </a:ln>
            </p:spPr>
            <p:txBody>
              <a:bodyPr wrap="square" lIns="0" tIns="0" rIns="0" bIns="0">
                <a:spAutoFit/>
              </a:bodyPr>
              <a:lstStyle/>
              <a:p>
                <a:pPr>
                  <a:buClr>
                    <a:srgbClr val="000000"/>
                  </a:buClr>
                  <a:buSzPct val="100000"/>
                  <a:buFont typeface="Times New Roman"/>
                  <a:buNone/>
                  <a:defRPr/>
                </a:pPr>
                <a:r>
                  <a:rPr lang="de-DE" sz="2000" u="sng" dirty="0">
                    <a:solidFill>
                      <a:srgbClr val="000000"/>
                    </a:solidFill>
                    <a:latin typeface="Calibri" panose="020F0502020204030204" pitchFamily="34" charset="0"/>
                    <a:ea typeface="MS PGothic"/>
                    <a:hlinkClick r:id="rId4" tooltip="http://www.verbraucherzentrale.nrw/solarrechner"/>
                  </a:rPr>
                  <a:t>www.verbraucherzentrale.nrw/solarrechner</a:t>
                </a:r>
                <a:endParaRPr lang="de-DE" sz="2000" dirty="0">
                  <a:solidFill>
                    <a:srgbClr val="000000"/>
                  </a:solidFill>
                  <a:latin typeface="Calibri"/>
                  <a:ea typeface="MS PGothic"/>
                </a:endParaRPr>
              </a:p>
            </p:txBody>
          </p:sp>
        </p:grpSp>
        <p:pic>
          <p:nvPicPr>
            <p:cNvPr id="13" name="Picture 2"/>
            <p:cNvPicPr>
              <a:picLocks noChangeAspect="1" noChangeArrowheads="1"/>
            </p:cNvPicPr>
            <p:nvPr/>
          </p:nvPicPr>
          <p:blipFill>
            <a:blip r:embed="rId5"/>
            <a:stretch/>
          </p:blipFill>
          <p:spPr bwMode="auto">
            <a:xfrm>
              <a:off x="5705012" y="5972560"/>
              <a:ext cx="2743200" cy="589048"/>
            </a:xfrm>
            <a:prstGeom prst="rect">
              <a:avLst/>
            </a:prstGeom>
            <a:noFill/>
            <a:ln>
              <a:noFill/>
            </a:ln>
            <a:effectLst/>
          </p:spPr>
        </p:pic>
      </p:grpSp>
      <p:sp>
        <p:nvSpPr>
          <p:cNvPr id="15" name="Textfeld 14"/>
          <p:cNvSpPr txBox="1"/>
          <p:nvPr/>
        </p:nvSpPr>
        <p:spPr bwMode="auto">
          <a:xfrm>
            <a:off x="1291968" y="1617914"/>
            <a:ext cx="3816424" cy="1015663"/>
          </a:xfrm>
          <a:prstGeom prst="rect">
            <a:avLst/>
          </a:prstGeom>
          <a:noFill/>
        </p:spPr>
        <p:txBody>
          <a:bodyPr wrap="square">
            <a:spAutoFit/>
          </a:bodyPr>
          <a:lstStyle/>
          <a:p>
            <a:pPr marL="0" indent="0">
              <a:buNone/>
              <a:defRPr/>
            </a:pPr>
            <a:r>
              <a:rPr lang="de-DE" sz="2000" i="1" dirty="0">
                <a:latin typeface="Calibri" panose="020F0502020204030204" pitchFamily="34" charset="0"/>
              </a:rPr>
              <a:t>Eigenverbrauch ist der Anteil des erzeugten Solarstroms, der selbst verbraucht wird</a:t>
            </a:r>
            <a:endParaRPr dirty="0">
              <a:latin typeface="Calibri" panose="020F0502020204030204" pitchFamily="34" charset="0"/>
            </a:endParaRPr>
          </a:p>
        </p:txBody>
      </p:sp>
      <p:pic>
        <p:nvPicPr>
          <p:cNvPr id="16" name="Grafik 15" descr="Post-it-Notizen Silhouette"/>
          <p:cNvPicPr>
            <a:picLocks noChangeAspect="1"/>
          </p:cNvPicPr>
          <p:nvPr/>
        </p:nvPicPr>
        <p:blipFill>
          <a:blip r:embed="rId6" cstate="email">
            <a:extLst>
              <a:ext uri="{28A0092B-C50C-407E-A947-70E740481C1C}">
                <a14:useLocalDpi xmlns:a14="http://schemas.microsoft.com/office/drawing/2010/main"/>
              </a:ext>
            </a:extLst>
          </a:blip>
          <a:stretch/>
        </p:blipFill>
        <p:spPr bwMode="auto">
          <a:xfrm>
            <a:off x="634600" y="1636879"/>
            <a:ext cx="611004" cy="61100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33</a:t>
            </a:fld>
            <a:endParaRPr lang="de-DE"/>
          </a:p>
        </p:txBody>
      </p:sp>
      <p:sp>
        <p:nvSpPr>
          <p:cNvPr id="4" name="Titel 3"/>
          <p:cNvSpPr>
            <a:spLocks noGrp="1"/>
          </p:cNvSpPr>
          <p:nvPr>
            <p:ph type="ctrTitle"/>
          </p:nvPr>
        </p:nvSpPr>
        <p:spPr bwMode="auto"/>
        <p:txBody>
          <a:bodyPr>
            <a:normAutofit fontScale="90000"/>
          </a:bodyPr>
          <a:lstStyle/>
          <a:p>
            <a:pPr>
              <a:defRPr/>
            </a:pPr>
            <a:r>
              <a:rPr lang="de-DE"/>
              <a:t>Nützliche Tipps zur </a:t>
            </a:r>
            <a:br>
              <a:rPr lang="de-DE"/>
            </a:br>
            <a:r>
              <a:rPr lang="de-DE"/>
              <a:t>eigenen Anlage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itel 10"/>
          <p:cNvSpPr>
            <a:spLocks noGrp="1"/>
          </p:cNvSpPr>
          <p:nvPr>
            <p:ph type="title"/>
          </p:nvPr>
        </p:nvSpPr>
        <p:spPr bwMode="auto"/>
        <p:txBody>
          <a:bodyPr/>
          <a:lstStyle/>
          <a:p>
            <a:pPr>
              <a:defRPr/>
            </a:pPr>
            <a:r>
              <a:rPr lang="de-DE" dirty="0"/>
              <a:t>8 Schritte zur eigenen Anlage</a:t>
            </a:r>
            <a:endParaRPr dirty="0"/>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34</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Nützliche Tipps zur eigenen Anlage</a:t>
            </a:r>
            <a:endParaRPr/>
          </a:p>
        </p:txBody>
      </p:sp>
      <p:pic>
        <p:nvPicPr>
          <p:cNvPr id="13" name="Inhaltsplatzhalter 4"/>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bwMode="auto">
          <a:xfrm>
            <a:off x="8055233" y="917176"/>
            <a:ext cx="3809555" cy="3375920"/>
          </a:xfrm>
          <a:prstGeom prst="rect">
            <a:avLst/>
          </a:prstGeom>
          <a:noFill/>
          <a:ln>
            <a:noFill/>
          </a:ln>
        </p:spPr>
      </p:pic>
      <p:sp>
        <p:nvSpPr>
          <p:cNvPr id="12" name="Inhaltsplatzhalter 11"/>
          <p:cNvSpPr>
            <a:spLocks noGrp="1"/>
          </p:cNvSpPr>
          <p:nvPr>
            <p:ph idx="4294967295"/>
          </p:nvPr>
        </p:nvSpPr>
        <p:spPr bwMode="auto">
          <a:xfrm>
            <a:off x="663698" y="1484784"/>
            <a:ext cx="7704856" cy="4453117"/>
          </a:xfrm>
        </p:spPr>
        <p:txBody>
          <a:bodyPr>
            <a:noAutofit/>
          </a:bodyPr>
          <a:lstStyle/>
          <a:p>
            <a:pPr marL="457200" indent="-457200">
              <a:lnSpc>
                <a:spcPct val="100000"/>
              </a:lnSpc>
              <a:spcBef>
                <a:spcPts val="600"/>
              </a:spcBef>
              <a:spcAft>
                <a:spcPts val="600"/>
              </a:spcAft>
              <a:buFont typeface="+mj-lt"/>
              <a:buAutoNum type="arabicPeriod"/>
              <a:defRPr/>
            </a:pPr>
            <a:r>
              <a:rPr lang="de-DE" sz="2400" dirty="0"/>
              <a:t>Idee und Erst-Information (heute)</a:t>
            </a:r>
            <a:endParaRPr dirty="0"/>
          </a:p>
          <a:p>
            <a:pPr marL="457200" indent="-457200">
              <a:lnSpc>
                <a:spcPct val="100000"/>
              </a:lnSpc>
              <a:spcBef>
                <a:spcPts val="600"/>
              </a:spcBef>
              <a:spcAft>
                <a:spcPts val="600"/>
              </a:spcAft>
              <a:buFont typeface="+mj-lt"/>
              <a:buAutoNum type="arabicPeriod"/>
              <a:defRPr/>
            </a:pPr>
            <a:r>
              <a:rPr lang="de-DE" sz="2400" dirty="0"/>
              <a:t>Ertragsabschätzung, Möglichkeiten &amp; Aufwand</a:t>
            </a:r>
            <a:endParaRPr dirty="0"/>
          </a:p>
          <a:p>
            <a:pPr marL="457200" indent="-457200">
              <a:lnSpc>
                <a:spcPct val="100000"/>
              </a:lnSpc>
              <a:spcBef>
                <a:spcPts val="600"/>
              </a:spcBef>
              <a:spcAft>
                <a:spcPts val="600"/>
              </a:spcAft>
              <a:buFont typeface="+mj-lt"/>
              <a:buAutoNum type="arabicPeriod"/>
              <a:defRPr/>
            </a:pPr>
            <a:r>
              <a:rPr lang="de-DE" sz="2400" dirty="0"/>
              <a:t>Angebote von zwei/mehreren Anbietern</a:t>
            </a:r>
            <a:endParaRPr dirty="0"/>
          </a:p>
          <a:p>
            <a:pPr marL="457200" indent="-457200">
              <a:lnSpc>
                <a:spcPct val="100000"/>
              </a:lnSpc>
              <a:spcBef>
                <a:spcPts val="600"/>
              </a:spcBef>
              <a:spcAft>
                <a:spcPts val="600"/>
              </a:spcAft>
              <a:buFont typeface="+mj-lt"/>
              <a:buAutoNum type="arabicPeriod"/>
              <a:defRPr/>
            </a:pPr>
            <a:r>
              <a:rPr lang="de-DE" sz="2400" dirty="0"/>
              <a:t>Förderung beantragen</a:t>
            </a:r>
            <a:endParaRPr dirty="0"/>
          </a:p>
          <a:p>
            <a:pPr marL="457200" indent="-457200">
              <a:lnSpc>
                <a:spcPct val="100000"/>
              </a:lnSpc>
              <a:spcBef>
                <a:spcPts val="600"/>
              </a:spcBef>
              <a:spcAft>
                <a:spcPts val="600"/>
              </a:spcAft>
              <a:buFont typeface="+mj-lt"/>
              <a:buAutoNum type="arabicPeriod"/>
              <a:defRPr/>
            </a:pPr>
            <a:r>
              <a:rPr lang="de-DE" sz="2400" dirty="0"/>
              <a:t>Kaufvertrag mit </a:t>
            </a:r>
            <a:r>
              <a:rPr lang="de-DE" sz="2400" dirty="0" err="1"/>
              <a:t>Inbetriebnahmedatum</a:t>
            </a:r>
            <a:r>
              <a:rPr lang="de-DE" sz="2400" dirty="0"/>
              <a:t> und Komplettpreis</a:t>
            </a:r>
            <a:endParaRPr dirty="0"/>
          </a:p>
          <a:p>
            <a:pPr marL="457200" indent="-457200">
              <a:lnSpc>
                <a:spcPct val="100000"/>
              </a:lnSpc>
              <a:spcBef>
                <a:spcPts val="600"/>
              </a:spcBef>
              <a:spcAft>
                <a:spcPts val="600"/>
              </a:spcAft>
              <a:buFont typeface="+mj-lt"/>
              <a:buAutoNum type="arabicPeriod"/>
              <a:defRPr/>
            </a:pPr>
            <a:r>
              <a:rPr lang="de-DE" sz="2400" dirty="0"/>
              <a:t>Klärung Steuerfragen &amp; Versicherungsschutz</a:t>
            </a:r>
          </a:p>
          <a:p>
            <a:pPr marL="457200" indent="-457200">
              <a:lnSpc>
                <a:spcPct val="100000"/>
              </a:lnSpc>
              <a:spcBef>
                <a:spcPts val="600"/>
              </a:spcBef>
              <a:spcAft>
                <a:spcPts val="600"/>
              </a:spcAft>
              <a:buFont typeface="+mj-lt"/>
              <a:buAutoNum type="arabicPeriod"/>
              <a:defRPr/>
            </a:pPr>
            <a:r>
              <a:rPr lang="de-DE" sz="2400" dirty="0"/>
              <a:t>Installation der Anlage</a:t>
            </a:r>
            <a:endParaRPr dirty="0"/>
          </a:p>
          <a:p>
            <a:pPr marL="457200" indent="-457200">
              <a:lnSpc>
                <a:spcPct val="100000"/>
              </a:lnSpc>
              <a:spcBef>
                <a:spcPts val="600"/>
              </a:spcBef>
              <a:spcAft>
                <a:spcPts val="600"/>
              </a:spcAft>
              <a:buFont typeface="+mj-lt"/>
              <a:buAutoNum type="arabicPeriod"/>
              <a:defRPr/>
            </a:pPr>
            <a:r>
              <a:rPr lang="de-DE" sz="2400" dirty="0"/>
              <a:t>Anmeldung bei Netzbetreiber, Marktstamm-</a:t>
            </a:r>
            <a:r>
              <a:rPr lang="de-DE" sz="2400" dirty="0" err="1"/>
              <a:t>datenregister</a:t>
            </a:r>
            <a:r>
              <a:rPr lang="de-DE" sz="2400" dirty="0"/>
              <a:t> und ggf. Finanzamt</a:t>
            </a:r>
            <a:endParaRPr dirty="0"/>
          </a:p>
          <a:p>
            <a:pPr marL="457200" indent="-457200">
              <a:lnSpc>
                <a:spcPct val="100000"/>
              </a:lnSpc>
              <a:spcBef>
                <a:spcPts val="600"/>
              </a:spcBef>
              <a:buFont typeface="+mj-lt"/>
              <a:buAutoNum type="arabicPeriod"/>
              <a:defRPr/>
            </a:pPr>
            <a:endParaRPr lang="de-DE" sz="2400" dirty="0"/>
          </a:p>
        </p:txBody>
      </p:sp>
      <p:sp>
        <p:nvSpPr>
          <p:cNvPr id="9" name="Textfeld 8"/>
          <p:cNvSpPr txBox="1"/>
          <p:nvPr/>
        </p:nvSpPr>
        <p:spPr bwMode="auto">
          <a:xfrm>
            <a:off x="8256240" y="4493438"/>
            <a:ext cx="3809555" cy="1323439"/>
          </a:xfrm>
          <a:prstGeom prst="rect">
            <a:avLst/>
          </a:prstGeom>
          <a:noFill/>
        </p:spPr>
        <p:txBody>
          <a:bodyPr wrap="square">
            <a:spAutoFit/>
          </a:bodyPr>
          <a:lstStyle/>
          <a:p>
            <a:pPr marL="0" indent="0">
              <a:buNone/>
              <a:defRPr/>
            </a:pPr>
            <a:r>
              <a:rPr lang="de-DE" sz="2000" i="1" dirty="0">
                <a:latin typeface="Calibri" panose="020F0502020204030204" pitchFamily="34" charset="0"/>
              </a:rPr>
              <a:t>Der SFV steht Ihnen gerne für Infos und Beratung zur Verfügung. Infos unter: </a:t>
            </a:r>
            <a:r>
              <a:rPr lang="de-DE" sz="2000" i="1" u="sng" dirty="0">
                <a:latin typeface="Calibri" panose="020F0502020204030204" pitchFamily="34" charset="0"/>
                <a:hlinkClick r:id="rId4" tooltip="http://www.sfv.de/solaranlagenberatung"/>
              </a:rPr>
              <a:t>www.sfv.de/solaranlagenberatung</a:t>
            </a:r>
            <a:r>
              <a:rPr lang="de-DE" sz="2000" i="1" dirty="0">
                <a:latin typeface="Calibri" panose="020F0502020204030204" pitchFamily="34" charset="0"/>
              </a:rPr>
              <a:t> </a:t>
            </a:r>
            <a:endParaRPr dirty="0">
              <a:latin typeface="Calibri" panose="020F0502020204030204" pitchFamily="34" charset="0"/>
            </a:endParaRPr>
          </a:p>
        </p:txBody>
      </p:sp>
      <p:pic>
        <p:nvPicPr>
          <p:cNvPr id="10" name="Grafik 9" descr="Post-it-Notizen Silhouette"/>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7541757" y="4441186"/>
            <a:ext cx="691952" cy="761982"/>
          </a:xfrm>
          <a:prstGeom prst="rect">
            <a:avLst/>
          </a:prstGeom>
        </p:spPr>
      </p:pic>
      <p:sp>
        <p:nvSpPr>
          <p:cNvPr id="14" name="Textfeld 9"/>
          <p:cNvSpPr txBox="1">
            <a:spLocks noChangeArrowheads="1"/>
          </p:cNvSpPr>
          <p:nvPr/>
        </p:nvSpPr>
        <p:spPr bwMode="auto">
          <a:xfrm>
            <a:off x="10399519" y="6385663"/>
            <a:ext cx="2078911"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Foto: SGV Aachen</a:t>
            </a:r>
            <a:endParaRPr lang="de-DE" sz="1000" b="1" dirty="0">
              <a:solidFill>
                <a:schemeClr val="bg1">
                  <a:lumMod val="65000"/>
                </a:schemeClr>
              </a:solidFill>
              <a:latin typeface="Calibri" panose="020F0502020204030204" pitchFamily="34" charset="0"/>
              <a:ea typeface="ＭＳ Ｐゴシック"/>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35</a:t>
            </a:fld>
            <a:endParaRPr lang="de-DE"/>
          </a:p>
        </p:txBody>
      </p:sp>
      <p:sp>
        <p:nvSpPr>
          <p:cNvPr id="4" name="Untertitel 3"/>
          <p:cNvSpPr>
            <a:spLocks noGrp="1"/>
          </p:cNvSpPr>
          <p:nvPr>
            <p:ph type="subTitle" idx="13"/>
          </p:nvPr>
        </p:nvSpPr>
        <p:spPr bwMode="auto"/>
        <p:txBody>
          <a:bodyPr>
            <a:normAutofit fontScale="85000" lnSpcReduction="20000"/>
          </a:bodyPr>
          <a:lstStyle/>
          <a:p>
            <a:pPr>
              <a:defRPr/>
            </a:pPr>
            <a:r>
              <a:rPr lang="de-DE"/>
              <a:t>Nützliche Tipps zur eigenen Anlage</a:t>
            </a:r>
            <a:endParaRPr/>
          </a:p>
        </p:txBody>
      </p:sp>
      <p:sp>
        <p:nvSpPr>
          <p:cNvPr id="8" name="Titel 7"/>
          <p:cNvSpPr>
            <a:spLocks noGrp="1"/>
          </p:cNvSpPr>
          <p:nvPr>
            <p:ph type="title"/>
          </p:nvPr>
        </p:nvSpPr>
        <p:spPr bwMode="auto">
          <a:xfrm>
            <a:off x="292237" y="737075"/>
            <a:ext cx="11528288" cy="651988"/>
          </a:xfrm>
        </p:spPr>
        <p:txBody>
          <a:bodyPr>
            <a:noAutofit/>
          </a:bodyPr>
          <a:lstStyle/>
          <a:p>
            <a:pPr>
              <a:defRPr/>
            </a:pPr>
            <a:r>
              <a:rPr lang="de-DE">
                <a:solidFill>
                  <a:srgbClr val="5723B8"/>
                </a:solidFill>
              </a:rPr>
              <a:t>Angebote einholen: Gute Anfragen für Gute Angebote</a:t>
            </a:r>
            <a:endParaRPr/>
          </a:p>
        </p:txBody>
      </p:sp>
      <p:sp>
        <p:nvSpPr>
          <p:cNvPr id="9" name="Inhaltsplatzhalter 8"/>
          <p:cNvSpPr>
            <a:spLocks noGrp="1"/>
          </p:cNvSpPr>
          <p:nvPr>
            <p:ph idx="1"/>
          </p:nvPr>
        </p:nvSpPr>
        <p:spPr bwMode="auto">
          <a:xfrm>
            <a:off x="623391" y="1708478"/>
            <a:ext cx="10207216" cy="3801443"/>
          </a:xfrm>
        </p:spPr>
        <p:txBody>
          <a:bodyPr>
            <a:normAutofit fontScale="70000" lnSpcReduction="20000"/>
          </a:bodyPr>
          <a:lstStyle/>
          <a:p>
            <a:pPr>
              <a:lnSpc>
                <a:spcPct val="120000"/>
              </a:lnSpc>
              <a:defRPr/>
            </a:pPr>
            <a:r>
              <a:rPr lang="de-DE" sz="2800" b="1" dirty="0">
                <a:latin typeface="Calibri" panose="020F0502020204030204" pitchFamily="34" charset="0"/>
              </a:rPr>
              <a:t>Regionale Fachfirmen wählen. </a:t>
            </a:r>
            <a:r>
              <a:rPr lang="de-DE" sz="2800" dirty="0">
                <a:latin typeface="Calibri" panose="020F0502020204030204" pitchFamily="34" charset="0"/>
              </a:rPr>
              <a:t>Eine Liste mit </a:t>
            </a:r>
            <a:r>
              <a:rPr lang="de-DE" sz="2800" dirty="0" err="1">
                <a:latin typeface="Calibri" panose="020F0502020204030204" pitchFamily="34" charset="0"/>
              </a:rPr>
              <a:t>Solarteur:innen</a:t>
            </a:r>
            <a:r>
              <a:rPr lang="de-DE" sz="2800" dirty="0">
                <a:latin typeface="Calibri" panose="020F0502020204030204" pitchFamily="34" charset="0"/>
              </a:rPr>
              <a:t> gibt es hier: </a:t>
            </a:r>
            <a:r>
              <a:rPr lang="de-DE" sz="2800" dirty="0">
                <a:latin typeface="Calibri" panose="020F0502020204030204" pitchFamily="34" charset="0"/>
                <a:hlinkClick r:id="rId3"/>
              </a:rPr>
              <a:t>www.sfv.de/publikationen/sachverstaendige</a:t>
            </a:r>
            <a:endParaRPr lang="de-DE" dirty="0"/>
          </a:p>
          <a:p>
            <a:pPr>
              <a:lnSpc>
                <a:spcPct val="120000"/>
              </a:lnSpc>
              <a:defRPr/>
            </a:pPr>
            <a:r>
              <a:rPr lang="de-DE" dirty="0"/>
              <a:t>genaue Adresse und Baujahr angeben (so können Anbieter das Haus auf Google-Maps / im Solarkataster finden), Blitzschutz vorhanden?</a:t>
            </a:r>
            <a:endParaRPr dirty="0"/>
          </a:p>
          <a:p>
            <a:pPr>
              <a:lnSpc>
                <a:spcPct val="120000"/>
              </a:lnSpc>
              <a:defRPr/>
            </a:pPr>
            <a:r>
              <a:rPr lang="de-DE" dirty="0"/>
              <a:t>gewünschte Dachflächen benennen für Module, optional </a:t>
            </a:r>
            <a:br>
              <a:rPr lang="de-DE" dirty="0"/>
            </a:br>
            <a:r>
              <a:rPr lang="de-DE" dirty="0"/>
              <a:t>auch "schlechtere" Dachseite anfragen</a:t>
            </a:r>
            <a:endParaRPr dirty="0"/>
          </a:p>
          <a:p>
            <a:pPr>
              <a:lnSpc>
                <a:spcPct val="120000"/>
              </a:lnSpc>
              <a:defRPr/>
            </a:pPr>
            <a:r>
              <a:rPr lang="de-DE" dirty="0"/>
              <a:t>Fotos vom Dach (Garten und Straßenseite)</a:t>
            </a:r>
            <a:endParaRPr dirty="0"/>
          </a:p>
          <a:p>
            <a:pPr>
              <a:lnSpc>
                <a:spcPct val="120000"/>
              </a:lnSpc>
              <a:defRPr/>
            </a:pPr>
            <a:r>
              <a:rPr lang="de-DE" dirty="0"/>
              <a:t>Foto vom </a:t>
            </a:r>
            <a:r>
              <a:rPr lang="de-DE" b="1" dirty="0"/>
              <a:t>offenen</a:t>
            </a:r>
            <a:r>
              <a:rPr lang="de-DE" dirty="0"/>
              <a:t> Zählerkasten</a:t>
            </a:r>
            <a:endParaRPr dirty="0"/>
          </a:p>
          <a:p>
            <a:pPr>
              <a:lnSpc>
                <a:spcPct val="120000"/>
              </a:lnSpc>
              <a:defRPr/>
            </a:pPr>
            <a:r>
              <a:rPr lang="de-DE" dirty="0"/>
              <a:t>Batterie (ja, nein, optional), möglichst gewünschte Größe in kWh mit angeben (z. B.: </a:t>
            </a:r>
            <a:r>
              <a:rPr lang="de-DE" u="sng" dirty="0">
                <a:hlinkClick r:id="rId4" tooltip="http://www.verbraucherzentrale.nrw/solarrechner"/>
              </a:rPr>
              <a:t>www.verbraucherzentrale.nrw/solarrechner</a:t>
            </a:r>
            <a:r>
              <a:rPr lang="de-DE" dirty="0"/>
              <a:t>)</a:t>
            </a:r>
            <a:endParaRPr dirty="0"/>
          </a:p>
        </p:txBody>
      </p:sp>
      <p:pic>
        <p:nvPicPr>
          <p:cNvPr id="6" name="Grafik 5" descr="Person mit Idee Silhouette"/>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p:blipFill>
        <p:spPr bwMode="auto">
          <a:xfrm>
            <a:off x="9972123" y="2992599"/>
            <a:ext cx="1881883" cy="1881883"/>
          </a:xfrm>
          <a:prstGeom prst="rect">
            <a:avLst/>
          </a:prstGeom>
          <a:ln>
            <a:noFill/>
          </a:ln>
        </p:spPr>
      </p:pic>
      <p:sp>
        <p:nvSpPr>
          <p:cNvPr id="11" name="Textfeld 10"/>
          <p:cNvSpPr txBox="1"/>
          <p:nvPr/>
        </p:nvSpPr>
        <p:spPr bwMode="auto">
          <a:xfrm>
            <a:off x="1411348" y="5628181"/>
            <a:ext cx="8931111" cy="437043"/>
          </a:xfrm>
          <a:prstGeom prst="rect">
            <a:avLst/>
          </a:prstGeom>
          <a:noFill/>
        </p:spPr>
        <p:txBody>
          <a:bodyPr wrap="square">
            <a:spAutoFit/>
          </a:bodyPr>
          <a:lstStyle/>
          <a:p>
            <a:pPr>
              <a:lnSpc>
                <a:spcPct val="120000"/>
              </a:lnSpc>
              <a:spcBef>
                <a:spcPts val="3600"/>
              </a:spcBef>
              <a:defRPr/>
            </a:pPr>
            <a:r>
              <a:rPr lang="de-DE" sz="2000" i="1" dirty="0">
                <a:latin typeface="Calibri" panose="020F0502020204030204" pitchFamily="34" charset="0"/>
              </a:rPr>
              <a:t>Gute Anfragen sind bei aktuell hohen Marktdruck immer wichtiger!</a:t>
            </a:r>
            <a:endParaRPr dirty="0">
              <a:latin typeface="Calibri" panose="020F0502020204030204" pitchFamily="34" charset="0"/>
            </a:endParaRPr>
          </a:p>
        </p:txBody>
      </p:sp>
      <p:pic>
        <p:nvPicPr>
          <p:cNvPr id="12" name="Grafik 11" descr="Post-it-Notizen Silhouette"/>
          <p:cNvPicPr>
            <a:picLocks noChangeAspect="1"/>
          </p:cNvPicPr>
          <p:nvPr/>
        </p:nvPicPr>
        <p:blipFill>
          <a:blip r:embed="rId6" cstate="email">
            <a:extLst>
              <a:ext uri="{28A0092B-C50C-407E-A947-70E740481C1C}">
                <a14:useLocalDpi xmlns:a14="http://schemas.microsoft.com/office/drawing/2010/main"/>
              </a:ext>
            </a:extLst>
          </a:blip>
          <a:stretch/>
        </p:blipFill>
        <p:spPr bwMode="auto">
          <a:xfrm>
            <a:off x="767408" y="5509921"/>
            <a:ext cx="611004" cy="61100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899FF3-98B7-B57B-0264-4D9B224BCDEE}"/>
              </a:ext>
            </a:extLst>
          </p:cNvPr>
          <p:cNvSpPr>
            <a:spLocks noGrp="1"/>
          </p:cNvSpPr>
          <p:nvPr>
            <p:ph type="dt" sz="half" idx="10"/>
          </p:nvPr>
        </p:nvSpPr>
        <p:spPr/>
        <p:txBody>
          <a:bodyPr/>
          <a:lstStyle/>
          <a:p>
            <a:pPr>
              <a:defRPr/>
            </a:pPr>
            <a:r>
              <a:rPr lang="de-DE"/>
              <a:t>www.packsdrauf.solar</a:t>
            </a:r>
          </a:p>
        </p:txBody>
      </p:sp>
      <p:sp>
        <p:nvSpPr>
          <p:cNvPr id="3" name="Foliennummernplatzhalter 2">
            <a:extLst>
              <a:ext uri="{FF2B5EF4-FFF2-40B4-BE49-F238E27FC236}">
                <a16:creationId xmlns:a16="http://schemas.microsoft.com/office/drawing/2014/main" id="{EDD65167-1737-B9A1-C5FC-65F2401490C9}"/>
              </a:ext>
            </a:extLst>
          </p:cNvPr>
          <p:cNvSpPr>
            <a:spLocks noGrp="1"/>
          </p:cNvSpPr>
          <p:nvPr>
            <p:ph type="sldNum" sz="quarter" idx="12"/>
          </p:nvPr>
        </p:nvSpPr>
        <p:spPr/>
        <p:txBody>
          <a:bodyPr/>
          <a:lstStyle/>
          <a:p>
            <a:pPr>
              <a:defRPr/>
            </a:pPr>
            <a:fld id="{1FBEC313-BFA3-4240-9241-A71F3CEF1773}" type="slidenum">
              <a:rPr lang="de-DE" smtClean="0"/>
              <a:pPr>
                <a:defRPr/>
              </a:pPr>
              <a:t>36</a:t>
            </a:fld>
            <a:endParaRPr lang="de-DE"/>
          </a:p>
        </p:txBody>
      </p:sp>
      <p:sp>
        <p:nvSpPr>
          <p:cNvPr id="4" name="Untertitel 3">
            <a:extLst>
              <a:ext uri="{FF2B5EF4-FFF2-40B4-BE49-F238E27FC236}">
                <a16:creationId xmlns:a16="http://schemas.microsoft.com/office/drawing/2014/main" id="{90D52D20-ECF0-83E3-F98D-ACAF915155AC}"/>
              </a:ext>
            </a:extLst>
          </p:cNvPr>
          <p:cNvSpPr>
            <a:spLocks noGrp="1"/>
          </p:cNvSpPr>
          <p:nvPr>
            <p:ph type="subTitle" idx="13"/>
          </p:nvPr>
        </p:nvSpPr>
        <p:spPr/>
        <p:txBody>
          <a:bodyPr>
            <a:normAutofit fontScale="85000" lnSpcReduction="20000"/>
          </a:bodyPr>
          <a:lstStyle/>
          <a:p>
            <a:endParaRPr lang="de-DE"/>
          </a:p>
        </p:txBody>
      </p:sp>
      <p:sp>
        <p:nvSpPr>
          <p:cNvPr id="5" name="Titel 4">
            <a:extLst>
              <a:ext uri="{FF2B5EF4-FFF2-40B4-BE49-F238E27FC236}">
                <a16:creationId xmlns:a16="http://schemas.microsoft.com/office/drawing/2014/main" id="{F967CE1D-9301-8132-ABFB-BE794CEB3B90}"/>
              </a:ext>
            </a:extLst>
          </p:cNvPr>
          <p:cNvSpPr>
            <a:spLocks noGrp="1"/>
          </p:cNvSpPr>
          <p:nvPr>
            <p:ph type="title"/>
          </p:nvPr>
        </p:nvSpPr>
        <p:spPr/>
        <p:txBody>
          <a:bodyPr/>
          <a:lstStyle/>
          <a:p>
            <a:r>
              <a:rPr lang="de-DE" dirty="0">
                <a:solidFill>
                  <a:srgbClr val="5723B8"/>
                </a:solidFill>
              </a:rPr>
              <a:t>Modulpreise erreichen Tiefstwerte!</a:t>
            </a:r>
          </a:p>
        </p:txBody>
      </p:sp>
      <p:pic>
        <p:nvPicPr>
          <p:cNvPr id="7" name="Grafik 6">
            <a:extLst>
              <a:ext uri="{FF2B5EF4-FFF2-40B4-BE49-F238E27FC236}">
                <a16:creationId xmlns:a16="http://schemas.microsoft.com/office/drawing/2014/main" id="{D4C74DEE-12AB-D8ED-AE15-32E82D32F8E9}"/>
              </a:ext>
            </a:extLst>
          </p:cNvPr>
          <p:cNvPicPr>
            <a:picLocks noChangeAspect="1"/>
          </p:cNvPicPr>
          <p:nvPr/>
        </p:nvPicPr>
        <p:blipFill>
          <a:blip r:embed="rId2"/>
          <a:stretch>
            <a:fillRect/>
          </a:stretch>
        </p:blipFill>
        <p:spPr>
          <a:xfrm>
            <a:off x="1271464" y="1556231"/>
            <a:ext cx="9433048" cy="4570914"/>
          </a:xfrm>
          <a:prstGeom prst="rect">
            <a:avLst/>
          </a:prstGeom>
        </p:spPr>
      </p:pic>
      <p:sp>
        <p:nvSpPr>
          <p:cNvPr id="8" name="Textfeld 7">
            <a:extLst>
              <a:ext uri="{FF2B5EF4-FFF2-40B4-BE49-F238E27FC236}">
                <a16:creationId xmlns:a16="http://schemas.microsoft.com/office/drawing/2014/main" id="{876C0FE7-D2B2-34A5-7973-5613F98EA483}"/>
              </a:ext>
            </a:extLst>
          </p:cNvPr>
          <p:cNvSpPr txBox="1"/>
          <p:nvPr/>
        </p:nvSpPr>
        <p:spPr>
          <a:xfrm rot="16200000">
            <a:off x="675075" y="3208040"/>
            <a:ext cx="904747" cy="338554"/>
          </a:xfrm>
          <a:prstGeom prst="rect">
            <a:avLst/>
          </a:prstGeom>
          <a:noFill/>
        </p:spPr>
        <p:txBody>
          <a:bodyPr wrap="square" rtlCol="0">
            <a:spAutoFit/>
          </a:bodyPr>
          <a:lstStyle/>
          <a:p>
            <a:pPr algn="ctr"/>
            <a:r>
              <a:rPr lang="de-DE" sz="1600" dirty="0">
                <a:solidFill>
                  <a:schemeClr val="bg1">
                    <a:lumMod val="50000"/>
                  </a:schemeClr>
                </a:solidFill>
              </a:rPr>
              <a:t>€/</a:t>
            </a:r>
            <a:r>
              <a:rPr lang="de-DE" sz="1600" dirty="0" err="1">
                <a:solidFill>
                  <a:schemeClr val="bg1">
                    <a:lumMod val="50000"/>
                  </a:schemeClr>
                </a:solidFill>
              </a:rPr>
              <a:t>Wp</a:t>
            </a:r>
            <a:endParaRPr lang="de-DE" sz="1600" dirty="0">
              <a:solidFill>
                <a:schemeClr val="bg1">
                  <a:lumMod val="50000"/>
                </a:schemeClr>
              </a:solidFill>
            </a:endParaRPr>
          </a:p>
        </p:txBody>
      </p:sp>
      <p:sp>
        <p:nvSpPr>
          <p:cNvPr id="9" name="Textfeld 8">
            <a:extLst>
              <a:ext uri="{FF2B5EF4-FFF2-40B4-BE49-F238E27FC236}">
                <a16:creationId xmlns:a16="http://schemas.microsoft.com/office/drawing/2014/main" id="{3F5CE61F-6B5A-A4F0-1802-B8F6BEE23AB6}"/>
              </a:ext>
            </a:extLst>
          </p:cNvPr>
          <p:cNvSpPr txBox="1"/>
          <p:nvPr/>
        </p:nvSpPr>
        <p:spPr>
          <a:xfrm>
            <a:off x="9828983" y="6102544"/>
            <a:ext cx="904747" cy="338554"/>
          </a:xfrm>
          <a:prstGeom prst="rect">
            <a:avLst/>
          </a:prstGeom>
          <a:noFill/>
        </p:spPr>
        <p:txBody>
          <a:bodyPr wrap="square" rtlCol="0">
            <a:spAutoFit/>
          </a:bodyPr>
          <a:lstStyle/>
          <a:p>
            <a:pPr algn="ctr"/>
            <a:r>
              <a:rPr lang="de-DE" sz="1600" dirty="0">
                <a:solidFill>
                  <a:schemeClr val="bg1">
                    <a:lumMod val="50000"/>
                  </a:schemeClr>
                </a:solidFill>
              </a:rPr>
              <a:t>Monat</a:t>
            </a:r>
          </a:p>
        </p:txBody>
      </p:sp>
    </p:spTree>
    <p:extLst>
      <p:ext uri="{BB962C8B-B14F-4D97-AF65-F5344CB8AC3E}">
        <p14:creationId xmlns:p14="http://schemas.microsoft.com/office/powerpoint/2010/main" val="281732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37</a:t>
            </a:fld>
            <a:endParaRPr lang="de-DE"/>
          </a:p>
        </p:txBody>
      </p:sp>
      <p:sp>
        <p:nvSpPr>
          <p:cNvPr id="4" name="Untertitel 3"/>
          <p:cNvSpPr>
            <a:spLocks noGrp="1"/>
          </p:cNvSpPr>
          <p:nvPr>
            <p:ph type="subTitle" idx="13"/>
          </p:nvPr>
        </p:nvSpPr>
        <p:spPr bwMode="auto"/>
        <p:txBody>
          <a:bodyPr>
            <a:normAutofit fontScale="85000" lnSpcReduction="20000"/>
          </a:bodyPr>
          <a:lstStyle/>
          <a:p>
            <a:pPr>
              <a:defRPr/>
            </a:pPr>
            <a:r>
              <a:rPr lang="de-DE"/>
              <a:t>Nützliche Tipps zur eigenen Anlage</a:t>
            </a:r>
            <a:endParaRPr/>
          </a:p>
        </p:txBody>
      </p:sp>
      <p:sp>
        <p:nvSpPr>
          <p:cNvPr id="8" name="Titel 7"/>
          <p:cNvSpPr>
            <a:spLocks noGrp="1"/>
          </p:cNvSpPr>
          <p:nvPr>
            <p:ph type="title"/>
          </p:nvPr>
        </p:nvSpPr>
        <p:spPr bwMode="auto">
          <a:xfrm>
            <a:off x="292237" y="737075"/>
            <a:ext cx="11528288" cy="651988"/>
          </a:xfrm>
        </p:spPr>
        <p:txBody>
          <a:bodyPr>
            <a:noAutofit/>
          </a:bodyPr>
          <a:lstStyle/>
          <a:p>
            <a:pPr>
              <a:defRPr/>
            </a:pPr>
            <a:r>
              <a:rPr lang="de-DE" dirty="0">
                <a:solidFill>
                  <a:srgbClr val="5723B8"/>
                </a:solidFill>
              </a:rPr>
              <a:t>Wie erkenne ich ein gutes Angebot?</a:t>
            </a:r>
            <a:endParaRPr dirty="0"/>
          </a:p>
        </p:txBody>
      </p:sp>
      <p:sp>
        <p:nvSpPr>
          <p:cNvPr id="9" name="Inhaltsplatzhalter 8"/>
          <p:cNvSpPr>
            <a:spLocks noGrp="1"/>
          </p:cNvSpPr>
          <p:nvPr>
            <p:ph idx="1"/>
          </p:nvPr>
        </p:nvSpPr>
        <p:spPr bwMode="auto">
          <a:xfrm>
            <a:off x="623390" y="1484784"/>
            <a:ext cx="10513169" cy="4752528"/>
          </a:xfrm>
        </p:spPr>
        <p:txBody>
          <a:bodyPr>
            <a:normAutofit fontScale="77500" lnSpcReduction="20000"/>
          </a:bodyPr>
          <a:lstStyle/>
          <a:p>
            <a:pPr>
              <a:lnSpc>
                <a:spcPct val="120000"/>
              </a:lnSpc>
              <a:defRPr/>
            </a:pPr>
            <a:r>
              <a:rPr lang="de-DE" dirty="0"/>
              <a:t>Auf lokale Anbieter setzen</a:t>
            </a:r>
          </a:p>
          <a:p>
            <a:pPr>
              <a:lnSpc>
                <a:spcPct val="120000"/>
              </a:lnSpc>
              <a:defRPr/>
            </a:pPr>
            <a:r>
              <a:rPr lang="de-DE" dirty="0"/>
              <a:t>Entspricht das Angebot den Vorstellungen?</a:t>
            </a:r>
          </a:p>
          <a:p>
            <a:pPr lvl="1">
              <a:lnSpc>
                <a:spcPct val="120000"/>
              </a:lnSpc>
              <a:defRPr/>
            </a:pPr>
            <a:r>
              <a:rPr lang="de-DE" dirty="0"/>
              <a:t>Dach voll belegt?</a:t>
            </a:r>
          </a:p>
          <a:p>
            <a:pPr lvl="1">
              <a:lnSpc>
                <a:spcPct val="120000"/>
              </a:lnSpc>
              <a:defRPr/>
            </a:pPr>
            <a:r>
              <a:rPr lang="de-DE" dirty="0"/>
              <a:t>Mit Speicher oder Ohne?</a:t>
            </a:r>
          </a:p>
          <a:p>
            <a:pPr lvl="1">
              <a:lnSpc>
                <a:spcPct val="120000"/>
              </a:lnSpc>
              <a:defRPr/>
            </a:pPr>
            <a:r>
              <a:rPr lang="de-DE" dirty="0"/>
              <a:t>Optische Vorlieben oder bestimmte Herstellerwünsche?</a:t>
            </a:r>
          </a:p>
          <a:p>
            <a:pPr>
              <a:lnSpc>
                <a:spcPct val="120000"/>
              </a:lnSpc>
              <a:defRPr/>
            </a:pPr>
            <a:r>
              <a:rPr lang="de-DE" dirty="0"/>
              <a:t>Kosten transparent aufgeschlüsselt und einzeln bepreist?</a:t>
            </a:r>
          </a:p>
          <a:p>
            <a:pPr lvl="1">
              <a:lnSpc>
                <a:spcPct val="120000"/>
              </a:lnSpc>
              <a:defRPr/>
            </a:pPr>
            <a:r>
              <a:rPr lang="de-DE" dirty="0"/>
              <a:t>Ein Kostenvergleich mit den gleichen Komponenten im Internet kann helfen</a:t>
            </a:r>
          </a:p>
          <a:p>
            <a:pPr>
              <a:lnSpc>
                <a:spcPct val="120000"/>
              </a:lnSpc>
              <a:defRPr/>
            </a:pPr>
            <a:r>
              <a:rPr lang="de-DE" dirty="0"/>
              <a:t>Installationskosten in €/kWp errechnen und vergleichen</a:t>
            </a:r>
          </a:p>
          <a:p>
            <a:pPr lvl="1">
              <a:lnSpc>
                <a:spcPct val="120000"/>
              </a:lnSpc>
              <a:defRPr/>
            </a:pPr>
            <a:r>
              <a:rPr lang="de-DE" dirty="0"/>
              <a:t>Zwischen 1500-2200€/kWp sind aktuelle Richtwerte (ohne Speicher)</a:t>
            </a:r>
          </a:p>
          <a:p>
            <a:pPr lvl="1">
              <a:lnSpc>
                <a:spcPct val="120000"/>
              </a:lnSpc>
              <a:defRPr/>
            </a:pPr>
            <a:r>
              <a:rPr lang="de-DE" dirty="0"/>
              <a:t>Speicher separat berechnen: 600-1000€/kWh</a:t>
            </a:r>
          </a:p>
          <a:p>
            <a:pPr>
              <a:lnSpc>
                <a:spcPct val="120000"/>
              </a:lnSpc>
              <a:defRPr/>
            </a:pPr>
            <a:r>
              <a:rPr lang="de-DE" dirty="0"/>
              <a:t>Angemessene Zahlungsbedingungen?</a:t>
            </a:r>
          </a:p>
          <a:p>
            <a:pPr lvl="1">
              <a:lnSpc>
                <a:spcPct val="120000"/>
              </a:lnSpc>
              <a:defRPr/>
            </a:pPr>
            <a:r>
              <a:rPr lang="de-DE" dirty="0"/>
              <a:t>Weitere Infos hier: </a:t>
            </a:r>
            <a:r>
              <a:rPr lang="de-DE" dirty="0">
                <a:hlinkClick r:id="rId3"/>
              </a:rPr>
              <a:t>https://www.sfv.de/verbraucherschutz-bei-pv-investitionen</a:t>
            </a:r>
            <a:endParaRPr lang="de-DE" dirty="0"/>
          </a:p>
          <a:p>
            <a:pPr>
              <a:lnSpc>
                <a:spcPct val="120000"/>
              </a:lnSpc>
              <a:defRPr/>
            </a:pPr>
            <a:endParaRPr lang="de-DE" dirty="0"/>
          </a:p>
          <a:p>
            <a:pPr>
              <a:lnSpc>
                <a:spcPct val="120000"/>
              </a:lnSpc>
              <a:defRPr/>
            </a:pPr>
            <a:endParaRPr lang="de-DE" dirty="0"/>
          </a:p>
          <a:p>
            <a:pPr>
              <a:lnSpc>
                <a:spcPct val="120000"/>
              </a:lnSpc>
              <a:defRPr/>
            </a:pPr>
            <a:endParaRPr lang="de-DE" dirty="0"/>
          </a:p>
        </p:txBody>
      </p:sp>
      <p:sp>
        <p:nvSpPr>
          <p:cNvPr id="11" name="Textfeld 10"/>
          <p:cNvSpPr txBox="1"/>
          <p:nvPr/>
        </p:nvSpPr>
        <p:spPr bwMode="auto">
          <a:xfrm>
            <a:off x="9263292" y="1735691"/>
            <a:ext cx="2557233" cy="3779496"/>
          </a:xfrm>
          <a:prstGeom prst="rect">
            <a:avLst/>
          </a:prstGeom>
          <a:noFill/>
        </p:spPr>
        <p:txBody>
          <a:bodyPr wrap="square">
            <a:spAutoFit/>
          </a:bodyPr>
          <a:lstStyle/>
          <a:p>
            <a:pPr>
              <a:lnSpc>
                <a:spcPct val="120000"/>
              </a:lnSpc>
              <a:spcBef>
                <a:spcPts val="3600"/>
              </a:spcBef>
              <a:defRPr/>
            </a:pPr>
            <a:r>
              <a:rPr lang="de-DE" sz="2000" b="1" i="1" dirty="0">
                <a:latin typeface="Calibri" panose="020F0502020204030204" pitchFamily="34" charset="0"/>
              </a:rPr>
              <a:t>Der SFV hilft weiter: </a:t>
            </a:r>
            <a:r>
              <a:rPr lang="de-DE" sz="2000" i="1" dirty="0">
                <a:latin typeface="Calibri" panose="020F0502020204030204" pitchFamily="34" charset="0"/>
              </a:rPr>
              <a:t>Angebotsprüfung von bis zu 2 Angeboten</a:t>
            </a:r>
            <a:br>
              <a:rPr lang="de-DE" sz="2000" i="1" dirty="0">
                <a:latin typeface="Calibri" panose="020F0502020204030204" pitchFamily="34" charset="0"/>
              </a:rPr>
            </a:br>
            <a:r>
              <a:rPr lang="de-DE" i="1" dirty="0">
                <a:latin typeface="Calibri" panose="020F0502020204030204" pitchFamily="34" charset="0"/>
              </a:rPr>
              <a:t>Für Mitglieder kostenlos oder auf Rechnungsbasis</a:t>
            </a:r>
          </a:p>
          <a:p>
            <a:pPr>
              <a:lnSpc>
                <a:spcPct val="120000"/>
              </a:lnSpc>
              <a:spcBef>
                <a:spcPts val="3600"/>
              </a:spcBef>
              <a:defRPr/>
            </a:pPr>
            <a:r>
              <a:rPr lang="de-DE" sz="2000" i="1" dirty="0">
                <a:latin typeface="Calibri" panose="020F0502020204030204" pitchFamily="34" charset="0"/>
                <a:hlinkClick r:id="rId4"/>
              </a:rPr>
              <a:t>https://www.sfv.de/</a:t>
            </a:r>
            <a:br>
              <a:rPr lang="de-DE" sz="2000" i="1" dirty="0">
                <a:latin typeface="Calibri" panose="020F0502020204030204" pitchFamily="34" charset="0"/>
                <a:hlinkClick r:id="rId4"/>
              </a:rPr>
            </a:br>
            <a:r>
              <a:rPr lang="de-DE" sz="2000" i="1" dirty="0" err="1">
                <a:latin typeface="Calibri" panose="020F0502020204030204" pitchFamily="34" charset="0"/>
                <a:hlinkClick r:id="rId4"/>
              </a:rPr>
              <a:t>solaranlagenberatung</a:t>
            </a:r>
            <a:r>
              <a:rPr lang="de-DE" sz="2000" i="1" dirty="0">
                <a:latin typeface="Calibri" panose="020F0502020204030204" pitchFamily="34" charset="0"/>
                <a:hlinkClick r:id="rId4"/>
              </a:rPr>
              <a:t>/angebotspruefung</a:t>
            </a:r>
            <a:br>
              <a:rPr lang="de-DE" sz="2000" i="1" dirty="0">
                <a:latin typeface="Calibri" panose="020F0502020204030204" pitchFamily="34" charset="0"/>
                <a:hlinkClick r:id="rId4"/>
              </a:rPr>
            </a:br>
            <a:endParaRPr lang="de-DE" sz="2000" i="1" dirty="0">
              <a:latin typeface="Calibri" panose="020F0502020204030204" pitchFamily="34" charset="0"/>
            </a:endParaRPr>
          </a:p>
        </p:txBody>
      </p:sp>
      <p:pic>
        <p:nvPicPr>
          <p:cNvPr id="12" name="Grafik 11" descr="Post-it-Notizen Silhouette"/>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8610588" y="1735691"/>
            <a:ext cx="611004" cy="611004"/>
          </a:xfrm>
          <a:prstGeom prst="rect">
            <a:avLst/>
          </a:prstGeom>
        </p:spPr>
      </p:pic>
    </p:spTree>
    <p:extLst>
      <p:ext uri="{BB962C8B-B14F-4D97-AF65-F5344CB8AC3E}">
        <p14:creationId xmlns:p14="http://schemas.microsoft.com/office/powerpoint/2010/main" val="233170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38</a:t>
            </a:fld>
            <a:endParaRPr lang="de-DE"/>
          </a:p>
        </p:txBody>
      </p:sp>
      <p:sp>
        <p:nvSpPr>
          <p:cNvPr id="4" name="Titel 3"/>
          <p:cNvSpPr>
            <a:spLocks noGrp="1"/>
          </p:cNvSpPr>
          <p:nvPr>
            <p:ph type="ctrTitle"/>
          </p:nvPr>
        </p:nvSpPr>
        <p:spPr bwMode="auto"/>
        <p:txBody>
          <a:bodyPr/>
          <a:lstStyle/>
          <a:p>
            <a:pPr>
              <a:defRPr/>
            </a:pPr>
            <a:r>
              <a:rPr lang="de-DE"/>
              <a:t>Steuerliche Behandlung</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39</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Steuerliche Behandlung</a:t>
            </a:r>
            <a:endParaRPr/>
          </a:p>
        </p:txBody>
      </p:sp>
      <p:sp>
        <p:nvSpPr>
          <p:cNvPr id="2" name="Titel 1"/>
          <p:cNvSpPr>
            <a:spLocks noGrp="1"/>
          </p:cNvSpPr>
          <p:nvPr>
            <p:ph type="title"/>
          </p:nvPr>
        </p:nvSpPr>
        <p:spPr bwMode="auto"/>
        <p:txBody>
          <a:bodyPr/>
          <a:lstStyle/>
          <a:p>
            <a:pPr>
              <a:defRPr/>
            </a:pPr>
            <a:r>
              <a:rPr lang="de-DE">
                <a:solidFill>
                  <a:srgbClr val="5723B8"/>
                </a:solidFill>
              </a:rPr>
              <a:t>Steuerliche Behandlung im Einzelfall prüfen</a:t>
            </a:r>
            <a:endParaRPr/>
          </a:p>
        </p:txBody>
      </p:sp>
      <p:sp>
        <p:nvSpPr>
          <p:cNvPr id="6" name="Inhaltsplatzhalter 5"/>
          <p:cNvSpPr>
            <a:spLocks noGrp="1"/>
          </p:cNvSpPr>
          <p:nvPr>
            <p:ph idx="1"/>
          </p:nvPr>
        </p:nvSpPr>
        <p:spPr bwMode="auto">
          <a:xfrm>
            <a:off x="695400" y="1708477"/>
            <a:ext cx="9433048" cy="2872651"/>
          </a:xfrm>
        </p:spPr>
        <p:txBody>
          <a:bodyPr>
            <a:normAutofit/>
          </a:bodyPr>
          <a:lstStyle/>
          <a:p>
            <a:pPr marL="0" indent="0">
              <a:lnSpc>
                <a:spcPct val="120000"/>
              </a:lnSpc>
              <a:spcBef>
                <a:spcPts val="600"/>
              </a:spcBef>
              <a:buNone/>
              <a:defRPr/>
            </a:pPr>
            <a:r>
              <a:rPr lang="de-DE" sz="2400" dirty="0"/>
              <a:t>Detaillierte Klärung der steuerlichen Behandlung der Anlage mit dem/der </a:t>
            </a:r>
            <a:r>
              <a:rPr lang="de-DE" sz="2400" dirty="0" err="1"/>
              <a:t>Steuerberater:in</a:t>
            </a:r>
            <a:endParaRPr lang="de-DE" sz="2400" dirty="0"/>
          </a:p>
          <a:p>
            <a:pPr>
              <a:lnSpc>
                <a:spcPct val="120000"/>
              </a:lnSpc>
              <a:spcBef>
                <a:spcPts val="600"/>
              </a:spcBef>
              <a:defRPr/>
            </a:pPr>
            <a:r>
              <a:rPr lang="de-DE" sz="2400" b="1" dirty="0"/>
              <a:t>Mehrwertsteuerfreier Bezug</a:t>
            </a:r>
            <a:r>
              <a:rPr lang="de-DE" sz="2400" dirty="0"/>
              <a:t> der Anlage seit 01.01.23 möglich. </a:t>
            </a:r>
            <a:endParaRPr sz="2400" dirty="0"/>
          </a:p>
          <a:p>
            <a:pPr>
              <a:lnSpc>
                <a:spcPct val="120000"/>
              </a:lnSpc>
              <a:spcBef>
                <a:spcPts val="600"/>
              </a:spcBef>
              <a:defRPr/>
            </a:pPr>
            <a:r>
              <a:rPr lang="de-DE" sz="2400" b="1" dirty="0"/>
              <a:t>Photovoltaik ohne Finanzamt betreiben </a:t>
            </a:r>
            <a:r>
              <a:rPr lang="de-DE" sz="2400" dirty="0"/>
              <a:t>(Einkommenssteuerfrei bis 15 kWp für Mehrfamilienhäuser bzw. 30 kWp für Einfamilienhäuser ohne Nachweis möglich) </a:t>
            </a:r>
          </a:p>
        </p:txBody>
      </p:sp>
      <p:pic>
        <p:nvPicPr>
          <p:cNvPr id="8" name="Grafik 7" descr="Fliegendes Geld mit einfarbiger Füllung"/>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10128448" y="1916832"/>
            <a:ext cx="1624908" cy="1624908"/>
          </a:xfrm>
          <a:prstGeom prst="rect">
            <a:avLst/>
          </a:prstGeom>
        </p:spPr>
      </p:pic>
      <p:grpSp>
        <p:nvGrpSpPr>
          <p:cNvPr id="7" name="Gruppieren 6"/>
          <p:cNvGrpSpPr/>
          <p:nvPr/>
        </p:nvGrpSpPr>
        <p:grpSpPr bwMode="auto">
          <a:xfrm>
            <a:off x="1271464" y="4796688"/>
            <a:ext cx="10481892" cy="1318675"/>
            <a:chOff x="1008742" y="4718933"/>
            <a:chExt cx="10481892" cy="1318675"/>
          </a:xfrm>
        </p:grpSpPr>
        <p:sp>
          <p:nvSpPr>
            <p:cNvPr id="9" name="Textfeld 8"/>
            <p:cNvSpPr txBox="1"/>
            <p:nvPr/>
          </p:nvSpPr>
          <p:spPr bwMode="auto">
            <a:xfrm>
              <a:off x="1619746" y="4837279"/>
              <a:ext cx="9870888" cy="1200329"/>
            </a:xfrm>
            <a:prstGeom prst="rect">
              <a:avLst/>
            </a:prstGeom>
            <a:noFill/>
          </p:spPr>
          <p:txBody>
            <a:bodyPr wrap="square">
              <a:spAutoFit/>
            </a:bodyPr>
            <a:lstStyle/>
            <a:p>
              <a:pPr>
                <a:defRPr/>
              </a:pPr>
              <a:r>
                <a:rPr lang="de-DE" b="1" i="1" dirty="0">
                  <a:latin typeface="Calibri" panose="020F0502020204030204" pitchFamily="34" charset="0"/>
                </a:rPr>
                <a:t>Informative Links: </a:t>
              </a:r>
            </a:p>
            <a:p>
              <a:pPr marL="285750" indent="-285750">
                <a:buFont typeface="Arial" panose="020B0604020202020204" pitchFamily="34" charset="0"/>
                <a:buChar char="•"/>
                <a:defRPr/>
              </a:pPr>
              <a:r>
                <a:rPr lang="de-DE" i="1" dirty="0">
                  <a:latin typeface="Calibri" panose="020F0502020204030204" pitchFamily="34" charset="0"/>
                  <a:hlinkClick r:id="rId4"/>
                </a:rPr>
                <a:t>https://www.sfv.de/photovoltaik-steuergeschenk-der-bundesregierung</a:t>
              </a:r>
              <a:endParaRPr lang="de-DE" i="1" dirty="0">
                <a:latin typeface="Calibri" panose="020F0502020204030204" pitchFamily="34" charset="0"/>
              </a:endParaRPr>
            </a:p>
            <a:p>
              <a:pPr marL="285750" indent="-285750">
                <a:buFont typeface="Arial" panose="020B0604020202020204" pitchFamily="34" charset="0"/>
                <a:buChar char="•"/>
                <a:defRPr/>
              </a:pPr>
              <a:r>
                <a:rPr lang="de-DE" i="1" dirty="0">
                  <a:latin typeface="Calibri" panose="020F0502020204030204" pitchFamily="34" charset="0"/>
                  <a:hlinkClick r:id="rId5"/>
                </a:rPr>
                <a:t>https://www.pv-magazine.de/2023/10/06/steuern-sparen-mit-photovoltaik-ohne-finanzamt/</a:t>
              </a:r>
              <a:endParaRPr lang="de-DE" i="1" dirty="0">
                <a:latin typeface="Calibri" panose="020F0502020204030204" pitchFamily="34" charset="0"/>
              </a:endParaRPr>
            </a:p>
            <a:p>
              <a:pPr>
                <a:defRPr/>
              </a:pPr>
              <a:endParaRPr dirty="0">
                <a:latin typeface="Calibri" panose="020F0502020204030204" pitchFamily="34" charset="0"/>
              </a:endParaRPr>
            </a:p>
          </p:txBody>
        </p:sp>
        <p:pic>
          <p:nvPicPr>
            <p:cNvPr id="10" name="Grafik 9" descr="Post-it-Notizen Silhouette"/>
            <p:cNvPicPr>
              <a:picLocks noChangeAspect="1"/>
            </p:cNvPicPr>
            <p:nvPr/>
          </p:nvPicPr>
          <p:blipFill>
            <a:blip r:embed="rId6" cstate="email">
              <a:extLst>
                <a:ext uri="{28A0092B-C50C-407E-A947-70E740481C1C}">
                  <a14:useLocalDpi xmlns:a14="http://schemas.microsoft.com/office/drawing/2010/main"/>
                </a:ext>
              </a:extLst>
            </a:blip>
            <a:stretch/>
          </p:blipFill>
          <p:spPr bwMode="auto">
            <a:xfrm>
              <a:off x="1008742" y="4718933"/>
              <a:ext cx="611004" cy="611004"/>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4</a:t>
            </a:fld>
            <a:endParaRPr lang="de-DE"/>
          </a:p>
        </p:txBody>
      </p:sp>
      <p:sp>
        <p:nvSpPr>
          <p:cNvPr id="8" name="Untertitel 7"/>
          <p:cNvSpPr>
            <a:spLocks noGrp="1"/>
          </p:cNvSpPr>
          <p:nvPr>
            <p:ph type="subTitle" idx="13"/>
          </p:nvPr>
        </p:nvSpPr>
        <p:spPr bwMode="auto"/>
        <p:txBody>
          <a:bodyPr>
            <a:normAutofit fontScale="85000" lnSpcReduction="20000"/>
          </a:bodyPr>
          <a:lstStyle/>
          <a:p>
            <a:pPr>
              <a:defRPr/>
            </a:pPr>
            <a:r>
              <a:rPr lang="de-DE"/>
              <a:t>Übersicht</a:t>
            </a:r>
            <a:endParaRPr/>
          </a:p>
        </p:txBody>
      </p:sp>
      <p:sp>
        <p:nvSpPr>
          <p:cNvPr id="6" name="Titel 5"/>
          <p:cNvSpPr>
            <a:spLocks noGrp="1"/>
          </p:cNvSpPr>
          <p:nvPr>
            <p:ph type="title"/>
          </p:nvPr>
        </p:nvSpPr>
        <p:spPr bwMode="auto">
          <a:xfrm>
            <a:off x="407368" y="737075"/>
            <a:ext cx="10515600" cy="651988"/>
          </a:xfrm>
        </p:spPr>
        <p:txBody>
          <a:bodyPr/>
          <a:lstStyle/>
          <a:p>
            <a:pPr>
              <a:defRPr/>
            </a:pPr>
            <a:r>
              <a:rPr lang="de-DE">
                <a:solidFill>
                  <a:srgbClr val="5723B8"/>
                </a:solidFill>
              </a:rPr>
              <a:t>Übersicht</a:t>
            </a:r>
            <a:endParaRPr/>
          </a:p>
        </p:txBody>
      </p:sp>
      <p:sp>
        <p:nvSpPr>
          <p:cNvPr id="7" name="Inhaltsplatzhalter 6"/>
          <p:cNvSpPr>
            <a:spLocks noGrp="1"/>
          </p:cNvSpPr>
          <p:nvPr>
            <p:ph idx="1"/>
          </p:nvPr>
        </p:nvSpPr>
        <p:spPr bwMode="auto">
          <a:xfrm>
            <a:off x="1271464" y="1708478"/>
            <a:ext cx="10515600" cy="3805237"/>
          </a:xfrm>
        </p:spPr>
        <p:txBody>
          <a:bodyPr>
            <a:normAutofit lnSpcReduction="10000"/>
          </a:bodyPr>
          <a:lstStyle/>
          <a:p>
            <a:pPr>
              <a:defRPr/>
            </a:pPr>
            <a:r>
              <a:rPr lang="de-DE" sz="2400" dirty="0"/>
              <a:t>Warum Photovoltaik?</a:t>
            </a:r>
            <a:endParaRPr sz="2400" dirty="0"/>
          </a:p>
          <a:p>
            <a:pPr>
              <a:defRPr/>
            </a:pPr>
            <a:r>
              <a:rPr lang="de-DE" sz="2400" dirty="0"/>
              <a:t>Basiswissen PV-Anlage</a:t>
            </a:r>
            <a:endParaRPr sz="2400" dirty="0"/>
          </a:p>
          <a:p>
            <a:pPr>
              <a:defRPr/>
            </a:pPr>
            <a:r>
              <a:rPr lang="de-DE" sz="2400" dirty="0"/>
              <a:t>Dacheignung</a:t>
            </a:r>
            <a:endParaRPr sz="2400" dirty="0"/>
          </a:p>
          <a:p>
            <a:pPr>
              <a:defRPr/>
            </a:pPr>
            <a:r>
              <a:rPr lang="de-DE" sz="2400" dirty="0"/>
              <a:t>Stromerzeugung</a:t>
            </a:r>
            <a:endParaRPr sz="2400" dirty="0"/>
          </a:p>
          <a:p>
            <a:pPr>
              <a:defRPr/>
            </a:pPr>
            <a:r>
              <a:rPr lang="de-DE" sz="2400" dirty="0"/>
              <a:t>Wirtschaftliche Betrachtung</a:t>
            </a:r>
            <a:endParaRPr sz="2400" dirty="0"/>
          </a:p>
          <a:p>
            <a:pPr>
              <a:defRPr/>
            </a:pPr>
            <a:r>
              <a:rPr lang="de-DE" sz="2400" dirty="0"/>
              <a:t>Nützliche Tipps</a:t>
            </a:r>
            <a:endParaRPr sz="2400" dirty="0"/>
          </a:p>
          <a:p>
            <a:pPr>
              <a:defRPr/>
            </a:pPr>
            <a:r>
              <a:rPr lang="de-DE" sz="2400" dirty="0"/>
              <a:t>Steuerliche Behandlung</a:t>
            </a:r>
            <a:endParaRPr sz="2400" dirty="0"/>
          </a:p>
          <a:p>
            <a:pPr>
              <a:defRPr/>
            </a:pPr>
            <a:r>
              <a:rPr lang="de-DE" sz="2400" dirty="0"/>
              <a:t>Speicher</a:t>
            </a:r>
          </a:p>
          <a:p>
            <a:pPr>
              <a:defRPr/>
            </a:pPr>
            <a:r>
              <a:rPr lang="de-DE" sz="2400" dirty="0"/>
              <a:t>Anhang – für optionale Ergänzungen und weiterführende Informationen</a:t>
            </a:r>
            <a:endParaRPr sz="2400" dirty="0"/>
          </a:p>
        </p:txBody>
      </p:sp>
      <p:sp>
        <p:nvSpPr>
          <p:cNvPr id="4" name="Textfeld 3">
            <a:extLst>
              <a:ext uri="{FF2B5EF4-FFF2-40B4-BE49-F238E27FC236}">
                <a16:creationId xmlns:a16="http://schemas.microsoft.com/office/drawing/2014/main" id="{0BD23A50-82EE-487D-F6D5-915F2A9292E5}"/>
              </a:ext>
            </a:extLst>
          </p:cNvPr>
          <p:cNvSpPr txBox="1"/>
          <p:nvPr/>
        </p:nvSpPr>
        <p:spPr bwMode="auto">
          <a:xfrm>
            <a:off x="6920886" y="1656762"/>
            <a:ext cx="4608512" cy="1631216"/>
          </a:xfrm>
          <a:prstGeom prst="rect">
            <a:avLst/>
          </a:prstGeom>
          <a:noFill/>
        </p:spPr>
        <p:txBody>
          <a:bodyPr wrap="square" rtlCol="0">
            <a:spAutoFit/>
          </a:bodyPr>
          <a:lstStyle/>
          <a:p>
            <a:pPr>
              <a:defRPr/>
            </a:pPr>
            <a:r>
              <a:rPr lang="de-DE" sz="2000" i="1" dirty="0">
                <a:latin typeface="Calibri" panose="020F0502020204030204" pitchFamily="34" charset="0"/>
              </a:rPr>
              <a:t>Der Vortrag ist sehr lang und dient euch als Hintergrundinformation. </a:t>
            </a:r>
            <a:br>
              <a:rPr lang="de-DE" sz="2000" i="1" dirty="0">
                <a:latin typeface="Calibri" panose="020F0502020204030204" pitchFamily="34" charset="0"/>
              </a:rPr>
            </a:br>
            <a:r>
              <a:rPr lang="de-DE" sz="2000" i="1" dirty="0">
                <a:latin typeface="Calibri" panose="020F0502020204030204" pitchFamily="34" charset="0"/>
              </a:rPr>
              <a:t>Für eine Solarparty bietet es sich, nur ausgewählte Folien zu nutzen und diese zu personifizieren.</a:t>
            </a:r>
            <a:endParaRPr dirty="0">
              <a:latin typeface="Calibri" panose="020F0502020204030204" pitchFamily="34" charset="0"/>
            </a:endParaRPr>
          </a:p>
        </p:txBody>
      </p:sp>
      <p:pic>
        <p:nvPicPr>
          <p:cNvPr id="5" name="Grafik 4" descr="Post-it-Notizen Silhouette">
            <a:extLst>
              <a:ext uri="{FF2B5EF4-FFF2-40B4-BE49-F238E27FC236}">
                <a16:creationId xmlns:a16="http://schemas.microsoft.com/office/drawing/2014/main" id="{E6366E4C-4FB1-701E-0EA4-1D032371BF4C}"/>
              </a:ext>
            </a:extLst>
          </p:cNvPr>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5893512" y="1635347"/>
            <a:ext cx="837023" cy="83702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40</a:t>
            </a:fld>
            <a:endParaRPr lang="de-DE"/>
          </a:p>
        </p:txBody>
      </p:sp>
      <p:sp>
        <p:nvSpPr>
          <p:cNvPr id="4" name="Titel 3"/>
          <p:cNvSpPr>
            <a:spLocks noGrp="1"/>
          </p:cNvSpPr>
          <p:nvPr>
            <p:ph type="ctrTitle"/>
          </p:nvPr>
        </p:nvSpPr>
        <p:spPr bwMode="auto"/>
        <p:txBody>
          <a:bodyPr/>
          <a:lstStyle/>
          <a:p>
            <a:pPr>
              <a:defRPr/>
            </a:pPr>
            <a:r>
              <a:rPr lang="de-DE"/>
              <a:t>Speicher und Notstrom</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Titel 1"/>
          <p:cNvSpPr>
            <a:spLocks noGrp="1"/>
          </p:cNvSpPr>
          <p:nvPr>
            <p:ph type="title"/>
          </p:nvPr>
        </p:nvSpPr>
        <p:spPr bwMode="auto"/>
        <p:txBody>
          <a:bodyPr/>
          <a:lstStyle/>
          <a:p>
            <a:pPr>
              <a:defRPr/>
            </a:pPr>
            <a:r>
              <a:rPr lang="de-DE"/>
              <a:t>Typische Investitionskosten - Speicher</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41</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Speicher und Notstrom</a:t>
            </a:r>
            <a:endParaRPr/>
          </a:p>
        </p:txBody>
      </p:sp>
      <p:sp>
        <p:nvSpPr>
          <p:cNvPr id="11" name="Inhaltsplatzhalter 5"/>
          <p:cNvSpPr>
            <a:spLocks noGrp="1"/>
          </p:cNvSpPr>
          <p:nvPr>
            <p:ph idx="1"/>
          </p:nvPr>
        </p:nvSpPr>
        <p:spPr bwMode="auto">
          <a:xfrm>
            <a:off x="838200" y="1627093"/>
            <a:ext cx="10442376" cy="3926509"/>
          </a:xfrm>
        </p:spPr>
        <p:txBody>
          <a:bodyPr>
            <a:normAutofit fontScale="92500"/>
          </a:bodyPr>
          <a:lstStyle/>
          <a:p>
            <a:pPr>
              <a:defRPr/>
            </a:pPr>
            <a:r>
              <a:rPr lang="de-DE" dirty="0"/>
              <a:t>Skalierungseffekt: je größer der Speicher, desto preiswerter je kWh</a:t>
            </a:r>
            <a:endParaRPr dirty="0"/>
          </a:p>
          <a:p>
            <a:pPr>
              <a:defRPr/>
            </a:pPr>
            <a:endParaRPr lang="de-DE" dirty="0"/>
          </a:p>
          <a:p>
            <a:pPr>
              <a:defRPr/>
            </a:pPr>
            <a:endParaRPr lang="de-DE" dirty="0"/>
          </a:p>
          <a:p>
            <a:pPr>
              <a:defRPr/>
            </a:pPr>
            <a:endParaRPr lang="de-DE" dirty="0"/>
          </a:p>
          <a:p>
            <a:pPr marL="0" indent="0">
              <a:buNone/>
              <a:defRPr/>
            </a:pPr>
            <a:endParaRPr lang="de-DE" dirty="0"/>
          </a:p>
          <a:p>
            <a:pPr>
              <a:lnSpc>
                <a:spcPct val="110000"/>
              </a:lnSpc>
              <a:spcBef>
                <a:spcPts val="600"/>
              </a:spcBef>
              <a:defRPr/>
            </a:pPr>
            <a:r>
              <a:rPr lang="de-DE" dirty="0"/>
              <a:t>Lithiumbatterien sind Standard</a:t>
            </a:r>
            <a:endParaRPr dirty="0"/>
          </a:p>
          <a:p>
            <a:pPr>
              <a:lnSpc>
                <a:spcPct val="110000"/>
              </a:lnSpc>
              <a:spcBef>
                <a:spcPts val="600"/>
              </a:spcBef>
              <a:defRPr/>
            </a:pPr>
            <a:r>
              <a:rPr lang="de-DE" dirty="0"/>
              <a:t>Die realistische Lebensdauer ist noch unklar, etwa 10 bis 15 Jahre</a:t>
            </a:r>
            <a:endParaRPr dirty="0"/>
          </a:p>
          <a:p>
            <a:pPr>
              <a:lnSpc>
                <a:spcPct val="110000"/>
              </a:lnSpc>
              <a:spcBef>
                <a:spcPts val="600"/>
              </a:spcBef>
              <a:defRPr/>
            </a:pPr>
            <a:r>
              <a:rPr lang="de-DE" dirty="0"/>
              <a:t>Erhöht die Eigenverbrauchsquote, aber nicht zwingend die Wirtschaftlichkeit. </a:t>
            </a:r>
          </a:p>
          <a:p>
            <a:pPr>
              <a:defRPr/>
            </a:pPr>
            <a:r>
              <a:rPr lang="de-DE" dirty="0"/>
              <a:t>Ohne Speicher: Eigenverbrauch 20 – 30 %. Mit Speicher: Eigenverbrauch &gt;50% möglich</a:t>
            </a:r>
          </a:p>
          <a:p>
            <a:pPr>
              <a:lnSpc>
                <a:spcPct val="110000"/>
              </a:lnSpc>
              <a:spcBef>
                <a:spcPts val="600"/>
              </a:spcBef>
              <a:defRPr/>
            </a:pPr>
            <a:endParaRPr dirty="0"/>
          </a:p>
        </p:txBody>
      </p:sp>
      <p:graphicFrame>
        <p:nvGraphicFramePr>
          <p:cNvPr id="12" name="Tabelle 7"/>
          <p:cNvGraphicFramePr>
            <a:graphicFrameLocks noGrp="1"/>
          </p:cNvGraphicFramePr>
          <p:nvPr>
            <p:extLst>
              <p:ext uri="{D42A27DB-BD31-4B8C-83A1-F6EECF244321}">
                <p14:modId xmlns:p14="http://schemas.microsoft.com/office/powerpoint/2010/main" val="441793152"/>
              </p:ext>
            </p:extLst>
          </p:nvPr>
        </p:nvGraphicFramePr>
        <p:xfrm>
          <a:off x="1663838" y="2143435"/>
          <a:ext cx="8128000" cy="1371600"/>
        </p:xfrm>
        <a:graphic>
          <a:graphicData uri="http://schemas.openxmlformats.org/drawingml/2006/table">
            <a:tbl>
              <a:tblPr firstRow="1" bandRow="1">
                <a:tableStyleId>{36D8CA15-6391-DA56-2ADC-63C04A4D281F}</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defRPr/>
                      </a:pPr>
                      <a:r>
                        <a:rPr lang="de-DE" sz="2400" b="1" dirty="0">
                          <a:latin typeface="Calibri" panose="020F0502020204030204" pitchFamily="34" charset="0"/>
                        </a:rPr>
                        <a:t>Installierte Kapazität</a:t>
                      </a:r>
                      <a:endParaRPr dirty="0">
                        <a:latin typeface="Calibri" panose="020F0502020204030204" pitchFamily="34" charset="0"/>
                      </a:endParaRPr>
                    </a:p>
                  </a:txBody>
                  <a:tcPr/>
                </a:tc>
                <a:tc>
                  <a:txBody>
                    <a:bodyPr/>
                    <a:lstStyle/>
                    <a:p>
                      <a:pPr>
                        <a:defRPr/>
                      </a:pPr>
                      <a:r>
                        <a:rPr lang="de-DE" sz="2400" b="1" dirty="0">
                          <a:latin typeface="Calibri" panose="020F0502020204030204" pitchFamily="34" charset="0"/>
                        </a:rPr>
                        <a:t>Investitionskosten </a:t>
                      </a:r>
                      <a:endParaRPr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pPr algn="ctr">
                        <a:defRPr/>
                      </a:pPr>
                      <a:r>
                        <a:rPr lang="de-DE" sz="2400" dirty="0">
                          <a:latin typeface="Calibri" panose="020F0502020204030204" pitchFamily="34" charset="0"/>
                        </a:rPr>
                        <a:t>5 kWh</a:t>
                      </a:r>
                      <a:endParaRPr dirty="0">
                        <a:latin typeface="Calibri" panose="020F0502020204030204" pitchFamily="34" charset="0"/>
                      </a:endParaRPr>
                    </a:p>
                  </a:txBody>
                  <a:tcPr/>
                </a:tc>
                <a:tc>
                  <a:txBody>
                    <a:bodyPr/>
                    <a:lstStyle/>
                    <a:p>
                      <a:pPr algn="ctr">
                        <a:defRPr/>
                      </a:pPr>
                      <a:r>
                        <a:rPr lang="de-DE" sz="2400" b="0" dirty="0">
                          <a:latin typeface="Calibri" panose="020F0502020204030204" pitchFamily="34" charset="0"/>
                        </a:rPr>
                        <a:t>3.000   bis     6.000 €</a:t>
                      </a:r>
                      <a:endParaRPr dirty="0">
                        <a:latin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pPr algn="ctr">
                        <a:defRPr/>
                      </a:pPr>
                      <a:r>
                        <a:rPr lang="de-DE" sz="2400" dirty="0">
                          <a:latin typeface="Calibri" panose="020F0502020204030204" pitchFamily="34" charset="0"/>
                        </a:rPr>
                        <a:t>10 kWh</a:t>
                      </a:r>
                      <a:endParaRPr dirty="0">
                        <a:latin typeface="Calibri" panose="020F0502020204030204" pitchFamily="34" charset="0"/>
                      </a:endParaRPr>
                    </a:p>
                  </a:txBody>
                  <a:tcPr/>
                </a:tc>
                <a:tc>
                  <a:txBody>
                    <a:bodyPr/>
                    <a:lstStyle/>
                    <a:p>
                      <a:pPr algn="ctr">
                        <a:defRPr/>
                      </a:pPr>
                      <a:r>
                        <a:rPr lang="de-DE" sz="2400" b="0">
                          <a:latin typeface="Calibri" panose="020F0502020204030204" pitchFamily="34" charset="0"/>
                        </a:rPr>
                        <a:t>6.000   </a:t>
                      </a:r>
                      <a:r>
                        <a:rPr lang="de-DE" sz="2400" b="0" dirty="0">
                          <a:latin typeface="Calibri" panose="020F0502020204030204" pitchFamily="34" charset="0"/>
                        </a:rPr>
                        <a:t>bis   12.000 €</a:t>
                      </a:r>
                      <a:endParaRPr dirty="0">
                        <a:latin typeface="Calibri" panose="020F0502020204030204" pitchFamily="34" charset="0"/>
                      </a:endParaRPr>
                    </a:p>
                  </a:txBody>
                  <a:tcPr/>
                </a:tc>
                <a:extLst>
                  <a:ext uri="{0D108BD9-81ED-4DB2-BD59-A6C34878D82A}">
                    <a16:rowId xmlns:a16="http://schemas.microsoft.com/office/drawing/2014/main" val="10002"/>
                  </a:ext>
                </a:extLst>
              </a:tr>
            </a:tbl>
          </a:graphicData>
        </a:graphic>
      </p:graphicFrame>
      <p:sp>
        <p:nvSpPr>
          <p:cNvPr id="13" name="Textfeld 12"/>
          <p:cNvSpPr txBox="1"/>
          <p:nvPr/>
        </p:nvSpPr>
        <p:spPr bwMode="auto">
          <a:xfrm>
            <a:off x="3102468" y="5685223"/>
            <a:ext cx="7461785" cy="769441"/>
          </a:xfrm>
          <a:prstGeom prst="rect">
            <a:avLst/>
          </a:prstGeom>
          <a:noFill/>
        </p:spPr>
        <p:txBody>
          <a:bodyPr wrap="square">
            <a:spAutoFit/>
          </a:bodyPr>
          <a:lstStyle/>
          <a:p>
            <a:pPr>
              <a:lnSpc>
                <a:spcPct val="110000"/>
              </a:lnSpc>
              <a:spcBef>
                <a:spcPts val="600"/>
              </a:spcBef>
              <a:defRPr/>
            </a:pPr>
            <a:r>
              <a:rPr lang="de-DE" sz="2000" i="1" dirty="0">
                <a:latin typeface="Calibri" panose="020F0502020204030204" pitchFamily="34" charset="0"/>
              </a:rPr>
              <a:t>Die Nachrüstung eines Speichers ist möglich: </a:t>
            </a:r>
            <a:br>
              <a:rPr lang="de-DE" sz="2000" i="1" dirty="0">
                <a:latin typeface="Calibri" panose="020F0502020204030204" pitchFamily="34" charset="0"/>
              </a:rPr>
            </a:br>
            <a:r>
              <a:rPr lang="de-DE" sz="2000" i="1" dirty="0">
                <a:latin typeface="Calibri" panose="020F0502020204030204" pitchFamily="34" charset="0"/>
              </a:rPr>
              <a:t>ggf. direkt einen Hybrid-Wechselrichter installieren!</a:t>
            </a:r>
            <a:endParaRPr dirty="0">
              <a:latin typeface="Calibri" panose="020F0502020204030204" pitchFamily="34" charset="0"/>
            </a:endParaRPr>
          </a:p>
        </p:txBody>
      </p:sp>
      <p:pic>
        <p:nvPicPr>
          <p:cNvPr id="14" name="Grafik 13" descr="Post-it-Notizen Silhouette"/>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415365" y="5735143"/>
            <a:ext cx="611004" cy="61100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E2359-1958-7093-5996-C598D197B697}"/>
              </a:ext>
            </a:extLst>
          </p:cNvPr>
          <p:cNvSpPr>
            <a:spLocks noGrp="1"/>
          </p:cNvSpPr>
          <p:nvPr>
            <p:ph type="title"/>
          </p:nvPr>
        </p:nvSpPr>
        <p:spPr/>
        <p:txBody>
          <a:bodyPr/>
          <a:lstStyle/>
          <a:p>
            <a:r>
              <a:rPr lang="de-DE" dirty="0"/>
              <a:t>Dimensionierung des Speichers</a:t>
            </a:r>
          </a:p>
        </p:txBody>
      </p:sp>
      <p:sp>
        <p:nvSpPr>
          <p:cNvPr id="3" name="Datumsplatzhalter 2">
            <a:extLst>
              <a:ext uri="{FF2B5EF4-FFF2-40B4-BE49-F238E27FC236}">
                <a16:creationId xmlns:a16="http://schemas.microsoft.com/office/drawing/2014/main" id="{8E9E4C25-B0C1-07E8-43B0-E2E47E10D103}"/>
              </a:ext>
            </a:extLst>
          </p:cNvPr>
          <p:cNvSpPr>
            <a:spLocks noGrp="1"/>
          </p:cNvSpPr>
          <p:nvPr>
            <p:ph type="dt" sz="half" idx="10"/>
          </p:nvPr>
        </p:nvSpPr>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EC1C7CA1-703D-CC4F-F088-A7952B13B11F}"/>
              </a:ext>
            </a:extLst>
          </p:cNvPr>
          <p:cNvSpPr>
            <a:spLocks noGrp="1"/>
          </p:cNvSpPr>
          <p:nvPr>
            <p:ph type="sldNum" sz="quarter" idx="12"/>
          </p:nvPr>
        </p:nvSpPr>
        <p:spPr/>
        <p:txBody>
          <a:bodyPr/>
          <a:lstStyle/>
          <a:p>
            <a:pPr>
              <a:defRPr/>
            </a:pPr>
            <a:fld id="{1FBEC313-BFA3-4240-9241-A71F3CEF1773}" type="slidenum">
              <a:rPr lang="de-DE" smtClean="0"/>
              <a:pPr>
                <a:defRPr/>
              </a:pPr>
              <a:t>42</a:t>
            </a:fld>
            <a:endParaRPr lang="de-DE"/>
          </a:p>
        </p:txBody>
      </p:sp>
      <p:sp>
        <p:nvSpPr>
          <p:cNvPr id="7" name="Untertitel 4">
            <a:extLst>
              <a:ext uri="{FF2B5EF4-FFF2-40B4-BE49-F238E27FC236}">
                <a16:creationId xmlns:a16="http://schemas.microsoft.com/office/drawing/2014/main" id="{6D786D07-53A3-87D5-736C-F1A0AA35FF6C}"/>
              </a:ext>
            </a:extLst>
          </p:cNvPr>
          <p:cNvSpPr>
            <a:spLocks noGrp="1"/>
          </p:cNvSpPr>
          <p:nvPr>
            <p:ph type="subTitle" idx="13"/>
          </p:nvPr>
        </p:nvSpPr>
        <p:spPr bwMode="auto">
          <a:xfrm>
            <a:off x="292100" y="161925"/>
            <a:ext cx="5803900" cy="249238"/>
          </a:xfrm>
        </p:spPr>
        <p:txBody>
          <a:bodyPr>
            <a:normAutofit fontScale="85000" lnSpcReduction="20000"/>
          </a:bodyPr>
          <a:lstStyle/>
          <a:p>
            <a:pPr>
              <a:defRPr/>
            </a:pPr>
            <a:r>
              <a:rPr lang="de-DE" dirty="0"/>
              <a:t>Speicher und Notstrom</a:t>
            </a:r>
            <a:endParaRPr dirty="0"/>
          </a:p>
        </p:txBody>
      </p:sp>
      <p:pic>
        <p:nvPicPr>
          <p:cNvPr id="9" name="Grafik 8">
            <a:extLst>
              <a:ext uri="{FF2B5EF4-FFF2-40B4-BE49-F238E27FC236}">
                <a16:creationId xmlns:a16="http://schemas.microsoft.com/office/drawing/2014/main" id="{02E09091-C05E-79A9-CE15-025B318DC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7568" y="1216193"/>
            <a:ext cx="7488832" cy="5103377"/>
          </a:xfrm>
          <a:prstGeom prst="rect">
            <a:avLst/>
          </a:prstGeom>
        </p:spPr>
      </p:pic>
      <p:sp>
        <p:nvSpPr>
          <p:cNvPr id="10" name="Textfeld 9">
            <a:extLst>
              <a:ext uri="{FF2B5EF4-FFF2-40B4-BE49-F238E27FC236}">
                <a16:creationId xmlns:a16="http://schemas.microsoft.com/office/drawing/2014/main" id="{1C1B4038-8451-EDA7-5D2B-8BDB566FE9BA}"/>
              </a:ext>
            </a:extLst>
          </p:cNvPr>
          <p:cNvSpPr txBox="1"/>
          <p:nvPr/>
        </p:nvSpPr>
        <p:spPr>
          <a:xfrm>
            <a:off x="7320136" y="6356350"/>
            <a:ext cx="5256584" cy="307777"/>
          </a:xfrm>
          <a:prstGeom prst="rect">
            <a:avLst/>
          </a:prstGeom>
          <a:noFill/>
        </p:spPr>
        <p:txBody>
          <a:bodyPr wrap="square" rtlCol="0">
            <a:spAutoFit/>
          </a:bodyPr>
          <a:lstStyle/>
          <a:p>
            <a:r>
              <a:rPr lang="de-DE" sz="1400" dirty="0">
                <a:latin typeface="Calibri" panose="020F0502020204030204" pitchFamily="34" charset="0"/>
                <a:cs typeface="Calibri" panose="020F0502020204030204" pitchFamily="34" charset="0"/>
              </a:rPr>
              <a:t>Quelle: HTW-Berlin, Studie: Stromspeicher-Inspektion</a:t>
            </a:r>
          </a:p>
        </p:txBody>
      </p:sp>
      <p:sp>
        <p:nvSpPr>
          <p:cNvPr id="5" name="Textfeld 4">
            <a:extLst>
              <a:ext uri="{FF2B5EF4-FFF2-40B4-BE49-F238E27FC236}">
                <a16:creationId xmlns:a16="http://schemas.microsoft.com/office/drawing/2014/main" id="{B986522D-4901-73D3-818C-E155A7D99758}"/>
              </a:ext>
            </a:extLst>
          </p:cNvPr>
          <p:cNvSpPr txBox="1"/>
          <p:nvPr/>
        </p:nvSpPr>
        <p:spPr bwMode="auto">
          <a:xfrm>
            <a:off x="9948428" y="2166738"/>
            <a:ext cx="1764196" cy="2106731"/>
          </a:xfrm>
          <a:prstGeom prst="rect">
            <a:avLst/>
          </a:prstGeom>
          <a:noFill/>
        </p:spPr>
        <p:txBody>
          <a:bodyPr wrap="square">
            <a:spAutoFit/>
          </a:bodyPr>
          <a:lstStyle/>
          <a:p>
            <a:pPr>
              <a:lnSpc>
                <a:spcPct val="110000"/>
              </a:lnSpc>
              <a:spcBef>
                <a:spcPts val="600"/>
              </a:spcBef>
              <a:defRPr/>
            </a:pPr>
            <a:r>
              <a:rPr lang="de-DE" sz="2000" i="1" dirty="0">
                <a:latin typeface="Calibri" panose="020F0502020204030204" pitchFamily="34" charset="0"/>
              </a:rPr>
              <a:t>Viele hilfreiche Tipps gibt es in der Stromspeicher-Inspektion der HTW Berlin</a:t>
            </a:r>
            <a:endParaRPr dirty="0">
              <a:latin typeface="Calibri" panose="020F0502020204030204" pitchFamily="34" charset="0"/>
            </a:endParaRPr>
          </a:p>
        </p:txBody>
      </p:sp>
      <p:pic>
        <p:nvPicPr>
          <p:cNvPr id="6" name="Grafik 5" descr="Post-it-Notizen Silhouette">
            <a:extLst>
              <a:ext uri="{FF2B5EF4-FFF2-40B4-BE49-F238E27FC236}">
                <a16:creationId xmlns:a16="http://schemas.microsoft.com/office/drawing/2014/main" id="{229DF9EC-15E9-3A9C-A0B2-FEE4305486A0}"/>
              </a:ext>
            </a:extLst>
          </p:cNvPr>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10120637" y="1498386"/>
            <a:ext cx="611004" cy="611004"/>
          </a:xfrm>
          <a:prstGeom prst="rect">
            <a:avLst/>
          </a:prstGeom>
        </p:spPr>
      </p:pic>
    </p:spTree>
    <p:extLst>
      <p:ext uri="{BB962C8B-B14F-4D97-AF65-F5344CB8AC3E}">
        <p14:creationId xmlns:p14="http://schemas.microsoft.com/office/powerpoint/2010/main" val="3608141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43</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Speicher und Notstrom</a:t>
            </a:r>
            <a:endParaRPr/>
          </a:p>
          <a:p>
            <a:pPr>
              <a:defRPr/>
            </a:pPr>
            <a:endParaRPr/>
          </a:p>
        </p:txBody>
      </p:sp>
      <p:sp>
        <p:nvSpPr>
          <p:cNvPr id="8" name="Titel 7"/>
          <p:cNvSpPr>
            <a:spLocks noGrp="1"/>
          </p:cNvSpPr>
          <p:nvPr>
            <p:ph type="title"/>
          </p:nvPr>
        </p:nvSpPr>
        <p:spPr bwMode="auto"/>
        <p:txBody>
          <a:bodyPr/>
          <a:lstStyle/>
          <a:p>
            <a:pPr>
              <a:defRPr/>
            </a:pPr>
            <a:r>
              <a:rPr lang="de-DE">
                <a:solidFill>
                  <a:srgbClr val="5723B8"/>
                </a:solidFill>
              </a:rPr>
              <a:t>Batteriespeicher - Einspeisemanagement</a:t>
            </a:r>
            <a:endParaRPr/>
          </a:p>
        </p:txBody>
      </p:sp>
      <p:sp>
        <p:nvSpPr>
          <p:cNvPr id="9" name="Inhaltsplatzhalter 8"/>
          <p:cNvSpPr>
            <a:spLocks noGrp="1"/>
          </p:cNvSpPr>
          <p:nvPr>
            <p:ph idx="1"/>
          </p:nvPr>
        </p:nvSpPr>
        <p:spPr bwMode="auto">
          <a:xfrm>
            <a:off x="731605" y="1708478"/>
            <a:ext cx="8388731" cy="4569032"/>
          </a:xfrm>
        </p:spPr>
        <p:txBody>
          <a:bodyPr>
            <a:noAutofit/>
          </a:bodyPr>
          <a:lstStyle/>
          <a:p>
            <a:pPr>
              <a:defRPr/>
            </a:pPr>
            <a:r>
              <a:rPr lang="de-DE" sz="2400" dirty="0"/>
              <a:t>Das Einspeisemanagement legt fest, mit welcher Priorität Solarstrom in einer Batterie gespeichert oder ins öffentliche Stromnetz eingespeist wird.</a:t>
            </a:r>
            <a:endParaRPr dirty="0"/>
          </a:p>
          <a:p>
            <a:pPr>
              <a:defRPr/>
            </a:pPr>
            <a:r>
              <a:rPr lang="de-DE" sz="2400" dirty="0"/>
              <a:t>Hybrid-Wechselrichter mit Batterieanschluss haben diese Funktion integriert.                                                                                                               Sie kann aber auch durch ein separates Gerät realisiert werden.</a:t>
            </a:r>
            <a:endParaRPr dirty="0"/>
          </a:p>
          <a:p>
            <a:pPr>
              <a:defRPr/>
            </a:pPr>
            <a:r>
              <a:rPr lang="de-DE" sz="2400" dirty="0"/>
              <a:t>Die Priorität sollte sein:</a:t>
            </a:r>
            <a:endParaRPr dirty="0"/>
          </a:p>
          <a:p>
            <a:pPr lvl="1">
              <a:defRPr/>
            </a:pPr>
            <a:r>
              <a:rPr lang="de-DE" sz="2200" dirty="0"/>
              <a:t>Solarstrom im Haushalt oder Elektroauto verbrauchen.</a:t>
            </a:r>
            <a:endParaRPr dirty="0"/>
          </a:p>
          <a:p>
            <a:pPr lvl="1">
              <a:defRPr/>
            </a:pPr>
            <a:r>
              <a:rPr lang="de-DE" sz="2200" dirty="0"/>
              <a:t>Solarstrom in einer Batterie speichern, um ihn später verbrauchen zu können.</a:t>
            </a:r>
            <a:endParaRPr dirty="0"/>
          </a:p>
          <a:p>
            <a:pPr lvl="1">
              <a:defRPr/>
            </a:pPr>
            <a:r>
              <a:rPr lang="de-DE" sz="2200" dirty="0"/>
              <a:t>Solarstrom in das öffentliche Stromnetz einspeisen.</a:t>
            </a:r>
            <a:endParaRPr dirty="0"/>
          </a:p>
          <a:p>
            <a:pPr>
              <a:defRPr/>
            </a:pPr>
            <a:endParaRPr lang="de-DE" sz="2400" dirty="0"/>
          </a:p>
        </p:txBody>
      </p:sp>
      <p:pic>
        <p:nvPicPr>
          <p:cNvPr id="15" name="Grafik 16" descr="solarlog200_01_5a2c12f042.png"/>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9349142" y="4384571"/>
            <a:ext cx="2132029" cy="1936750"/>
          </a:xfrm>
          <a:prstGeom prst="rect">
            <a:avLst/>
          </a:prstGeom>
          <a:noFill/>
          <a:ln>
            <a:noFill/>
          </a:ln>
        </p:spPr>
      </p:pic>
      <p:sp>
        <p:nvSpPr>
          <p:cNvPr id="10" name="Textfeld 9"/>
          <p:cNvSpPr txBox="1">
            <a:spLocks noChangeArrowheads="1"/>
          </p:cNvSpPr>
          <p:nvPr/>
        </p:nvSpPr>
        <p:spPr bwMode="auto">
          <a:xfrm>
            <a:off x="10399519" y="6385663"/>
            <a:ext cx="2078911"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Fotos: Ulrich </a:t>
            </a:r>
            <a:r>
              <a:rPr lang="de-DE" sz="1000" dirty="0" err="1">
                <a:solidFill>
                  <a:schemeClr val="bg1">
                    <a:lumMod val="65000"/>
                  </a:schemeClr>
                </a:solidFill>
                <a:latin typeface="Calibri" panose="020F0502020204030204" pitchFamily="34" charset="0"/>
                <a:ea typeface="ＭＳ Ｐゴシック"/>
              </a:rPr>
              <a:t>Böke</a:t>
            </a:r>
            <a:endParaRPr lang="de-DE" sz="1000" b="1" dirty="0">
              <a:solidFill>
                <a:schemeClr val="bg1">
                  <a:lumMod val="65000"/>
                </a:schemeClr>
              </a:solidFill>
              <a:latin typeface="Calibri" panose="020F0502020204030204" pitchFamily="34" charset="0"/>
              <a:ea typeface="ＭＳ Ｐゴシック"/>
            </a:endParaRPr>
          </a:p>
        </p:txBody>
      </p:sp>
      <p:grpSp>
        <p:nvGrpSpPr>
          <p:cNvPr id="2" name="Gruppieren 1">
            <a:extLst>
              <a:ext uri="{FF2B5EF4-FFF2-40B4-BE49-F238E27FC236}">
                <a16:creationId xmlns:a16="http://schemas.microsoft.com/office/drawing/2014/main" id="{13BC860B-05DB-7DBF-ECE7-D9C9CDBA9297}"/>
              </a:ext>
            </a:extLst>
          </p:cNvPr>
          <p:cNvGrpSpPr/>
          <p:nvPr/>
        </p:nvGrpSpPr>
        <p:grpSpPr>
          <a:xfrm>
            <a:off x="9443594" y="1457322"/>
            <a:ext cx="2004123" cy="2415384"/>
            <a:chOff x="9446263" y="1663829"/>
            <a:chExt cx="2004123" cy="2415384"/>
          </a:xfrm>
        </p:grpSpPr>
        <p:pic>
          <p:nvPicPr>
            <p:cNvPr id="16" name="Grafik 10" descr="Richter-Fronius_Symo_Hybrid.jpg">
              <a:extLst>
                <a:ext uri="{FF2B5EF4-FFF2-40B4-BE49-F238E27FC236}">
                  <a16:creationId xmlns:a16="http://schemas.microsoft.com/office/drawing/2014/main" id="{5C74CC46-ED75-1CC0-D2DE-F68E9D0D4D55}"/>
                </a:ext>
              </a:extLst>
            </p:cNvPr>
            <p:cNvPicPr/>
            <p:nvPr/>
          </p:nvPicPr>
          <p:blipFill>
            <a:blip r:embed="rId3" cstate="email">
              <a:extLst>
                <a:ext uri="{28A0092B-C50C-407E-A947-70E740481C1C}">
                  <a14:useLocalDpi xmlns:a14="http://schemas.microsoft.com/office/drawing/2010/main"/>
                </a:ext>
              </a:extLst>
            </a:blip>
            <a:stretch/>
          </p:blipFill>
          <p:spPr bwMode="auto">
            <a:xfrm>
              <a:off x="9446263" y="1663829"/>
              <a:ext cx="2004123" cy="2415384"/>
            </a:xfrm>
            <a:prstGeom prst="rect">
              <a:avLst/>
            </a:prstGeom>
            <a:noFill/>
            <a:ln>
              <a:noFill/>
            </a:ln>
          </p:spPr>
        </p:pic>
        <p:sp>
          <p:nvSpPr>
            <p:cNvPr id="17" name="Ellipse 16">
              <a:extLst>
                <a:ext uri="{FF2B5EF4-FFF2-40B4-BE49-F238E27FC236}">
                  <a16:creationId xmlns:a16="http://schemas.microsoft.com/office/drawing/2014/main" id="{21740AC4-02EE-EBCC-BA20-EB1C0330497D}"/>
                </a:ext>
              </a:extLst>
            </p:cNvPr>
            <p:cNvSpPr/>
            <p:nvPr/>
          </p:nvSpPr>
          <p:spPr bwMode="auto">
            <a:xfrm>
              <a:off x="9989417" y="2603829"/>
              <a:ext cx="657491" cy="163107"/>
            </a:xfrm>
            <a:prstGeom prst="ellipse">
              <a:avLst/>
            </a:prstGeom>
            <a:solidFill>
              <a:srgbClr val="A11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pic>
          <p:nvPicPr>
            <p:cNvPr id="18" name="Grafik 17">
              <a:extLst>
                <a:ext uri="{FF2B5EF4-FFF2-40B4-BE49-F238E27FC236}">
                  <a16:creationId xmlns:a16="http://schemas.microsoft.com/office/drawing/2014/main" id="{E150C730-7488-CE46-83D6-B0BB435D87C4}"/>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10609000" y="3352516"/>
              <a:ext cx="371494" cy="78941"/>
            </a:xfrm>
            <a:prstGeom prst="rect">
              <a:avLst/>
            </a:prstGeom>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4" name="Gruppieren 13"/>
          <p:cNvGrpSpPr/>
          <p:nvPr/>
        </p:nvGrpSpPr>
        <p:grpSpPr bwMode="auto">
          <a:xfrm>
            <a:off x="9336359" y="5537835"/>
            <a:ext cx="2559633" cy="858840"/>
            <a:chOff x="9640861" y="523712"/>
            <a:chExt cx="2947584" cy="1261969"/>
          </a:xfrm>
        </p:grpSpPr>
        <p:sp>
          <p:nvSpPr>
            <p:cNvPr id="15" name="Freihandform 54"/>
            <p:cNvSpPr/>
            <p:nvPr/>
          </p:nvSpPr>
          <p:spPr bwMode="auto">
            <a:xfrm>
              <a:off x="9640861" y="928783"/>
              <a:ext cx="1902468" cy="856898"/>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2493006"/>
                <a:gd name="connsiteY0" fmla="*/ 1276350 h 1535600"/>
                <a:gd name="connsiteX1" fmla="*/ 10039 w 2493006"/>
                <a:gd name="connsiteY1" fmla="*/ 1527681 h 1535600"/>
                <a:gd name="connsiteX2" fmla="*/ 2480491 w 2493006"/>
                <a:gd name="connsiteY2" fmla="*/ 1535600 h 1535600"/>
                <a:gd name="connsiteX3" fmla="*/ 2492956 w 2493006"/>
                <a:gd name="connsiteY3" fmla="*/ 0 h 1535600"/>
                <a:gd name="connsiteX0" fmla="*/ 0 w 2493006"/>
                <a:gd name="connsiteY0" fmla="*/ 1304925 h 1564175"/>
                <a:gd name="connsiteX1" fmla="*/ 10039 w 2493006"/>
                <a:gd name="connsiteY1" fmla="*/ 1556256 h 1564175"/>
                <a:gd name="connsiteX2" fmla="*/ 2480491 w 2493006"/>
                <a:gd name="connsiteY2" fmla="*/ 1564175 h 1564175"/>
                <a:gd name="connsiteX3" fmla="*/ 2492956 w 2493006"/>
                <a:gd name="connsiteY3" fmla="*/ 0 h 1564175"/>
                <a:gd name="connsiteX0" fmla="*/ 0 w 2493006"/>
                <a:gd name="connsiteY0" fmla="*/ 1304925 h 1556262"/>
                <a:gd name="connsiteX1" fmla="*/ 10039 w 2493006"/>
                <a:gd name="connsiteY1" fmla="*/ 1556256 h 1556262"/>
                <a:gd name="connsiteX2" fmla="*/ 2480492 w 2493006"/>
                <a:gd name="connsiteY2" fmla="*/ 779147 h 1556262"/>
                <a:gd name="connsiteX3" fmla="*/ 2492956 w 2493006"/>
                <a:gd name="connsiteY3" fmla="*/ 0 h 1556262"/>
                <a:gd name="connsiteX0" fmla="*/ 66974 w 2559980"/>
                <a:gd name="connsiteY0" fmla="*/ 1304925 h 1304925"/>
                <a:gd name="connsiteX1" fmla="*/ 0 w 2559980"/>
                <a:gd name="connsiteY1" fmla="*/ 816517 h 1304925"/>
                <a:gd name="connsiteX2" fmla="*/ 2547466 w 2559980"/>
                <a:gd name="connsiteY2" fmla="*/ 779147 h 1304925"/>
                <a:gd name="connsiteX3" fmla="*/ 2559930 w 2559980"/>
                <a:gd name="connsiteY3" fmla="*/ 0 h 1304925"/>
                <a:gd name="connsiteX0" fmla="*/ 0 w 3898471"/>
                <a:gd name="connsiteY0" fmla="*/ 0 h 900606"/>
                <a:gd name="connsiteX1" fmla="*/ 1338491 w 3898471"/>
                <a:gd name="connsiteY1" fmla="*/ 900489 h 900606"/>
                <a:gd name="connsiteX2" fmla="*/ 3885957 w 3898471"/>
                <a:gd name="connsiteY2" fmla="*/ 863119 h 900606"/>
                <a:gd name="connsiteX3" fmla="*/ 3898421 w 3898471"/>
                <a:gd name="connsiteY3" fmla="*/ 83972 h 900606"/>
                <a:gd name="connsiteX0" fmla="*/ 47721 w 3946192"/>
                <a:gd name="connsiteY0" fmla="*/ 0 h 863119"/>
                <a:gd name="connsiteX1" fmla="*/ 0 w 3946192"/>
                <a:gd name="connsiteY1" fmla="*/ 855199 h 863119"/>
                <a:gd name="connsiteX2" fmla="*/ 3933678 w 3946192"/>
                <a:gd name="connsiteY2" fmla="*/ 863119 h 863119"/>
                <a:gd name="connsiteX3" fmla="*/ 3946142 w 3946192"/>
                <a:gd name="connsiteY3" fmla="*/ 83972 h 863119"/>
                <a:gd name="connsiteX0" fmla="*/ 123 w 3898594"/>
                <a:gd name="connsiteY0" fmla="*/ 0 h 863119"/>
                <a:gd name="connsiteX1" fmla="*/ 0 w 3898594"/>
                <a:gd name="connsiteY1" fmla="*/ 847734 h 863119"/>
                <a:gd name="connsiteX2" fmla="*/ 3886080 w 3898594"/>
                <a:gd name="connsiteY2" fmla="*/ 863119 h 863119"/>
                <a:gd name="connsiteX3" fmla="*/ 3898544 w 3898594"/>
                <a:gd name="connsiteY3" fmla="*/ 83972 h 863119"/>
                <a:gd name="connsiteX0" fmla="*/ 123 w 3898592"/>
                <a:gd name="connsiteY0" fmla="*/ 0 h 863119"/>
                <a:gd name="connsiteX1" fmla="*/ 0 w 3898592"/>
                <a:gd name="connsiteY1" fmla="*/ 847734 h 863119"/>
                <a:gd name="connsiteX2" fmla="*/ 3886080 w 3898592"/>
                <a:gd name="connsiteY2" fmla="*/ 863119 h 863119"/>
                <a:gd name="connsiteX3" fmla="*/ 3898543 w 3898592"/>
                <a:gd name="connsiteY3" fmla="*/ 61579 h 863119"/>
                <a:gd name="connsiteX0" fmla="*/ -1 w 3898470"/>
                <a:gd name="connsiteY0" fmla="*/ 0 h 863119"/>
                <a:gd name="connsiteX1" fmla="*/ 39541 w 3898470"/>
                <a:gd name="connsiteY1" fmla="*/ 835293 h 863119"/>
                <a:gd name="connsiteX2" fmla="*/ 3885956 w 3898470"/>
                <a:gd name="connsiteY2" fmla="*/ 863119 h 863119"/>
                <a:gd name="connsiteX3" fmla="*/ 3898419 w 3898470"/>
                <a:gd name="connsiteY3" fmla="*/ 61579 h 863119"/>
                <a:gd name="connsiteX0" fmla="*/ 8054 w 3858927"/>
                <a:gd name="connsiteY0" fmla="*/ 0 h 856899"/>
                <a:gd name="connsiteX1" fmla="*/ -1 w 3858927"/>
                <a:gd name="connsiteY1" fmla="*/ 829073 h 856899"/>
                <a:gd name="connsiteX2" fmla="*/ 3846414 w 3858927"/>
                <a:gd name="connsiteY2" fmla="*/ 856899 h 856899"/>
                <a:gd name="connsiteX3" fmla="*/ 3858877 w 3858927"/>
                <a:gd name="connsiteY3" fmla="*/ 55359 h 856899"/>
              </a:gdLst>
              <a:ahLst/>
              <a:cxnLst>
                <a:cxn ang="0">
                  <a:pos x="connsiteX0" y="connsiteY0"/>
                </a:cxn>
                <a:cxn ang="0">
                  <a:pos x="connsiteX1" y="connsiteY1"/>
                </a:cxn>
                <a:cxn ang="0">
                  <a:pos x="connsiteX2" y="connsiteY2"/>
                </a:cxn>
                <a:cxn ang="0">
                  <a:pos x="connsiteX3" y="connsiteY3"/>
                </a:cxn>
              </a:cxnLst>
              <a:rect l="l" t="t" r="r" b="b"/>
              <a:pathLst>
                <a:path w="3858927" h="856899" extrusionOk="0">
                  <a:moveTo>
                    <a:pt x="8054" y="0"/>
                  </a:moveTo>
                  <a:lnTo>
                    <a:pt x="-1" y="829073"/>
                  </a:lnTo>
                  <a:lnTo>
                    <a:pt x="3846414" y="856899"/>
                  </a:lnTo>
                  <a:cubicBezTo>
                    <a:pt x="3845402" y="354557"/>
                    <a:pt x="3859889" y="557701"/>
                    <a:pt x="3858877" y="5535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6" name="Freihandform 61"/>
            <p:cNvSpPr/>
            <p:nvPr/>
          </p:nvSpPr>
          <p:spPr bwMode="auto">
            <a:xfrm>
              <a:off x="9736531" y="859964"/>
              <a:ext cx="1699983" cy="802732"/>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4013374"/>
                <a:gd name="connsiteY0" fmla="*/ 0 h 1633051"/>
                <a:gd name="connsiteX1" fmla="*/ 1542922 w 4013374"/>
                <a:gd name="connsiteY1" fmla="*/ 1625132 h 1633051"/>
                <a:gd name="connsiteX2" fmla="*/ 4013374 w 4013374"/>
                <a:gd name="connsiteY2" fmla="*/ 1633051 h 1633051"/>
                <a:gd name="connsiteX3" fmla="*/ 4010339 w 4013374"/>
                <a:gd name="connsiteY3" fmla="*/ 126026 h 1633051"/>
                <a:gd name="connsiteX0" fmla="*/ 0 w 4013374"/>
                <a:gd name="connsiteY0" fmla="*/ 0 h 1633051"/>
                <a:gd name="connsiteX1" fmla="*/ 10039 w 4013374"/>
                <a:gd name="connsiteY1" fmla="*/ 779716 h 1633051"/>
                <a:gd name="connsiteX2" fmla="*/ 4013374 w 4013374"/>
                <a:gd name="connsiteY2" fmla="*/ 1633051 h 1633051"/>
                <a:gd name="connsiteX3" fmla="*/ 4010339 w 4013374"/>
                <a:gd name="connsiteY3" fmla="*/ 126026 h 1633051"/>
                <a:gd name="connsiteX0" fmla="*/ 0 w 4013374"/>
                <a:gd name="connsiteY0" fmla="*/ 0 h 802732"/>
                <a:gd name="connsiteX1" fmla="*/ 10039 w 4013374"/>
                <a:gd name="connsiteY1" fmla="*/ 779716 h 802732"/>
                <a:gd name="connsiteX2" fmla="*/ 4013374 w 4013374"/>
                <a:gd name="connsiteY2" fmla="*/ 802732 h 802732"/>
                <a:gd name="connsiteX3" fmla="*/ 4010339 w 4013374"/>
                <a:gd name="connsiteY3" fmla="*/ 126026 h 802732"/>
              </a:gdLst>
              <a:ahLst/>
              <a:cxnLst>
                <a:cxn ang="0">
                  <a:pos x="connsiteX0" y="connsiteY0"/>
                </a:cxn>
                <a:cxn ang="0">
                  <a:pos x="connsiteX1" y="connsiteY1"/>
                </a:cxn>
                <a:cxn ang="0">
                  <a:pos x="connsiteX2" y="connsiteY2"/>
                </a:cxn>
                <a:cxn ang="0">
                  <a:pos x="connsiteX3" y="connsiteY3"/>
                </a:cxn>
              </a:cxnLst>
              <a:rect l="l" t="t" r="r" b="b"/>
              <a:pathLst>
                <a:path w="4013374" h="802732" extrusionOk="0">
                  <a:moveTo>
                    <a:pt x="0" y="0"/>
                  </a:moveTo>
                  <a:lnTo>
                    <a:pt x="10039" y="779716"/>
                  </a:lnTo>
                  <a:lnTo>
                    <a:pt x="4013374" y="802732"/>
                  </a:lnTo>
                  <a:cubicBezTo>
                    <a:pt x="4012362" y="300390"/>
                    <a:pt x="4011351" y="628368"/>
                    <a:pt x="4010339" y="126026"/>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7" name="Text Box 11"/>
            <p:cNvSpPr txBox="1">
              <a:spLocks noChangeArrowheads="1"/>
            </p:cNvSpPr>
            <p:nvPr/>
          </p:nvSpPr>
          <p:spPr bwMode="auto">
            <a:xfrm>
              <a:off x="10490884" y="523712"/>
              <a:ext cx="2097561" cy="542692"/>
            </a:xfrm>
            <a:prstGeom prst="rect">
              <a:avLst/>
            </a:prstGeom>
            <a:noFill/>
            <a:ln w="9525">
              <a:noFill/>
              <a:miter lim="800000"/>
              <a:headEnd/>
              <a:tailEnd/>
            </a:ln>
          </p:spPr>
          <p:txBody>
            <a:bodyPr wrap="square">
              <a:spAutoFit/>
            </a:bodyPr>
            <a:lstStyle/>
            <a:p>
              <a:pPr algn="ctr">
                <a:spcBef>
                  <a:spcPts val="0"/>
                </a:spcBef>
                <a:defRPr/>
              </a:pPr>
              <a:r>
                <a:rPr lang="de-DE" sz="1800" dirty="0">
                  <a:latin typeface="Calibri" panose="020F0502020204030204" pitchFamily="34" charset="0"/>
                </a:rPr>
                <a:t>Öffentliches Netz</a:t>
              </a:r>
              <a:endParaRPr dirty="0">
                <a:latin typeface="Calibri" panose="020F0502020204030204" pitchFamily="34" charset="0"/>
              </a:endParaRPr>
            </a:p>
          </p:txBody>
        </p:sp>
      </p:grpSp>
      <p:sp>
        <p:nvSpPr>
          <p:cNvPr id="2" name="Titel 1"/>
          <p:cNvSpPr>
            <a:spLocks noGrp="1"/>
          </p:cNvSpPr>
          <p:nvPr>
            <p:ph type="title"/>
          </p:nvPr>
        </p:nvSpPr>
        <p:spPr bwMode="auto"/>
        <p:txBody>
          <a:bodyPr/>
          <a:lstStyle/>
          <a:p>
            <a:pPr>
              <a:defRPr/>
            </a:pPr>
            <a:r>
              <a:rPr lang="de-DE"/>
              <a:t>Sonderfall: Notstromversorgung</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44</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Speicher und Notstrom</a:t>
            </a:r>
            <a:endParaRPr/>
          </a:p>
          <a:p>
            <a:pPr>
              <a:defRPr/>
            </a:pPr>
            <a:endParaRPr lang="de-DE"/>
          </a:p>
        </p:txBody>
      </p:sp>
      <p:sp>
        <p:nvSpPr>
          <p:cNvPr id="6" name="Inhaltsplatzhalter 5"/>
          <p:cNvSpPr>
            <a:spLocks noGrp="1"/>
          </p:cNvSpPr>
          <p:nvPr>
            <p:ph idx="1"/>
          </p:nvPr>
        </p:nvSpPr>
        <p:spPr bwMode="auto"/>
        <p:txBody>
          <a:bodyPr/>
          <a:lstStyle/>
          <a:p>
            <a:pPr>
              <a:defRPr/>
            </a:pPr>
            <a:r>
              <a:rPr lang="de-DE"/>
              <a:t>Wechselrichter und Batterien brauchen für den Betrieb den Anschluss an das öffentliche Netz.</a:t>
            </a:r>
            <a:endParaRPr/>
          </a:p>
          <a:p>
            <a:pPr>
              <a:defRPr/>
            </a:pPr>
            <a:r>
              <a:rPr lang="de-DE"/>
              <a:t>Für Notstromversorgung (bei Netzausfall) sind spezielle Geräte oder Zusatzkomponenten erforderlich.</a:t>
            </a:r>
            <a:br>
              <a:rPr lang="de-DE"/>
            </a:br>
            <a:r>
              <a:rPr lang="de-DE"/>
              <a:t>Stichwort: Inselfähigkeit</a:t>
            </a:r>
            <a:endParaRPr/>
          </a:p>
          <a:p>
            <a:pPr>
              <a:defRPr/>
            </a:pPr>
            <a:r>
              <a:rPr lang="de-DE"/>
              <a:t>Versorgung </a:t>
            </a:r>
            <a:r>
              <a:rPr lang="de-DE" u="sng"/>
              <a:t>einer</a:t>
            </a:r>
            <a:r>
              <a:rPr lang="de-DE"/>
              <a:t> Notstromsteckdose am Wechselrichter, </a:t>
            </a:r>
            <a:br>
              <a:rPr lang="de-DE"/>
            </a:br>
            <a:r>
              <a:rPr lang="de-DE"/>
              <a:t>oder Versorgung komplettes Haus </a:t>
            </a:r>
            <a:br>
              <a:rPr lang="de-DE"/>
            </a:br>
            <a:r>
              <a:rPr lang="de-DE"/>
              <a:t>oder ausgewählter Stromkreise möglich.</a:t>
            </a:r>
            <a:br>
              <a:rPr lang="de-DE"/>
            </a:br>
            <a:r>
              <a:rPr lang="de-DE"/>
              <a:t>Wichtig: Leistung der aktiven Verbraucher</a:t>
            </a:r>
            <a:br>
              <a:rPr lang="de-DE"/>
            </a:br>
            <a:r>
              <a:rPr lang="de-DE"/>
              <a:t>darf Leistung des Wechselrichters nicht </a:t>
            </a:r>
            <a:br>
              <a:rPr lang="de-DE"/>
            </a:br>
            <a:r>
              <a:rPr lang="de-DE"/>
              <a:t>überschreiten.</a:t>
            </a:r>
            <a:endParaRPr/>
          </a:p>
          <a:p>
            <a:pPr>
              <a:defRPr/>
            </a:pPr>
            <a:endParaRPr lang="de-DE"/>
          </a:p>
        </p:txBody>
      </p:sp>
      <p:pic>
        <p:nvPicPr>
          <p:cNvPr id="9" name="Grafik 8"/>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7871706" y="4489735"/>
            <a:ext cx="1744160" cy="1336531"/>
          </a:xfrm>
          <a:prstGeom prst="rect">
            <a:avLst/>
          </a:prstGeom>
        </p:spPr>
      </p:pic>
      <p:sp>
        <p:nvSpPr>
          <p:cNvPr id="10" name="Text Box 11"/>
          <p:cNvSpPr txBox="1">
            <a:spLocks noChangeArrowheads="1"/>
          </p:cNvSpPr>
          <p:nvPr/>
        </p:nvSpPr>
        <p:spPr bwMode="auto">
          <a:xfrm>
            <a:off x="7608168" y="4118683"/>
            <a:ext cx="2963347" cy="369332"/>
          </a:xfrm>
          <a:prstGeom prst="rect">
            <a:avLst/>
          </a:prstGeom>
          <a:noFill/>
          <a:ln w="9525">
            <a:noFill/>
            <a:miter lim="800000"/>
            <a:headEnd/>
            <a:tailEnd/>
          </a:ln>
        </p:spPr>
        <p:txBody>
          <a:bodyPr wrap="square">
            <a:spAutoFit/>
          </a:bodyPr>
          <a:lstStyle/>
          <a:p>
            <a:pPr>
              <a:spcBef>
                <a:spcPts val="0"/>
              </a:spcBef>
              <a:defRPr/>
            </a:pPr>
            <a:r>
              <a:rPr lang="de-DE" dirty="0">
                <a:latin typeface="Calibri" panose="020F0502020204030204" pitchFamily="34" charset="0"/>
              </a:rPr>
              <a:t>Hybrid-</a:t>
            </a:r>
            <a:r>
              <a:rPr lang="de-DE" sz="1800" dirty="0">
                <a:latin typeface="Calibri" panose="020F0502020204030204" pitchFamily="34" charset="0"/>
              </a:rPr>
              <a:t>Wechselrichter</a:t>
            </a:r>
            <a:endParaRPr dirty="0">
              <a:latin typeface="Calibri" panose="020F0502020204030204" pitchFamily="34" charset="0"/>
            </a:endParaRPr>
          </a:p>
        </p:txBody>
      </p:sp>
      <p:grpSp>
        <p:nvGrpSpPr>
          <p:cNvPr id="11" name="Gruppieren 10"/>
          <p:cNvGrpSpPr/>
          <p:nvPr/>
        </p:nvGrpSpPr>
        <p:grpSpPr bwMode="auto">
          <a:xfrm>
            <a:off x="8225332" y="4493176"/>
            <a:ext cx="1226618" cy="1002210"/>
            <a:chOff x="6401688" y="663469"/>
            <a:chExt cx="1072385" cy="771690"/>
          </a:xfrm>
        </p:grpSpPr>
        <p:pic>
          <p:nvPicPr>
            <p:cNvPr id="12" name="Grafik 9" descr="Steckose.jpg"/>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6635338" y="1049481"/>
              <a:ext cx="439227" cy="385678"/>
            </a:xfrm>
            <a:prstGeom prst="rect">
              <a:avLst/>
            </a:prstGeom>
            <a:noFill/>
            <a:ln>
              <a:noFill/>
            </a:ln>
          </p:spPr>
        </p:pic>
        <p:sp>
          <p:nvSpPr>
            <p:cNvPr id="13" name="Textfeld 12"/>
            <p:cNvSpPr txBox="1"/>
            <p:nvPr/>
          </p:nvSpPr>
          <p:spPr bwMode="auto">
            <a:xfrm>
              <a:off x="6401688" y="663469"/>
              <a:ext cx="1072385" cy="402873"/>
            </a:xfrm>
            <a:prstGeom prst="rect">
              <a:avLst/>
            </a:prstGeom>
            <a:noFill/>
          </p:spPr>
          <p:txBody>
            <a:bodyPr wrap="none" rtlCol="0">
              <a:spAutoFit/>
            </a:bodyPr>
            <a:lstStyle/>
            <a:p>
              <a:pPr algn="ctr">
                <a:defRPr/>
              </a:pPr>
              <a:r>
                <a:rPr lang="de-DE" sz="1400" dirty="0">
                  <a:latin typeface="Calibri" panose="020F0502020204030204" pitchFamily="34" charset="0"/>
                </a:rPr>
                <a:t>mit Notstrom-</a:t>
              </a:r>
              <a:br>
                <a:rPr lang="de-DE" sz="1400" dirty="0">
                  <a:latin typeface="Calibri" panose="020F0502020204030204" pitchFamily="34" charset="0"/>
                </a:rPr>
              </a:br>
              <a:r>
                <a:rPr lang="de-DE" sz="1400" dirty="0">
                  <a:latin typeface="Calibri" panose="020F0502020204030204" pitchFamily="34" charset="0"/>
                </a:rPr>
                <a:t>Steckdose</a:t>
              </a:r>
              <a:endParaRPr sz="2000" dirty="0">
                <a:latin typeface="Calibri" panose="020F0502020204030204" pitchFamily="34" charset="0"/>
              </a:endParaRPr>
            </a:p>
          </p:txBody>
        </p:sp>
      </p:grpSp>
      <p:pic>
        <p:nvPicPr>
          <p:cNvPr id="18" name="Grafik 17"/>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p:blipFill>
        <p:spPr bwMode="auto">
          <a:xfrm>
            <a:off x="10268427" y="4285823"/>
            <a:ext cx="1209563" cy="1209563"/>
          </a:xfrm>
          <a:prstGeom prst="rect">
            <a:avLst/>
          </a:prstGeom>
        </p:spPr>
      </p:pic>
      <p:sp>
        <p:nvSpPr>
          <p:cNvPr id="19" name="Textfeld 18"/>
          <p:cNvSpPr txBox="1"/>
          <p:nvPr/>
        </p:nvSpPr>
        <p:spPr bwMode="auto">
          <a:xfrm>
            <a:off x="10344472" y="3886502"/>
            <a:ext cx="1512168" cy="2215991"/>
          </a:xfrm>
          <a:prstGeom prst="rect">
            <a:avLst/>
          </a:prstGeom>
          <a:noFill/>
        </p:spPr>
        <p:txBody>
          <a:bodyPr wrap="square" rtlCol="0">
            <a:spAutoFit/>
          </a:bodyPr>
          <a:lstStyle/>
          <a:p>
            <a:pPr>
              <a:defRPr/>
            </a:pPr>
            <a:r>
              <a:rPr lang="de-DE" sz="13800" dirty="0">
                <a:solidFill>
                  <a:srgbClr val="FEDEA8"/>
                </a:solidFill>
                <a:latin typeface="Calibri" panose="020F0502020204030204" pitchFamily="34" charset="0"/>
              </a:rPr>
              <a:t>X</a:t>
            </a:r>
            <a:endParaRPr dirty="0">
              <a:latin typeface="Calibri" panose="020F0502020204030204" pitchFamily="34" charset="0"/>
            </a:endParaRPr>
          </a:p>
        </p:txBody>
      </p:sp>
      <p:sp>
        <p:nvSpPr>
          <p:cNvPr id="8" name="Textfeld 7">
            <a:extLst>
              <a:ext uri="{FF2B5EF4-FFF2-40B4-BE49-F238E27FC236}">
                <a16:creationId xmlns:a16="http://schemas.microsoft.com/office/drawing/2014/main" id="{2AD1723F-D0F3-CA44-29A4-4601F1C0A577}"/>
              </a:ext>
            </a:extLst>
          </p:cNvPr>
          <p:cNvSpPr txBox="1"/>
          <p:nvPr/>
        </p:nvSpPr>
        <p:spPr bwMode="auto">
          <a:xfrm>
            <a:off x="2022348" y="5809832"/>
            <a:ext cx="7461785" cy="413959"/>
          </a:xfrm>
          <a:prstGeom prst="rect">
            <a:avLst/>
          </a:prstGeom>
          <a:noFill/>
        </p:spPr>
        <p:txBody>
          <a:bodyPr wrap="square">
            <a:spAutoFit/>
          </a:bodyPr>
          <a:lstStyle/>
          <a:p>
            <a:pPr>
              <a:lnSpc>
                <a:spcPct val="110000"/>
              </a:lnSpc>
              <a:spcBef>
                <a:spcPts val="600"/>
              </a:spcBef>
              <a:defRPr/>
            </a:pPr>
            <a:r>
              <a:rPr lang="de-DE" sz="2000" i="1" dirty="0">
                <a:latin typeface="Calibri" panose="020F0502020204030204" pitchFamily="34" charset="0"/>
              </a:rPr>
              <a:t>Weitere Details finden sich im Anhang</a:t>
            </a:r>
            <a:endParaRPr dirty="0">
              <a:latin typeface="Calibri" panose="020F0502020204030204" pitchFamily="34" charset="0"/>
            </a:endParaRPr>
          </a:p>
        </p:txBody>
      </p:sp>
      <p:pic>
        <p:nvPicPr>
          <p:cNvPr id="21" name="Grafik 20" descr="Post-it-Notizen Silhouette">
            <a:extLst>
              <a:ext uri="{FF2B5EF4-FFF2-40B4-BE49-F238E27FC236}">
                <a16:creationId xmlns:a16="http://schemas.microsoft.com/office/drawing/2014/main" id="{2BBF4610-679F-C1D5-1DA4-4CC7DF5187B9}"/>
              </a:ext>
            </a:extLst>
          </p:cNvPr>
          <p:cNvPicPr>
            <a:picLocks noChangeAspect="1"/>
          </p:cNvPicPr>
          <p:nvPr/>
        </p:nvPicPr>
        <p:blipFill>
          <a:blip r:embed="rId6" cstate="email">
            <a:extLst>
              <a:ext uri="{28A0092B-C50C-407E-A947-70E740481C1C}">
                <a14:useLocalDpi xmlns:a14="http://schemas.microsoft.com/office/drawing/2010/main"/>
              </a:ext>
            </a:extLst>
          </a:blip>
          <a:stretch/>
        </p:blipFill>
        <p:spPr bwMode="auto">
          <a:xfrm>
            <a:off x="1449707" y="5680904"/>
            <a:ext cx="611004" cy="61100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828B798-EACB-93E0-9B5B-DD82A37231D2}"/>
              </a:ext>
            </a:extLst>
          </p:cNvPr>
          <p:cNvSpPr>
            <a:spLocks noGrp="1"/>
          </p:cNvSpPr>
          <p:nvPr>
            <p:ph type="dt" sz="half" idx="10"/>
          </p:nvPr>
        </p:nvSpPr>
        <p:spPr/>
        <p:txBody>
          <a:bodyPr/>
          <a:lstStyle/>
          <a:p>
            <a:pPr>
              <a:defRPr/>
            </a:pPr>
            <a:r>
              <a:rPr lang="de-DE"/>
              <a:t>www.packsdrauf.solar</a:t>
            </a:r>
          </a:p>
        </p:txBody>
      </p:sp>
    </p:spTree>
    <p:extLst>
      <p:ext uri="{BB962C8B-B14F-4D97-AF65-F5344CB8AC3E}">
        <p14:creationId xmlns:p14="http://schemas.microsoft.com/office/powerpoint/2010/main" val="2392853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BDF59-319A-0A70-ADA6-7839EBE2EF75}"/>
              </a:ext>
            </a:extLst>
          </p:cNvPr>
          <p:cNvSpPr>
            <a:spLocks noGrp="1"/>
          </p:cNvSpPr>
          <p:nvPr>
            <p:ph type="title"/>
          </p:nvPr>
        </p:nvSpPr>
        <p:spPr>
          <a:xfrm>
            <a:off x="327212" y="716834"/>
            <a:ext cx="11241396" cy="651988"/>
          </a:xfrm>
        </p:spPr>
        <p:txBody>
          <a:bodyPr>
            <a:normAutofit/>
          </a:bodyPr>
          <a:lstStyle/>
          <a:p>
            <a:r>
              <a:rPr lang="de-DE" dirty="0"/>
              <a:t>Du bist bereit für Deine Solaranlage? Wir helfen Dir weiter!</a:t>
            </a:r>
          </a:p>
        </p:txBody>
      </p:sp>
      <p:sp>
        <p:nvSpPr>
          <p:cNvPr id="3" name="Datumsplatzhalter 2">
            <a:extLst>
              <a:ext uri="{FF2B5EF4-FFF2-40B4-BE49-F238E27FC236}">
                <a16:creationId xmlns:a16="http://schemas.microsoft.com/office/drawing/2014/main" id="{B81B9C4F-C0BA-DBC8-AF20-1A7856DE60D5}"/>
              </a:ext>
            </a:extLst>
          </p:cNvPr>
          <p:cNvSpPr>
            <a:spLocks noGrp="1"/>
          </p:cNvSpPr>
          <p:nvPr>
            <p:ph type="dt" sz="half" idx="10"/>
          </p:nvPr>
        </p:nvSpPr>
        <p:spPr>
          <a:xfrm>
            <a:off x="292238" y="6389018"/>
            <a:ext cx="2743200" cy="365125"/>
          </a:xfrm>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874F9273-FA1D-B073-6DC5-979A11EA9A70}"/>
              </a:ext>
            </a:extLst>
          </p:cNvPr>
          <p:cNvSpPr>
            <a:spLocks noGrp="1"/>
          </p:cNvSpPr>
          <p:nvPr>
            <p:ph type="sldNum" sz="quarter" idx="12"/>
          </p:nvPr>
        </p:nvSpPr>
        <p:spPr/>
        <p:txBody>
          <a:bodyPr/>
          <a:lstStyle/>
          <a:p>
            <a:pPr>
              <a:defRPr/>
            </a:pPr>
            <a:fld id="{1FBEC313-BFA3-4240-9241-A71F3CEF1773}" type="slidenum">
              <a:rPr lang="de-DE" smtClean="0"/>
              <a:pPr>
                <a:defRPr/>
              </a:pPr>
              <a:t>46</a:t>
            </a:fld>
            <a:endParaRPr lang="de-DE" dirty="0"/>
          </a:p>
        </p:txBody>
      </p:sp>
      <p:sp>
        <p:nvSpPr>
          <p:cNvPr id="5" name="Untertitel 4">
            <a:extLst>
              <a:ext uri="{FF2B5EF4-FFF2-40B4-BE49-F238E27FC236}">
                <a16:creationId xmlns:a16="http://schemas.microsoft.com/office/drawing/2014/main" id="{DA59C049-FBFE-89F7-8702-6DE2E39F2E82}"/>
              </a:ext>
            </a:extLst>
          </p:cNvPr>
          <p:cNvSpPr>
            <a:spLocks noGrp="1"/>
          </p:cNvSpPr>
          <p:nvPr>
            <p:ph type="subTitle" idx="13"/>
          </p:nvPr>
        </p:nvSpPr>
        <p:spPr/>
        <p:txBody>
          <a:bodyPr>
            <a:normAutofit fontScale="85000" lnSpcReduction="20000"/>
          </a:bodyPr>
          <a:lstStyle/>
          <a:p>
            <a:endParaRPr lang="de-DE"/>
          </a:p>
        </p:txBody>
      </p:sp>
      <p:pic>
        <p:nvPicPr>
          <p:cNvPr id="9" name="Inhaltsplatzhalter 8">
            <a:extLst>
              <a:ext uri="{FF2B5EF4-FFF2-40B4-BE49-F238E27FC236}">
                <a16:creationId xmlns:a16="http://schemas.microsoft.com/office/drawing/2014/main" id="{99314CF4-8B49-8AA4-1BA1-B965E652D7FA}"/>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620874" y="2326851"/>
            <a:ext cx="2875725" cy="2875725"/>
          </a:xfrm>
        </p:spPr>
      </p:pic>
      <p:sp>
        <p:nvSpPr>
          <p:cNvPr id="11" name="Inhaltsplatzhalter 5">
            <a:extLst>
              <a:ext uri="{FF2B5EF4-FFF2-40B4-BE49-F238E27FC236}">
                <a16:creationId xmlns:a16="http://schemas.microsoft.com/office/drawing/2014/main" id="{C7E42315-B73B-F3D6-9134-23994C980DB7}"/>
              </a:ext>
            </a:extLst>
          </p:cNvPr>
          <p:cNvSpPr txBox="1">
            <a:spLocks/>
          </p:cNvSpPr>
          <p:nvPr/>
        </p:nvSpPr>
        <p:spPr bwMode="auto">
          <a:xfrm>
            <a:off x="2802250" y="1624610"/>
            <a:ext cx="5844238" cy="3892215"/>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400">
                <a:solidFill>
                  <a:schemeClr val="tx1"/>
                </a:solidFill>
                <a:latin typeface="Calibri" panose="020F0502020204030204" pitchFamily="34" charset="0"/>
                <a:ea typeface="+mn-ea"/>
                <a:cs typeface="Calibri" panose="020F0502020204030204" pitchFamily="34" charset="0"/>
              </a:defRPr>
            </a:lvl1pPr>
            <a:lvl2pPr marL="685800" indent="-228600" algn="l" defTabSz="914400">
              <a:lnSpc>
                <a:spcPct val="90000"/>
              </a:lnSpc>
              <a:spcBef>
                <a:spcPts val="500"/>
              </a:spcBef>
              <a:buFont typeface="Arial"/>
              <a:buChar char="•"/>
              <a:defRPr sz="2000">
                <a:solidFill>
                  <a:schemeClr val="tx1"/>
                </a:solidFill>
                <a:latin typeface="Calibri" panose="020F0502020204030204" pitchFamily="34" charset="0"/>
                <a:ea typeface="+mn-ea"/>
                <a:cs typeface="Calibri" panose="020F0502020204030204" pitchFamily="34" charset="0"/>
              </a:defRPr>
            </a:lvl2pPr>
            <a:lvl3pPr marL="1143000" indent="-228600" algn="l" defTabSz="914400">
              <a:lnSpc>
                <a:spcPct val="90000"/>
              </a:lnSpc>
              <a:spcBef>
                <a:spcPts val="500"/>
              </a:spcBef>
              <a:buFont typeface="Arial"/>
              <a:buChar char="•"/>
              <a:defRPr sz="1500">
                <a:solidFill>
                  <a:schemeClr val="tx1"/>
                </a:solidFill>
                <a:latin typeface="Calibri" panose="020F0502020204030204" pitchFamily="34" charset="0"/>
                <a:ea typeface="+mn-ea"/>
                <a:cs typeface="Calibri" panose="020F0502020204030204" pitchFamily="34" charset="0"/>
              </a:defRPr>
            </a:lvl3pPr>
            <a:lvl4pPr marL="16002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4pPr>
            <a:lvl5pPr marL="20574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457200" indent="-457200">
              <a:buAutoNum type="arabicPeriod"/>
              <a:defRPr/>
            </a:pPr>
            <a:r>
              <a:rPr lang="de-DE" sz="2600" dirty="0"/>
              <a:t>Trage dich in die Gäste-Liste ein via QR-Code oder Teilnahme-Zettelchen</a:t>
            </a:r>
          </a:p>
          <a:p>
            <a:pPr marL="457200" indent="-457200">
              <a:buAutoNum type="arabicPeriod"/>
              <a:defRPr/>
            </a:pPr>
            <a:r>
              <a:rPr lang="de-DE" sz="2600" dirty="0"/>
              <a:t>Erhalte vom SFV eine Infomappe per Mail mit hilfreichen Informationen</a:t>
            </a:r>
          </a:p>
          <a:p>
            <a:pPr marL="457200" indent="-457200">
              <a:buAutoNum type="arabicPeriod"/>
              <a:defRPr/>
            </a:pPr>
            <a:r>
              <a:rPr lang="de-DE" sz="2600" dirty="0"/>
              <a:t>Starte die Planung Deiner eigenen Solaranlage!</a:t>
            </a:r>
            <a:endParaRPr lang="de-DE" sz="2800" dirty="0"/>
          </a:p>
          <a:p>
            <a:pPr marL="457200" indent="-457200">
              <a:buAutoNum type="arabicPeriod"/>
              <a:defRPr/>
            </a:pPr>
            <a:r>
              <a:rPr lang="de-DE" sz="2600" dirty="0"/>
              <a:t> Solaranlage beauftragt? Gib uns Bescheid – so können wir den Erfolg der Solarpartys in Zahlen ausdrücken!</a:t>
            </a:r>
          </a:p>
          <a:p>
            <a:pPr marL="0" indent="0">
              <a:buNone/>
              <a:defRPr/>
            </a:pPr>
            <a:endParaRPr lang="de-DE" dirty="0"/>
          </a:p>
        </p:txBody>
      </p:sp>
      <p:pic>
        <p:nvPicPr>
          <p:cNvPr id="15" name="Grafik 14">
            <a:extLst>
              <a:ext uri="{FF2B5EF4-FFF2-40B4-BE49-F238E27FC236}">
                <a16:creationId xmlns:a16="http://schemas.microsoft.com/office/drawing/2014/main" id="{24281C44-3558-B233-E5F9-61C920ED41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98517" y="5384755"/>
            <a:ext cx="3199418" cy="297808"/>
          </a:xfrm>
          <a:prstGeom prst="rect">
            <a:avLst/>
          </a:prstGeom>
        </p:spPr>
      </p:pic>
      <p:pic>
        <p:nvPicPr>
          <p:cNvPr id="16" name="Grafik 15">
            <a:extLst>
              <a:ext uri="{FF2B5EF4-FFF2-40B4-BE49-F238E27FC236}">
                <a16:creationId xmlns:a16="http://schemas.microsoft.com/office/drawing/2014/main" id="{CF291AA4-F07F-C6AA-C479-1B0B6F014D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574749" y="1885460"/>
            <a:ext cx="3199418" cy="297808"/>
          </a:xfrm>
          <a:prstGeom prst="rect">
            <a:avLst/>
          </a:prstGeom>
        </p:spPr>
      </p:pic>
      <p:pic>
        <p:nvPicPr>
          <p:cNvPr id="20" name="Grafik 19">
            <a:extLst>
              <a:ext uri="{FF2B5EF4-FFF2-40B4-BE49-F238E27FC236}">
                <a16:creationId xmlns:a16="http://schemas.microsoft.com/office/drawing/2014/main" id="{FCEB23F0-8922-0449-DF2D-CB4B51C0BA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2730" y="5214047"/>
            <a:ext cx="4037391" cy="1351287"/>
          </a:xfrm>
          <a:prstGeom prst="rect">
            <a:avLst/>
          </a:prstGeom>
        </p:spPr>
      </p:pic>
      <p:pic>
        <p:nvPicPr>
          <p:cNvPr id="12" name="Grafik 11">
            <a:extLst>
              <a:ext uri="{FF2B5EF4-FFF2-40B4-BE49-F238E27FC236}">
                <a16:creationId xmlns:a16="http://schemas.microsoft.com/office/drawing/2014/main" id="{2A8EFF3E-B44D-D652-D5EB-535C960C58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7379" y="5272756"/>
            <a:ext cx="1107600" cy="868410"/>
          </a:xfrm>
          <a:prstGeom prst="rect">
            <a:avLst/>
          </a:prstGeom>
        </p:spPr>
      </p:pic>
      <p:pic>
        <p:nvPicPr>
          <p:cNvPr id="14" name="Grafik 13">
            <a:extLst>
              <a:ext uri="{FF2B5EF4-FFF2-40B4-BE49-F238E27FC236}">
                <a16:creationId xmlns:a16="http://schemas.microsoft.com/office/drawing/2014/main" id="{ADE7AFB5-BBB6-3371-FADB-366EFBA9AD5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38317" y="5544370"/>
            <a:ext cx="1445914" cy="920127"/>
          </a:xfrm>
          <a:prstGeom prst="rect">
            <a:avLst/>
          </a:prstGeom>
        </p:spPr>
      </p:pic>
      <p:pic>
        <p:nvPicPr>
          <p:cNvPr id="7" name="Grafik 6">
            <a:extLst>
              <a:ext uri="{FF2B5EF4-FFF2-40B4-BE49-F238E27FC236}">
                <a16:creationId xmlns:a16="http://schemas.microsoft.com/office/drawing/2014/main" id="{77F2AAFA-D9C0-5E7E-616C-5D62A570396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7641" y="1963520"/>
            <a:ext cx="2097119" cy="2979388"/>
          </a:xfrm>
          <a:prstGeom prst="rect">
            <a:avLst/>
          </a:prstGeom>
        </p:spPr>
      </p:pic>
      <p:pic>
        <p:nvPicPr>
          <p:cNvPr id="8" name="Inhaltsplatzhalter 8">
            <a:extLst>
              <a:ext uri="{FF2B5EF4-FFF2-40B4-BE49-F238E27FC236}">
                <a16:creationId xmlns:a16="http://schemas.microsoft.com/office/drawing/2014/main" id="{D1E00815-161A-5F35-6869-3790790C53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8764890" y="2132856"/>
            <a:ext cx="2875725" cy="2875725"/>
          </a:xfrm>
          <a:prstGeom prst="rect">
            <a:avLst/>
          </a:prstGeom>
        </p:spPr>
      </p:pic>
      <p:sp>
        <p:nvSpPr>
          <p:cNvPr id="13" name="Textfeld 12">
            <a:extLst>
              <a:ext uri="{FF2B5EF4-FFF2-40B4-BE49-F238E27FC236}">
                <a16:creationId xmlns:a16="http://schemas.microsoft.com/office/drawing/2014/main" id="{A33B0B4C-0530-8864-E686-F33879BE3705}"/>
              </a:ext>
            </a:extLst>
          </p:cNvPr>
          <p:cNvSpPr txBox="1"/>
          <p:nvPr/>
        </p:nvSpPr>
        <p:spPr>
          <a:xfrm>
            <a:off x="8897416" y="4843240"/>
            <a:ext cx="2743200" cy="276999"/>
          </a:xfrm>
          <a:prstGeom prst="rect">
            <a:avLst/>
          </a:prstGeom>
          <a:noFill/>
        </p:spPr>
        <p:txBody>
          <a:bodyPr wrap="square" rtlCol="0">
            <a:spAutoFit/>
          </a:bodyPr>
          <a:lstStyle/>
          <a:p>
            <a:r>
              <a:rPr lang="de-DE" sz="1200" dirty="0">
                <a:latin typeface="Calibri" panose="020F0502020204030204" pitchFamily="34" charset="0"/>
                <a:cs typeface="Calibri" panose="020F0502020204030204" pitchFamily="34" charset="0"/>
                <a:hlinkClick r:id="rId9"/>
              </a:rPr>
              <a:t>https://tinyurl.com/3pmaude9</a:t>
            </a:r>
            <a:endParaRPr lang="de-DE"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2333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CBB0C-D872-A434-5C5A-5582D44E28B3}"/>
              </a:ext>
            </a:extLst>
          </p:cNvPr>
          <p:cNvSpPr>
            <a:spLocks noGrp="1"/>
          </p:cNvSpPr>
          <p:nvPr>
            <p:ph type="title"/>
          </p:nvPr>
        </p:nvSpPr>
        <p:spPr/>
        <p:txBody>
          <a:bodyPr/>
          <a:lstStyle/>
          <a:p>
            <a:r>
              <a:rPr lang="de-DE" dirty="0">
                <a:solidFill>
                  <a:srgbClr val="5723B8"/>
                </a:solidFill>
              </a:rPr>
              <a:t>Das „kleine Solaranlagen 1x1“ des SFV</a:t>
            </a:r>
          </a:p>
        </p:txBody>
      </p:sp>
      <p:sp>
        <p:nvSpPr>
          <p:cNvPr id="3" name="Datumsplatzhalter 2">
            <a:extLst>
              <a:ext uri="{FF2B5EF4-FFF2-40B4-BE49-F238E27FC236}">
                <a16:creationId xmlns:a16="http://schemas.microsoft.com/office/drawing/2014/main" id="{A22DA416-0477-2E36-1FC9-BCCA28E10A84}"/>
              </a:ext>
            </a:extLst>
          </p:cNvPr>
          <p:cNvSpPr>
            <a:spLocks noGrp="1"/>
          </p:cNvSpPr>
          <p:nvPr>
            <p:ph type="dt" sz="half" idx="10"/>
          </p:nvPr>
        </p:nvSpPr>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0AC594BC-319F-229A-3A7B-E1321ACC4931}"/>
              </a:ext>
            </a:extLst>
          </p:cNvPr>
          <p:cNvSpPr>
            <a:spLocks noGrp="1"/>
          </p:cNvSpPr>
          <p:nvPr>
            <p:ph type="sldNum" sz="quarter" idx="12"/>
          </p:nvPr>
        </p:nvSpPr>
        <p:spPr/>
        <p:txBody>
          <a:bodyPr/>
          <a:lstStyle/>
          <a:p>
            <a:pPr>
              <a:defRPr/>
            </a:pPr>
            <a:fld id="{1FBEC313-BFA3-4240-9241-A71F3CEF1773}" type="slidenum">
              <a:rPr lang="de-DE" smtClean="0"/>
              <a:pPr>
                <a:defRPr/>
              </a:pPr>
              <a:t>47</a:t>
            </a:fld>
            <a:endParaRPr lang="de-DE"/>
          </a:p>
        </p:txBody>
      </p:sp>
      <p:sp>
        <p:nvSpPr>
          <p:cNvPr id="19" name="Untertitel 18">
            <a:extLst>
              <a:ext uri="{FF2B5EF4-FFF2-40B4-BE49-F238E27FC236}">
                <a16:creationId xmlns:a16="http://schemas.microsoft.com/office/drawing/2014/main" id="{CDC31924-2EFF-0CCD-77CB-B0C234C58091}"/>
              </a:ext>
            </a:extLst>
          </p:cNvPr>
          <p:cNvSpPr>
            <a:spLocks noGrp="1"/>
          </p:cNvSpPr>
          <p:nvPr>
            <p:ph type="subTitle" idx="13"/>
          </p:nvPr>
        </p:nvSpPr>
        <p:spPr/>
        <p:txBody>
          <a:bodyPr>
            <a:normAutofit fontScale="85000" lnSpcReduction="20000"/>
          </a:bodyPr>
          <a:lstStyle/>
          <a:p>
            <a:endParaRPr lang="de-DE"/>
          </a:p>
        </p:txBody>
      </p:sp>
      <p:sp>
        <p:nvSpPr>
          <p:cNvPr id="6" name="Inhaltsplatzhalter 5">
            <a:extLst>
              <a:ext uri="{FF2B5EF4-FFF2-40B4-BE49-F238E27FC236}">
                <a16:creationId xmlns:a16="http://schemas.microsoft.com/office/drawing/2014/main" id="{D686F2A7-8876-E6E9-9E4D-9A332FB2821F}"/>
              </a:ext>
            </a:extLst>
          </p:cNvPr>
          <p:cNvSpPr>
            <a:spLocks noGrp="1"/>
          </p:cNvSpPr>
          <p:nvPr>
            <p:ph idx="1"/>
          </p:nvPr>
        </p:nvSpPr>
        <p:spPr>
          <a:xfrm>
            <a:off x="3606051" y="1701434"/>
            <a:ext cx="5874325" cy="4145257"/>
          </a:xfrm>
        </p:spPr>
        <p:txBody>
          <a:bodyPr>
            <a:normAutofit/>
          </a:bodyPr>
          <a:lstStyle/>
          <a:p>
            <a:r>
              <a:rPr lang="de-DE" dirty="0"/>
              <a:t>Hilfreiche Infos und Tipps für </a:t>
            </a:r>
            <a:r>
              <a:rPr lang="de-DE" dirty="0" err="1"/>
              <a:t>Solaranlagen-Einsteiger:innen</a:t>
            </a:r>
            <a:endParaRPr lang="de-DE" dirty="0"/>
          </a:p>
          <a:p>
            <a:r>
              <a:rPr lang="de-DE" dirty="0"/>
              <a:t>Checklisten, </a:t>
            </a:r>
            <a:r>
              <a:rPr lang="de-DE" dirty="0" err="1"/>
              <a:t>How-To</a:t>
            </a:r>
            <a:r>
              <a:rPr lang="de-DE" dirty="0"/>
              <a:t> Anleitungen</a:t>
            </a:r>
          </a:p>
          <a:p>
            <a:r>
              <a:rPr lang="de-DE" dirty="0"/>
              <a:t>Fact-Sheets zu Technik und Komponenten</a:t>
            </a:r>
          </a:p>
          <a:p>
            <a:r>
              <a:rPr lang="de-DE" dirty="0"/>
              <a:t>Weiterführende Artikel zu Konsum, Recycling, Verbraucherschutz, Geschichte </a:t>
            </a:r>
          </a:p>
          <a:p>
            <a:endParaRPr lang="de-DE" dirty="0"/>
          </a:p>
          <a:p>
            <a:pPr marL="0" indent="0">
              <a:buNone/>
            </a:pPr>
            <a:r>
              <a:rPr lang="de-DE" dirty="0"/>
              <a:t>Versand mit Info-Mail</a:t>
            </a:r>
          </a:p>
          <a:p>
            <a:pPr marL="0" indent="0">
              <a:buNone/>
            </a:pPr>
            <a:r>
              <a:rPr lang="de-DE" sz="1800" dirty="0"/>
              <a:t>Download unter https://www.sfv.de/solarbrief-01-2023</a:t>
            </a:r>
          </a:p>
        </p:txBody>
      </p:sp>
      <p:pic>
        <p:nvPicPr>
          <p:cNvPr id="17" name="Inhaltsplatzhalter 16" descr="Ein Bild, das Text enthält.&#10;&#10;Automatisch generierte Beschreibung">
            <a:extLst>
              <a:ext uri="{FF2B5EF4-FFF2-40B4-BE49-F238E27FC236}">
                <a16:creationId xmlns:a16="http://schemas.microsoft.com/office/drawing/2014/main" id="{9E7162DE-2819-CFCB-45F1-AE525A52528D}"/>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623392" y="1807941"/>
            <a:ext cx="2665815" cy="3709291"/>
          </a:xfrm>
          <a:ln>
            <a:solidFill>
              <a:schemeClr val="bg1">
                <a:lumMod val="85000"/>
              </a:schemeClr>
            </a:solidFill>
          </a:ln>
        </p:spPr>
      </p:pic>
      <p:pic>
        <p:nvPicPr>
          <p:cNvPr id="20" name="Grafik 19">
            <a:extLst>
              <a:ext uri="{FF2B5EF4-FFF2-40B4-BE49-F238E27FC236}">
                <a16:creationId xmlns:a16="http://schemas.microsoft.com/office/drawing/2014/main" id="{F1B52159-82E9-D14C-64DA-7152CE28B0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2709" y="4845171"/>
            <a:ext cx="2268063" cy="211116"/>
          </a:xfrm>
          <a:prstGeom prst="rect">
            <a:avLst/>
          </a:prstGeom>
        </p:spPr>
      </p:pic>
      <p:pic>
        <p:nvPicPr>
          <p:cNvPr id="21" name="Grafik 20">
            <a:extLst>
              <a:ext uri="{FF2B5EF4-FFF2-40B4-BE49-F238E27FC236}">
                <a16:creationId xmlns:a16="http://schemas.microsoft.com/office/drawing/2014/main" id="{9A156EC2-FCB6-7248-8977-C0BCA426D6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9408368" y="2285864"/>
            <a:ext cx="2268063" cy="211116"/>
          </a:xfrm>
          <a:prstGeom prst="rect">
            <a:avLst/>
          </a:prstGeom>
        </p:spPr>
      </p:pic>
      <p:pic>
        <p:nvPicPr>
          <p:cNvPr id="22" name="Inhaltsplatzhalter 8">
            <a:extLst>
              <a:ext uri="{FF2B5EF4-FFF2-40B4-BE49-F238E27FC236}">
                <a16:creationId xmlns:a16="http://schemas.microsoft.com/office/drawing/2014/main" id="{E08BA2EC-B081-6F1E-DCB2-990F44B093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9577443" y="2508031"/>
            <a:ext cx="2038597" cy="2038597"/>
          </a:xfrm>
          <a:prstGeom prst="rect">
            <a:avLst/>
          </a:prstGeom>
        </p:spPr>
      </p:pic>
      <p:sp>
        <p:nvSpPr>
          <p:cNvPr id="23" name="Textfeld 22">
            <a:extLst>
              <a:ext uri="{FF2B5EF4-FFF2-40B4-BE49-F238E27FC236}">
                <a16:creationId xmlns:a16="http://schemas.microsoft.com/office/drawing/2014/main" id="{858742B7-E2FE-C849-1C55-B6FA5613EA8B}"/>
              </a:ext>
            </a:extLst>
          </p:cNvPr>
          <p:cNvSpPr txBox="1"/>
          <p:nvPr/>
        </p:nvSpPr>
        <p:spPr>
          <a:xfrm>
            <a:off x="9698963" y="4442056"/>
            <a:ext cx="1944651" cy="261610"/>
          </a:xfrm>
          <a:prstGeom prst="rect">
            <a:avLst/>
          </a:prstGeom>
          <a:noFill/>
        </p:spPr>
        <p:txBody>
          <a:bodyPr wrap="square" rtlCol="0">
            <a:spAutoFit/>
          </a:bodyPr>
          <a:lstStyle/>
          <a:p>
            <a:r>
              <a:rPr lang="de-DE" sz="1100" dirty="0">
                <a:latin typeface="Calibri" panose="020F0502020204030204" pitchFamily="34" charset="0"/>
                <a:cs typeface="Calibri" panose="020F0502020204030204" pitchFamily="34" charset="0"/>
                <a:hlinkClick r:id="rId6"/>
              </a:rPr>
              <a:t>https://tinyurl.com/3pmaude9</a:t>
            </a:r>
            <a:endParaRPr lang="de-DE" sz="1100" dirty="0">
              <a:latin typeface="Calibri" panose="020F0502020204030204" pitchFamily="34" charset="0"/>
              <a:cs typeface="Calibri" panose="020F0502020204030204" pitchFamily="34" charset="0"/>
            </a:endParaRPr>
          </a:p>
        </p:txBody>
      </p:sp>
      <p:pic>
        <p:nvPicPr>
          <p:cNvPr id="26" name="Grafik 25" descr="Ein Bild, das Logo enthält.&#10;&#10;Automatisch generierte Beschreibung">
            <a:extLst>
              <a:ext uri="{FF2B5EF4-FFF2-40B4-BE49-F238E27FC236}">
                <a16:creationId xmlns:a16="http://schemas.microsoft.com/office/drawing/2014/main" id="{A5984870-13B6-02FE-FBB9-DE19B6902F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37554" y="5846478"/>
            <a:ext cx="2116891" cy="665649"/>
          </a:xfrm>
          <a:prstGeom prst="rect">
            <a:avLst/>
          </a:prstGeom>
        </p:spPr>
      </p:pic>
    </p:spTree>
    <p:extLst>
      <p:ext uri="{BB962C8B-B14F-4D97-AF65-F5344CB8AC3E}">
        <p14:creationId xmlns:p14="http://schemas.microsoft.com/office/powerpoint/2010/main" val="1262929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BDF59-319A-0A70-ADA6-7839EBE2EF75}"/>
              </a:ext>
            </a:extLst>
          </p:cNvPr>
          <p:cNvSpPr>
            <a:spLocks noGrp="1"/>
          </p:cNvSpPr>
          <p:nvPr>
            <p:ph type="title"/>
          </p:nvPr>
        </p:nvSpPr>
        <p:spPr>
          <a:xfrm>
            <a:off x="327212" y="716834"/>
            <a:ext cx="11241396" cy="651988"/>
          </a:xfrm>
        </p:spPr>
        <p:txBody>
          <a:bodyPr>
            <a:normAutofit/>
          </a:bodyPr>
          <a:lstStyle/>
          <a:p>
            <a:r>
              <a:rPr lang="de-DE" dirty="0"/>
              <a:t>Unterstützen und unterstützt werden</a:t>
            </a:r>
          </a:p>
        </p:txBody>
      </p:sp>
      <p:sp>
        <p:nvSpPr>
          <p:cNvPr id="3" name="Datumsplatzhalter 2">
            <a:extLst>
              <a:ext uri="{FF2B5EF4-FFF2-40B4-BE49-F238E27FC236}">
                <a16:creationId xmlns:a16="http://schemas.microsoft.com/office/drawing/2014/main" id="{B81B9C4F-C0BA-DBC8-AF20-1A7856DE60D5}"/>
              </a:ext>
            </a:extLst>
          </p:cNvPr>
          <p:cNvSpPr>
            <a:spLocks noGrp="1"/>
          </p:cNvSpPr>
          <p:nvPr>
            <p:ph type="dt" sz="half" idx="10"/>
          </p:nvPr>
        </p:nvSpPr>
        <p:spPr>
          <a:xfrm>
            <a:off x="292238" y="6389018"/>
            <a:ext cx="2743200" cy="365125"/>
          </a:xfrm>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874F9273-FA1D-B073-6DC5-979A11EA9A70}"/>
              </a:ext>
            </a:extLst>
          </p:cNvPr>
          <p:cNvSpPr>
            <a:spLocks noGrp="1"/>
          </p:cNvSpPr>
          <p:nvPr>
            <p:ph type="sldNum" sz="quarter" idx="12"/>
          </p:nvPr>
        </p:nvSpPr>
        <p:spPr/>
        <p:txBody>
          <a:bodyPr/>
          <a:lstStyle/>
          <a:p>
            <a:pPr>
              <a:defRPr/>
            </a:pPr>
            <a:fld id="{1FBEC313-BFA3-4240-9241-A71F3CEF1773}" type="slidenum">
              <a:rPr lang="de-DE" smtClean="0"/>
              <a:pPr>
                <a:defRPr/>
              </a:pPr>
              <a:t>48</a:t>
            </a:fld>
            <a:endParaRPr lang="de-DE" dirty="0"/>
          </a:p>
        </p:txBody>
      </p:sp>
      <p:sp>
        <p:nvSpPr>
          <p:cNvPr id="5" name="Untertitel 4">
            <a:extLst>
              <a:ext uri="{FF2B5EF4-FFF2-40B4-BE49-F238E27FC236}">
                <a16:creationId xmlns:a16="http://schemas.microsoft.com/office/drawing/2014/main" id="{DA59C049-FBFE-89F7-8702-6DE2E39F2E82}"/>
              </a:ext>
            </a:extLst>
          </p:cNvPr>
          <p:cNvSpPr>
            <a:spLocks noGrp="1"/>
          </p:cNvSpPr>
          <p:nvPr>
            <p:ph type="subTitle" idx="13"/>
          </p:nvPr>
        </p:nvSpPr>
        <p:spPr/>
        <p:txBody>
          <a:bodyPr>
            <a:normAutofit fontScale="85000" lnSpcReduction="20000"/>
          </a:bodyPr>
          <a:lstStyle/>
          <a:p>
            <a:endParaRPr lang="de-DE"/>
          </a:p>
        </p:txBody>
      </p:sp>
      <p:sp>
        <p:nvSpPr>
          <p:cNvPr id="11" name="Inhaltsplatzhalter 5">
            <a:extLst>
              <a:ext uri="{FF2B5EF4-FFF2-40B4-BE49-F238E27FC236}">
                <a16:creationId xmlns:a16="http://schemas.microsoft.com/office/drawing/2014/main" id="{C7E42315-B73B-F3D6-9134-23994C980DB7}"/>
              </a:ext>
            </a:extLst>
          </p:cNvPr>
          <p:cNvSpPr txBox="1">
            <a:spLocks/>
          </p:cNvSpPr>
          <p:nvPr/>
        </p:nvSpPr>
        <p:spPr bwMode="auto">
          <a:xfrm>
            <a:off x="922702" y="5806249"/>
            <a:ext cx="7893496" cy="719364"/>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400">
                <a:solidFill>
                  <a:schemeClr val="tx1"/>
                </a:solidFill>
                <a:latin typeface="Calibri" panose="020F0502020204030204" pitchFamily="34" charset="0"/>
                <a:ea typeface="+mn-ea"/>
                <a:cs typeface="Calibri" panose="020F0502020204030204" pitchFamily="34" charset="0"/>
              </a:defRPr>
            </a:lvl1pPr>
            <a:lvl2pPr marL="685800" indent="-228600" algn="l" defTabSz="914400">
              <a:lnSpc>
                <a:spcPct val="90000"/>
              </a:lnSpc>
              <a:spcBef>
                <a:spcPts val="500"/>
              </a:spcBef>
              <a:buFont typeface="Arial"/>
              <a:buChar char="•"/>
              <a:defRPr sz="2000">
                <a:solidFill>
                  <a:schemeClr val="tx1"/>
                </a:solidFill>
                <a:latin typeface="Calibri" panose="020F0502020204030204" pitchFamily="34" charset="0"/>
                <a:ea typeface="+mn-ea"/>
                <a:cs typeface="Calibri" panose="020F0502020204030204" pitchFamily="34" charset="0"/>
              </a:defRPr>
            </a:lvl2pPr>
            <a:lvl3pPr marL="1143000" indent="-228600" algn="l" defTabSz="914400">
              <a:lnSpc>
                <a:spcPct val="90000"/>
              </a:lnSpc>
              <a:spcBef>
                <a:spcPts val="500"/>
              </a:spcBef>
              <a:buFont typeface="Arial"/>
              <a:buChar char="•"/>
              <a:defRPr sz="1500">
                <a:solidFill>
                  <a:schemeClr val="tx1"/>
                </a:solidFill>
                <a:latin typeface="Calibri" panose="020F0502020204030204" pitchFamily="34" charset="0"/>
                <a:ea typeface="+mn-ea"/>
                <a:cs typeface="Calibri" panose="020F0502020204030204" pitchFamily="34" charset="0"/>
              </a:defRPr>
            </a:lvl3pPr>
            <a:lvl4pPr marL="16002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4pPr>
            <a:lvl5pPr marL="20574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de-DE" sz="1600" dirty="0"/>
              <a:t>Weitere </a:t>
            </a:r>
            <a:r>
              <a:rPr lang="de-DE" sz="1600" dirty="0" err="1"/>
              <a:t>infos</a:t>
            </a:r>
            <a:r>
              <a:rPr lang="de-DE" sz="1600" dirty="0"/>
              <a:t> unter: </a:t>
            </a:r>
            <a:r>
              <a:rPr lang="de-DE" sz="1600" dirty="0">
                <a:hlinkClick r:id="rId3">
                  <a:extLst>
                    <a:ext uri="{A12FA001-AC4F-418D-AE19-62706E023703}">
                      <ahyp:hlinkClr xmlns:ahyp="http://schemas.microsoft.com/office/drawing/2018/hyperlinkcolor" val="tx"/>
                    </a:ext>
                  </a:extLst>
                </a:hlinkClick>
              </a:rPr>
              <a:t>www.sfv.de/solaranlagenberatung</a:t>
            </a:r>
            <a:br>
              <a:rPr lang="de-DE" sz="1600" dirty="0"/>
            </a:br>
            <a:r>
              <a:rPr lang="de-DE" sz="1600" dirty="0"/>
              <a:t>	                 </a:t>
            </a:r>
            <a:r>
              <a:rPr lang="de-DE" sz="16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www.sfv.de/mitmachen/spende</a:t>
            </a:r>
            <a:endParaRPr lang="de-DE" sz="1600" dirty="0">
              <a:latin typeface="Calibri" panose="020F0502020204030204" pitchFamily="34" charset="0"/>
              <a:cs typeface="Calibri" panose="020F0502020204030204" pitchFamily="34" charset="0"/>
            </a:endParaRPr>
          </a:p>
          <a:p>
            <a:pPr marL="0" indent="0">
              <a:buNone/>
              <a:defRPr/>
            </a:pPr>
            <a:endParaRPr lang="de-DE" sz="1600" dirty="0"/>
          </a:p>
        </p:txBody>
      </p:sp>
      <p:sp>
        <p:nvSpPr>
          <p:cNvPr id="13" name="Inhaltsplatzhalter 5">
            <a:extLst>
              <a:ext uri="{FF2B5EF4-FFF2-40B4-BE49-F238E27FC236}">
                <a16:creationId xmlns:a16="http://schemas.microsoft.com/office/drawing/2014/main" id="{9691A2E1-AD56-20B8-D7BA-B4A84353F256}"/>
              </a:ext>
            </a:extLst>
          </p:cNvPr>
          <p:cNvSpPr txBox="1">
            <a:spLocks/>
          </p:cNvSpPr>
          <p:nvPr/>
        </p:nvSpPr>
        <p:spPr bwMode="auto">
          <a:xfrm>
            <a:off x="844996" y="1619204"/>
            <a:ext cx="7971202" cy="1413368"/>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400">
                <a:solidFill>
                  <a:schemeClr val="tx1"/>
                </a:solidFill>
                <a:latin typeface="Calibri" panose="020F0502020204030204" pitchFamily="34" charset="0"/>
                <a:ea typeface="+mn-ea"/>
                <a:cs typeface="Calibri" panose="020F0502020204030204" pitchFamily="34" charset="0"/>
              </a:defRPr>
            </a:lvl1pPr>
            <a:lvl2pPr marL="685800" indent="-228600" algn="l" defTabSz="914400">
              <a:lnSpc>
                <a:spcPct val="90000"/>
              </a:lnSpc>
              <a:spcBef>
                <a:spcPts val="500"/>
              </a:spcBef>
              <a:buFont typeface="Arial"/>
              <a:buChar char="•"/>
              <a:defRPr sz="2000">
                <a:solidFill>
                  <a:schemeClr val="tx1"/>
                </a:solidFill>
                <a:latin typeface="Calibri" panose="020F0502020204030204" pitchFamily="34" charset="0"/>
                <a:ea typeface="+mn-ea"/>
                <a:cs typeface="Calibri" panose="020F0502020204030204" pitchFamily="34" charset="0"/>
              </a:defRPr>
            </a:lvl2pPr>
            <a:lvl3pPr marL="1143000" indent="-228600" algn="l" defTabSz="914400">
              <a:lnSpc>
                <a:spcPct val="90000"/>
              </a:lnSpc>
              <a:spcBef>
                <a:spcPts val="500"/>
              </a:spcBef>
              <a:buFont typeface="Arial"/>
              <a:buChar char="•"/>
              <a:defRPr sz="1500">
                <a:solidFill>
                  <a:schemeClr val="tx1"/>
                </a:solidFill>
                <a:latin typeface="Calibri" panose="020F0502020204030204" pitchFamily="34" charset="0"/>
                <a:ea typeface="+mn-ea"/>
                <a:cs typeface="Calibri" panose="020F0502020204030204" pitchFamily="34" charset="0"/>
              </a:defRPr>
            </a:lvl3pPr>
            <a:lvl4pPr marL="16002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4pPr>
            <a:lvl5pPr marL="20574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20000"/>
              </a:lnSpc>
              <a:buNone/>
              <a:defRPr/>
            </a:pPr>
            <a:r>
              <a:rPr lang="de-DE" dirty="0"/>
              <a:t>Dir gefällt </a:t>
            </a:r>
            <a:r>
              <a:rPr lang="de-DE" dirty="0" err="1"/>
              <a:t>packsdrauf</a:t>
            </a:r>
            <a:r>
              <a:rPr lang="de-DE" dirty="0"/>
              <a:t> und unser kostenloses Solar-Infopaket? </a:t>
            </a:r>
            <a:br>
              <a:rPr lang="de-DE" dirty="0"/>
            </a:br>
            <a:r>
              <a:rPr lang="de-DE" dirty="0"/>
              <a:t>Als gemeinnütziger Verein freuen wir uns über deine Spende!</a:t>
            </a:r>
            <a:endParaRPr lang="de-DE" sz="1600" dirty="0"/>
          </a:p>
        </p:txBody>
      </p:sp>
      <p:sp>
        <p:nvSpPr>
          <p:cNvPr id="6" name="Textfeld 5">
            <a:extLst>
              <a:ext uri="{FF2B5EF4-FFF2-40B4-BE49-F238E27FC236}">
                <a16:creationId xmlns:a16="http://schemas.microsoft.com/office/drawing/2014/main" id="{23A6290C-D620-1BAD-C58B-C2017292344F}"/>
              </a:ext>
            </a:extLst>
          </p:cNvPr>
          <p:cNvSpPr txBox="1"/>
          <p:nvPr/>
        </p:nvSpPr>
        <p:spPr>
          <a:xfrm>
            <a:off x="4583832" y="4199871"/>
            <a:ext cx="4073390" cy="1200329"/>
          </a:xfrm>
          <a:prstGeom prst="rect">
            <a:avLst/>
          </a:prstGeom>
          <a:noFill/>
        </p:spPr>
        <p:txBody>
          <a:bodyPr wrap="square" rtlCol="0">
            <a:spAutoFit/>
          </a:bodyPr>
          <a:lstStyle/>
          <a:p>
            <a:r>
              <a:rPr lang="de-DE" sz="1800" b="1" dirty="0">
                <a:latin typeface="Calibri" panose="020F0502020204030204" pitchFamily="34" charset="0"/>
              </a:rPr>
              <a:t>Telefonische Beratungszeiten: </a:t>
            </a:r>
            <a:br>
              <a:rPr lang="de-DE" sz="1800" b="1" dirty="0">
                <a:latin typeface="Calibri" panose="020F0502020204030204" pitchFamily="34" charset="0"/>
              </a:rPr>
            </a:br>
            <a:r>
              <a:rPr lang="de-DE" sz="1800" dirty="0">
                <a:latin typeface="Calibri" panose="020F0502020204030204" pitchFamily="34" charset="0"/>
              </a:rPr>
              <a:t>Mo-Fr von 10-13 Uhr</a:t>
            </a:r>
            <a:br>
              <a:rPr lang="de-DE" sz="1800" dirty="0">
                <a:latin typeface="Calibri" panose="020F0502020204030204" pitchFamily="34" charset="0"/>
              </a:rPr>
            </a:br>
            <a:r>
              <a:rPr lang="de-DE" sz="1800" b="1" dirty="0">
                <a:latin typeface="Calibri" panose="020F0502020204030204" pitchFamily="34" charset="0"/>
              </a:rPr>
              <a:t>Mail</a:t>
            </a:r>
            <a:r>
              <a:rPr lang="de-DE" sz="1800" dirty="0">
                <a:latin typeface="Calibri" panose="020F0502020204030204" pitchFamily="34" charset="0"/>
              </a:rPr>
              <a:t>: zentrale@sfv.de </a:t>
            </a:r>
            <a:br>
              <a:rPr lang="de-DE" sz="1800" dirty="0">
                <a:latin typeface="Calibri" panose="020F0502020204030204" pitchFamily="34" charset="0"/>
              </a:rPr>
            </a:br>
            <a:r>
              <a:rPr lang="de-DE" sz="1800" b="1" dirty="0">
                <a:latin typeface="Calibri" panose="020F0502020204030204" pitchFamily="34" charset="0"/>
              </a:rPr>
              <a:t>Telefon</a:t>
            </a:r>
            <a:r>
              <a:rPr lang="de-DE" sz="1800" dirty="0">
                <a:latin typeface="Calibri" panose="020F0502020204030204" pitchFamily="34" charset="0"/>
              </a:rPr>
              <a:t>: 0241 511616</a:t>
            </a:r>
            <a:endParaRPr lang="de-DE" dirty="0">
              <a:latin typeface="Calibri" panose="020F0502020204030204" pitchFamily="34" charset="0"/>
            </a:endParaRPr>
          </a:p>
        </p:txBody>
      </p:sp>
      <p:grpSp>
        <p:nvGrpSpPr>
          <p:cNvPr id="9" name="Gruppieren 8">
            <a:extLst>
              <a:ext uri="{FF2B5EF4-FFF2-40B4-BE49-F238E27FC236}">
                <a16:creationId xmlns:a16="http://schemas.microsoft.com/office/drawing/2014/main" id="{0B1F6CA7-5609-5C78-3AD4-2C51ECB882C1}"/>
              </a:ext>
            </a:extLst>
          </p:cNvPr>
          <p:cNvGrpSpPr/>
          <p:nvPr/>
        </p:nvGrpSpPr>
        <p:grpSpPr>
          <a:xfrm>
            <a:off x="8569666" y="2927341"/>
            <a:ext cx="2872864" cy="2702676"/>
            <a:chOff x="9497884" y="4130224"/>
            <a:chExt cx="2132929" cy="2151087"/>
          </a:xfrm>
        </p:grpSpPr>
        <p:pic>
          <p:nvPicPr>
            <p:cNvPr id="19" name="Grafik 18">
              <a:hlinkClick r:id="rId5"/>
              <a:extLst>
                <a:ext uri="{FF2B5EF4-FFF2-40B4-BE49-F238E27FC236}">
                  <a16:creationId xmlns:a16="http://schemas.microsoft.com/office/drawing/2014/main" id="{1A6BDAA8-F0D3-56E4-219E-9EA2B11324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97884" y="4266248"/>
              <a:ext cx="1798812" cy="1798812"/>
            </a:xfrm>
            <a:prstGeom prst="rect">
              <a:avLst/>
            </a:prstGeom>
          </p:spPr>
        </p:pic>
        <p:sp>
          <p:nvSpPr>
            <p:cNvPr id="20" name="Textfeld 19">
              <a:extLst>
                <a:ext uri="{FF2B5EF4-FFF2-40B4-BE49-F238E27FC236}">
                  <a16:creationId xmlns:a16="http://schemas.microsoft.com/office/drawing/2014/main" id="{FE215903-B9CA-2A55-26AD-3FF2143DD9F5}"/>
                </a:ext>
              </a:extLst>
            </p:cNvPr>
            <p:cNvSpPr txBox="1"/>
            <p:nvPr/>
          </p:nvSpPr>
          <p:spPr>
            <a:xfrm>
              <a:off x="9658668" y="5850424"/>
              <a:ext cx="1638028" cy="430887"/>
            </a:xfrm>
            <a:prstGeom prst="rect">
              <a:avLst/>
            </a:prstGeom>
            <a:noFill/>
          </p:spPr>
          <p:txBody>
            <a:bodyPr wrap="square" rtlCol="0">
              <a:spAutoFit/>
            </a:bodyPr>
            <a:lstStyle/>
            <a:p>
              <a:r>
                <a:rPr lang="de-DE" sz="1100" dirty="0">
                  <a:solidFill>
                    <a:srgbClr val="5723B8"/>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www.sfv.de/mitmachen/mitglied-werden-1</a:t>
              </a:r>
              <a:endParaRPr lang="de-DE" sz="1100" dirty="0">
                <a:solidFill>
                  <a:srgbClr val="5723B8"/>
                </a:solidFill>
                <a:latin typeface="Calibri" panose="020F0502020204030204" pitchFamily="34" charset="0"/>
                <a:cs typeface="Calibri" panose="020F0502020204030204" pitchFamily="34" charset="0"/>
              </a:endParaRPr>
            </a:p>
          </p:txBody>
        </p:sp>
        <p:sp>
          <p:nvSpPr>
            <p:cNvPr id="21" name="Textfeld 20">
              <a:extLst>
                <a:ext uri="{FF2B5EF4-FFF2-40B4-BE49-F238E27FC236}">
                  <a16:creationId xmlns:a16="http://schemas.microsoft.com/office/drawing/2014/main" id="{D792FDF5-9BBA-6390-2F37-C8782B726559}"/>
                </a:ext>
              </a:extLst>
            </p:cNvPr>
            <p:cNvSpPr txBox="1"/>
            <p:nvPr/>
          </p:nvSpPr>
          <p:spPr>
            <a:xfrm>
              <a:off x="9610318" y="4130224"/>
              <a:ext cx="2020495" cy="293955"/>
            </a:xfrm>
            <a:prstGeom prst="rect">
              <a:avLst/>
            </a:prstGeom>
            <a:noFill/>
          </p:spPr>
          <p:txBody>
            <a:bodyPr wrap="square" rtlCol="0">
              <a:spAutoFit/>
            </a:bodyPr>
            <a:lstStyle/>
            <a:p>
              <a:r>
                <a:rPr lang="de-DE" b="1" dirty="0">
                  <a:solidFill>
                    <a:srgbClr val="5723B8"/>
                  </a:solidFill>
                  <a:latin typeface="Calibri" panose="020F0502020204030204" pitchFamily="34" charset="0"/>
                  <a:cs typeface="Calibri" panose="020F0502020204030204" pitchFamily="34" charset="0"/>
                </a:rPr>
                <a:t>Mitglied werden:</a:t>
              </a:r>
              <a:endParaRPr lang="de-DE" dirty="0">
                <a:solidFill>
                  <a:srgbClr val="5723B8"/>
                </a:solidFill>
                <a:latin typeface="Calibri" panose="020F0502020204030204" pitchFamily="34" charset="0"/>
                <a:cs typeface="Calibri" panose="020F0502020204030204" pitchFamily="34" charset="0"/>
              </a:endParaRPr>
            </a:p>
          </p:txBody>
        </p:sp>
      </p:grpSp>
      <p:grpSp>
        <p:nvGrpSpPr>
          <p:cNvPr id="8" name="Gruppieren 7">
            <a:extLst>
              <a:ext uri="{FF2B5EF4-FFF2-40B4-BE49-F238E27FC236}">
                <a16:creationId xmlns:a16="http://schemas.microsoft.com/office/drawing/2014/main" id="{8E123674-891F-5FEF-09CE-013428D12BBA}"/>
              </a:ext>
            </a:extLst>
          </p:cNvPr>
          <p:cNvGrpSpPr/>
          <p:nvPr/>
        </p:nvGrpSpPr>
        <p:grpSpPr>
          <a:xfrm>
            <a:off x="1151251" y="2927341"/>
            <a:ext cx="2743200" cy="2647840"/>
            <a:chOff x="9497884" y="1052736"/>
            <a:chExt cx="2119074" cy="2106893"/>
          </a:xfrm>
        </p:grpSpPr>
        <p:pic>
          <p:nvPicPr>
            <p:cNvPr id="16" name="Grafik 15">
              <a:hlinkClick r:id="rId4"/>
              <a:extLst>
                <a:ext uri="{FF2B5EF4-FFF2-40B4-BE49-F238E27FC236}">
                  <a16:creationId xmlns:a16="http://schemas.microsoft.com/office/drawing/2014/main" id="{1FE3E376-991A-F255-648A-F0B3D7C914D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97884" y="1169010"/>
              <a:ext cx="1759786" cy="1759786"/>
            </a:xfrm>
            <a:prstGeom prst="rect">
              <a:avLst/>
            </a:prstGeom>
          </p:spPr>
        </p:pic>
        <p:sp>
          <p:nvSpPr>
            <p:cNvPr id="18" name="Textfeld 17">
              <a:extLst>
                <a:ext uri="{FF2B5EF4-FFF2-40B4-BE49-F238E27FC236}">
                  <a16:creationId xmlns:a16="http://schemas.microsoft.com/office/drawing/2014/main" id="{836AB8B2-4802-BA0D-9F28-2AE44FEB25D2}"/>
                </a:ext>
              </a:extLst>
            </p:cNvPr>
            <p:cNvSpPr txBox="1"/>
            <p:nvPr/>
          </p:nvSpPr>
          <p:spPr>
            <a:xfrm>
              <a:off x="9649404" y="2728742"/>
              <a:ext cx="1580912" cy="430887"/>
            </a:xfrm>
            <a:prstGeom prst="rect">
              <a:avLst/>
            </a:prstGeom>
            <a:noFill/>
          </p:spPr>
          <p:txBody>
            <a:bodyPr wrap="square" rtlCol="0">
              <a:spAutoFit/>
            </a:bodyPr>
            <a:lstStyle/>
            <a:p>
              <a:r>
                <a:rPr lang="de-DE" sz="1100" dirty="0">
                  <a:solidFill>
                    <a:srgbClr val="5723B8"/>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www.sfv.de/mitmachen/spende</a:t>
              </a:r>
              <a:endParaRPr lang="de-DE" sz="1100" dirty="0">
                <a:solidFill>
                  <a:srgbClr val="5723B8"/>
                </a:solidFill>
                <a:latin typeface="Calibri" panose="020F0502020204030204" pitchFamily="34" charset="0"/>
                <a:cs typeface="Calibri" panose="020F0502020204030204" pitchFamily="34" charset="0"/>
              </a:endParaRPr>
            </a:p>
          </p:txBody>
        </p:sp>
        <p:sp>
          <p:nvSpPr>
            <p:cNvPr id="7" name="Textfeld 6">
              <a:extLst>
                <a:ext uri="{FF2B5EF4-FFF2-40B4-BE49-F238E27FC236}">
                  <a16:creationId xmlns:a16="http://schemas.microsoft.com/office/drawing/2014/main" id="{3AE75C38-3A07-BB97-A07A-00E87E0DF247}"/>
                </a:ext>
              </a:extLst>
            </p:cNvPr>
            <p:cNvSpPr txBox="1"/>
            <p:nvPr/>
          </p:nvSpPr>
          <p:spPr>
            <a:xfrm>
              <a:off x="9596463" y="1052736"/>
              <a:ext cx="2020495" cy="293878"/>
            </a:xfrm>
            <a:prstGeom prst="rect">
              <a:avLst/>
            </a:prstGeom>
            <a:noFill/>
          </p:spPr>
          <p:txBody>
            <a:bodyPr wrap="square" rtlCol="0">
              <a:spAutoFit/>
            </a:bodyPr>
            <a:lstStyle/>
            <a:p>
              <a:r>
                <a:rPr lang="de-DE" b="1" dirty="0">
                  <a:solidFill>
                    <a:srgbClr val="5723B8"/>
                  </a:solidFill>
                  <a:latin typeface="Calibri" panose="020F0502020204030204" pitchFamily="34" charset="0"/>
                  <a:cs typeface="Calibri" panose="020F0502020204030204" pitchFamily="34" charset="0"/>
                </a:rPr>
                <a:t>Spenden:</a:t>
              </a:r>
              <a:endParaRPr lang="de-DE" dirty="0">
                <a:solidFill>
                  <a:srgbClr val="5723B8"/>
                </a:solidFill>
                <a:latin typeface="Calibri" panose="020F0502020204030204" pitchFamily="34" charset="0"/>
                <a:cs typeface="Calibri" panose="020F0502020204030204" pitchFamily="34" charset="0"/>
              </a:endParaRPr>
            </a:p>
          </p:txBody>
        </p:sp>
      </p:grpSp>
      <p:pic>
        <p:nvPicPr>
          <p:cNvPr id="14" name="Grafik 13" descr="Ein Bild, das Text, Schrift, Logo, Grafiken enthält.&#10;&#10;Automatisch generierte Beschreibung">
            <a:extLst>
              <a:ext uri="{FF2B5EF4-FFF2-40B4-BE49-F238E27FC236}">
                <a16:creationId xmlns:a16="http://schemas.microsoft.com/office/drawing/2014/main" id="{0E4A074E-C9F6-5C00-102F-AE781283C2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1299" y="2980808"/>
            <a:ext cx="3644069" cy="1145864"/>
          </a:xfrm>
          <a:prstGeom prst="rect">
            <a:avLst/>
          </a:prstGeom>
        </p:spPr>
      </p:pic>
    </p:spTree>
    <p:extLst>
      <p:ext uri="{BB962C8B-B14F-4D97-AF65-F5344CB8AC3E}">
        <p14:creationId xmlns:p14="http://schemas.microsoft.com/office/powerpoint/2010/main" val="3483171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Rechteck 11"/>
          <p:cNvSpPr>
            <a:spLocks noGrp="1" noRot="1" noMove="1" noResize="1" noEditPoints="1" noAdjustHandles="1" noChangeArrowheads="1" noChangeShapeType="1"/>
          </p:cNvSpPr>
          <p:nvPr/>
        </p:nvSpPr>
        <p:spPr bwMode="auto">
          <a:xfrm>
            <a:off x="467360" y="1627093"/>
            <a:ext cx="5191760" cy="4514073"/>
          </a:xfrm>
          <a:prstGeom prst="rect">
            <a:avLst/>
          </a:prstGeom>
          <a:solidFill>
            <a:srgbClr val="FED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 name="Titel 1"/>
          <p:cNvSpPr>
            <a:spLocks noGrp="1"/>
          </p:cNvSpPr>
          <p:nvPr>
            <p:ph type="title"/>
          </p:nvPr>
        </p:nvSpPr>
        <p:spPr bwMode="auto"/>
        <p:txBody>
          <a:bodyPr/>
          <a:lstStyle/>
          <a:p>
            <a:pPr>
              <a:defRPr/>
            </a:pPr>
            <a:r>
              <a:rPr lang="de-DE"/>
              <a:t>Los geht‘s - wir packen es an!</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49</a:t>
            </a:fld>
            <a:endParaRPr lang="de-DE"/>
          </a:p>
        </p:txBody>
      </p:sp>
      <p:sp>
        <p:nvSpPr>
          <p:cNvPr id="5" name="Untertitel 4"/>
          <p:cNvSpPr>
            <a:spLocks noGrp="1"/>
          </p:cNvSpPr>
          <p:nvPr>
            <p:ph type="subTitle" idx="13"/>
          </p:nvPr>
        </p:nvSpPr>
        <p:spPr bwMode="auto"/>
        <p:txBody>
          <a:bodyPr>
            <a:normAutofit fontScale="92500" lnSpcReduction="20000"/>
          </a:bodyPr>
          <a:lstStyle/>
          <a:p>
            <a:pPr>
              <a:defRPr/>
            </a:pPr>
            <a:r>
              <a:rPr lang="de-DE"/>
              <a:t>Wie geht es weiter? Schritte zur ersten Solarparty</a:t>
            </a:r>
            <a:endParaRPr/>
          </a:p>
          <a:p>
            <a:pPr>
              <a:defRPr/>
            </a:pPr>
            <a:endParaRPr lang="de-DE"/>
          </a:p>
        </p:txBody>
      </p:sp>
      <p:pic>
        <p:nvPicPr>
          <p:cNvPr id="8" name="Grafik 7"/>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5770880" y="1627093"/>
            <a:ext cx="5773928" cy="4514073"/>
          </a:xfrm>
          <a:prstGeom prst="rect">
            <a:avLst/>
          </a:prstGeom>
        </p:spPr>
      </p:pic>
      <p:pic>
        <p:nvPicPr>
          <p:cNvPr id="11" name="Inhaltsplatzhalter 10"/>
          <p:cNvPicPr>
            <a:picLocks noGrp="1" noRot="1" noChangeAspect="1" noMove="1" noResize="1" noEditPoints="1" noAdjustHandles="1" noChangeArrowheads="1" noChangeShapeType="1" noCrop="1"/>
          </p:cNvPicPr>
          <p:nvPr>
            <p:ph idx="1"/>
          </p:nvPr>
        </p:nvPicPr>
        <p:blipFill>
          <a:blip r:embed="rId4" cstate="email">
            <a:extLst>
              <a:ext uri="{28A0092B-C50C-407E-A947-70E740481C1C}">
                <a14:useLocalDpi xmlns:a14="http://schemas.microsoft.com/office/drawing/2010/main"/>
              </a:ext>
            </a:extLst>
          </a:blip>
          <a:srcRect/>
          <a:stretch/>
        </p:blipFill>
        <p:spPr bwMode="auto">
          <a:xfrm>
            <a:off x="716100" y="3004525"/>
            <a:ext cx="4638675" cy="2547190"/>
          </a:xfrm>
          <a:prstGeom prst="rect">
            <a:avLst/>
          </a:prstGeom>
        </p:spPr>
      </p:pic>
      <p:pic>
        <p:nvPicPr>
          <p:cNvPr id="15" name="Grafik 14"/>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p:blipFill>
        <p:spPr bwMode="auto">
          <a:xfrm>
            <a:off x="2558598" y="1785955"/>
            <a:ext cx="1009282" cy="572106"/>
          </a:xfrm>
          <a:prstGeom prst="rect">
            <a:avLst/>
          </a:prstGeom>
        </p:spPr>
      </p:pic>
      <p:pic>
        <p:nvPicPr>
          <p:cNvPr id="10" name="Grafik 9">
            <a:extLst>
              <a:ext uri="{FF2B5EF4-FFF2-40B4-BE49-F238E27FC236}">
                <a16:creationId xmlns:a16="http://schemas.microsoft.com/office/drawing/2014/main" id="{53966CA2-DEDE-A6E0-E30C-CE45C6AF2565}"/>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a:ext>
            </a:extLst>
          </a:blip>
          <a:stretch>
            <a:fillRect/>
          </a:stretch>
        </p:blipFill>
        <p:spPr>
          <a:xfrm>
            <a:off x="874781" y="2420394"/>
            <a:ext cx="4638675" cy="399716"/>
          </a:xfrm>
          <a:prstGeom prst="rect">
            <a:avLst/>
          </a:prstGeom>
        </p:spPr>
      </p:pic>
      <p:pic>
        <p:nvPicPr>
          <p:cNvPr id="17" name="Grafik 16">
            <a:extLst>
              <a:ext uri="{FF2B5EF4-FFF2-40B4-BE49-F238E27FC236}">
                <a16:creationId xmlns:a16="http://schemas.microsoft.com/office/drawing/2014/main" id="{2DC4E3C6-E5DF-2D11-6B42-3F9CABA3F19F}"/>
              </a:ext>
            </a:extLst>
          </p:cNvPr>
          <p:cNvPicPr>
            <a:picLocks noGrp="1" noRot="1" noChangeAspect="1" noMove="1" noResize="1" noEditPoints="1" noAdjustHandles="1" noChangeArrowheads="1" noChangeShapeType="1" noCrop="1"/>
          </p:cNvPicPr>
          <p:nvPr/>
        </p:nvPicPr>
        <p:blipFill>
          <a:blip r:embed="rId7" cstate="email">
            <a:extLst>
              <a:ext uri="{28A0092B-C50C-407E-A947-70E740481C1C}">
                <a14:useLocalDpi xmlns:a14="http://schemas.microsoft.com/office/drawing/2010/main"/>
              </a:ext>
            </a:extLst>
          </a:blip>
          <a:stretch>
            <a:fillRect/>
          </a:stretch>
        </p:blipFill>
        <p:spPr>
          <a:xfrm>
            <a:off x="1047116" y="5572659"/>
            <a:ext cx="4032247" cy="3499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5</a:t>
            </a:fld>
            <a:endParaRPr lang="de-DE"/>
          </a:p>
        </p:txBody>
      </p:sp>
      <p:sp>
        <p:nvSpPr>
          <p:cNvPr id="4" name="Titel 3"/>
          <p:cNvSpPr>
            <a:spLocks noGrp="1"/>
          </p:cNvSpPr>
          <p:nvPr>
            <p:ph type="ctrTitle"/>
          </p:nvPr>
        </p:nvSpPr>
        <p:spPr bwMode="auto"/>
        <p:txBody>
          <a:bodyPr/>
          <a:lstStyle/>
          <a:p>
            <a:pPr>
              <a:defRPr/>
            </a:pPr>
            <a:r>
              <a:rPr lang="de-DE"/>
              <a:t>Warum Photovoltaik?</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50</a:t>
            </a:fld>
            <a:endParaRPr lang="de-DE"/>
          </a:p>
        </p:txBody>
      </p:sp>
      <p:sp>
        <p:nvSpPr>
          <p:cNvPr id="4" name="Titel 3"/>
          <p:cNvSpPr>
            <a:spLocks noGrp="1"/>
          </p:cNvSpPr>
          <p:nvPr>
            <p:ph type="ctrTitle"/>
          </p:nvPr>
        </p:nvSpPr>
        <p:spPr bwMode="auto"/>
        <p:txBody>
          <a:bodyPr/>
          <a:lstStyle/>
          <a:p>
            <a:pPr>
              <a:defRPr/>
            </a:pPr>
            <a:r>
              <a:rPr lang="de-DE"/>
              <a:t>Anhang</a:t>
            </a:r>
            <a:endParaRPr/>
          </a:p>
        </p:txBody>
      </p:sp>
      <p:sp>
        <p:nvSpPr>
          <p:cNvPr id="5" name="Textplatzhalter 4"/>
          <p:cNvSpPr>
            <a:spLocks noGrp="1"/>
          </p:cNvSpPr>
          <p:nvPr>
            <p:ph type="body" sz="quarter" idx="14"/>
          </p:nvPr>
        </p:nvSpPr>
        <p:spPr bwMode="auto"/>
        <p:txBody>
          <a:bodyPr/>
          <a:lstStyle/>
          <a:p>
            <a:pPr>
              <a:defRPr/>
            </a:pPr>
            <a:r>
              <a:rPr lang="de-DE"/>
              <a:t>Hier gibt es noch zusätzliche Folien für euren Vortrag</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73557-EC6D-FDBC-A3ED-51C09D334555}"/>
              </a:ext>
            </a:extLst>
          </p:cNvPr>
          <p:cNvSpPr>
            <a:spLocks noGrp="1"/>
          </p:cNvSpPr>
          <p:nvPr>
            <p:ph type="title"/>
          </p:nvPr>
        </p:nvSpPr>
        <p:spPr/>
        <p:txBody>
          <a:bodyPr/>
          <a:lstStyle/>
          <a:p>
            <a:r>
              <a:rPr lang="de-DE" dirty="0"/>
              <a:t>Neuerungen im EEG23 – was gilt wann?</a:t>
            </a:r>
          </a:p>
        </p:txBody>
      </p:sp>
      <p:sp>
        <p:nvSpPr>
          <p:cNvPr id="3" name="Datumsplatzhalter 2">
            <a:extLst>
              <a:ext uri="{FF2B5EF4-FFF2-40B4-BE49-F238E27FC236}">
                <a16:creationId xmlns:a16="http://schemas.microsoft.com/office/drawing/2014/main" id="{2E7EE8C7-B15C-A148-1074-B0E2B9189379}"/>
              </a:ext>
            </a:extLst>
          </p:cNvPr>
          <p:cNvSpPr>
            <a:spLocks noGrp="1"/>
          </p:cNvSpPr>
          <p:nvPr>
            <p:ph type="dt" sz="half" idx="10"/>
          </p:nvPr>
        </p:nvSpPr>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E888B3FD-9DEE-2F65-6071-89ECD8F08508}"/>
              </a:ext>
            </a:extLst>
          </p:cNvPr>
          <p:cNvSpPr>
            <a:spLocks noGrp="1"/>
          </p:cNvSpPr>
          <p:nvPr>
            <p:ph type="sldNum" sz="quarter" idx="12"/>
          </p:nvPr>
        </p:nvSpPr>
        <p:spPr/>
        <p:txBody>
          <a:bodyPr/>
          <a:lstStyle/>
          <a:p>
            <a:pPr>
              <a:defRPr/>
            </a:pPr>
            <a:fld id="{1FBEC313-BFA3-4240-9241-A71F3CEF1773}" type="slidenum">
              <a:rPr lang="de-DE" smtClean="0"/>
              <a:pPr>
                <a:defRPr/>
              </a:pPr>
              <a:t>51</a:t>
            </a:fld>
            <a:endParaRPr lang="de-DE"/>
          </a:p>
        </p:txBody>
      </p:sp>
      <p:sp>
        <p:nvSpPr>
          <p:cNvPr id="5" name="Untertitel 4">
            <a:extLst>
              <a:ext uri="{FF2B5EF4-FFF2-40B4-BE49-F238E27FC236}">
                <a16:creationId xmlns:a16="http://schemas.microsoft.com/office/drawing/2014/main" id="{6E1D2B7D-ABE5-7823-29E0-846E7DD63854}"/>
              </a:ext>
            </a:extLst>
          </p:cNvPr>
          <p:cNvSpPr>
            <a:spLocks noGrp="1"/>
          </p:cNvSpPr>
          <p:nvPr>
            <p:ph type="subTitle" idx="13"/>
          </p:nvPr>
        </p:nvSpPr>
        <p:spPr/>
        <p:txBody>
          <a:bodyPr>
            <a:normAutofit fontScale="85000" lnSpcReduction="20000"/>
          </a:bodyPr>
          <a:lstStyle/>
          <a:p>
            <a:r>
              <a:rPr lang="de-DE" dirty="0"/>
              <a:t>Wirtschaftliche Betrachtung</a:t>
            </a:r>
          </a:p>
          <a:p>
            <a:endParaRPr lang="de-DE" dirty="0"/>
          </a:p>
        </p:txBody>
      </p:sp>
      <p:graphicFrame>
        <p:nvGraphicFramePr>
          <p:cNvPr id="7" name="Tabelle 7">
            <a:extLst>
              <a:ext uri="{FF2B5EF4-FFF2-40B4-BE49-F238E27FC236}">
                <a16:creationId xmlns:a16="http://schemas.microsoft.com/office/drawing/2014/main" id="{A1B08E85-B11E-25BB-15D5-D9459A0C90FE}"/>
              </a:ext>
            </a:extLst>
          </p:cNvPr>
          <p:cNvGraphicFramePr>
            <a:graphicFrameLocks noGrp="1"/>
          </p:cNvGraphicFramePr>
          <p:nvPr>
            <p:ph idx="1"/>
            <p:extLst>
              <p:ext uri="{D42A27DB-BD31-4B8C-83A1-F6EECF244321}">
                <p14:modId xmlns:p14="http://schemas.microsoft.com/office/powerpoint/2010/main" val="831146680"/>
              </p:ext>
            </p:extLst>
          </p:nvPr>
        </p:nvGraphicFramePr>
        <p:xfrm>
          <a:off x="838200" y="1627188"/>
          <a:ext cx="10004424" cy="4368800"/>
        </p:xfrm>
        <a:graphic>
          <a:graphicData uri="http://schemas.openxmlformats.org/drawingml/2006/table">
            <a:tbl>
              <a:tblPr firstRow="1" bandRow="1">
                <a:tableStyleId>{36D8CA15-6391-DA56-2ADC-63C04A4D281F}</a:tableStyleId>
              </a:tblPr>
              <a:tblGrid>
                <a:gridCol w="7562056">
                  <a:extLst>
                    <a:ext uri="{9D8B030D-6E8A-4147-A177-3AD203B41FA5}">
                      <a16:colId xmlns:a16="http://schemas.microsoft.com/office/drawing/2014/main" val="1476306466"/>
                    </a:ext>
                  </a:extLst>
                </a:gridCol>
                <a:gridCol w="2442368">
                  <a:extLst>
                    <a:ext uri="{9D8B030D-6E8A-4147-A177-3AD203B41FA5}">
                      <a16:colId xmlns:a16="http://schemas.microsoft.com/office/drawing/2014/main" val="1831967258"/>
                    </a:ext>
                  </a:extLst>
                </a:gridCol>
              </a:tblGrid>
              <a:tr h="370840">
                <a:tc>
                  <a:txBody>
                    <a:bodyPr/>
                    <a:lstStyle/>
                    <a:p>
                      <a:r>
                        <a:rPr lang="de-DE" b="1" dirty="0">
                          <a:latin typeface="Calibri" panose="020F0502020204030204" pitchFamily="34" charset="0"/>
                          <a:cs typeface="Calibri" panose="020F0502020204030204" pitchFamily="34" charset="0"/>
                        </a:rPr>
                        <a:t>Was?</a:t>
                      </a:r>
                    </a:p>
                  </a:txBody>
                  <a:tcPr/>
                </a:tc>
                <a:tc>
                  <a:txBody>
                    <a:bodyPr/>
                    <a:lstStyle/>
                    <a:p>
                      <a:r>
                        <a:rPr lang="de-DE" b="1" dirty="0">
                          <a:latin typeface="Calibri" panose="020F0502020204030204" pitchFamily="34" charset="0"/>
                          <a:cs typeface="Calibri" panose="020F0502020204030204" pitchFamily="34" charset="0"/>
                        </a:rPr>
                        <a:t>Ab wann?</a:t>
                      </a:r>
                    </a:p>
                  </a:txBody>
                  <a:tcPr/>
                </a:tc>
                <a:extLst>
                  <a:ext uri="{0D108BD9-81ED-4DB2-BD59-A6C34878D82A}">
                    <a16:rowId xmlns:a16="http://schemas.microsoft.com/office/drawing/2014/main" val="3192979109"/>
                  </a:ext>
                </a:extLst>
              </a:tr>
              <a:tr h="37084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dirty="0">
                          <a:latin typeface="Calibri" panose="020F0502020204030204" pitchFamily="34" charset="0"/>
                          <a:cs typeface="Calibri" panose="020F0502020204030204" pitchFamily="34" charset="0"/>
                        </a:rPr>
                        <a:t>Neue Vergütungssätze </a:t>
                      </a:r>
                    </a:p>
                  </a:txBody>
                  <a:tcPr/>
                </a:tc>
                <a:tc>
                  <a:txBody>
                    <a:bodyPr/>
                    <a:lstStyle/>
                    <a:p>
                      <a:r>
                        <a:rPr lang="de-DE" dirty="0">
                          <a:latin typeface="Calibri" panose="020F0502020204030204" pitchFamily="34" charset="0"/>
                          <a:cs typeface="Calibri" panose="020F0502020204030204" pitchFamily="34" charset="0"/>
                        </a:rPr>
                        <a:t>30.07.22</a:t>
                      </a:r>
                    </a:p>
                  </a:txBody>
                  <a:tcPr/>
                </a:tc>
                <a:extLst>
                  <a:ext uri="{0D108BD9-81ED-4DB2-BD59-A6C34878D82A}">
                    <a16:rowId xmlns:a16="http://schemas.microsoft.com/office/drawing/2014/main" val="469592289"/>
                  </a:ext>
                </a:extLst>
              </a:tr>
              <a:tr h="370840">
                <a:tc>
                  <a:txBody>
                    <a:bodyPr/>
                    <a:lstStyle/>
                    <a:p>
                      <a:r>
                        <a:rPr lang="de-DE" dirty="0">
                          <a:latin typeface="Calibri" panose="020F0502020204030204" pitchFamily="34" charset="0"/>
                          <a:cs typeface="Calibri" panose="020F0502020204030204" pitchFamily="34" charset="0"/>
                        </a:rPr>
                        <a:t>Entfall der 70% Leistungsbegrenzung bis 25kWp für Neuanlagen</a:t>
                      </a:r>
                    </a:p>
                    <a:p>
                      <a:r>
                        <a:rPr lang="de-DE" dirty="0">
                          <a:latin typeface="Calibri" panose="020F0502020204030204" pitchFamily="34" charset="0"/>
                          <a:cs typeface="Calibri" panose="020F0502020204030204" pitchFamily="34" charset="0"/>
                        </a:rPr>
                        <a:t>Entfall der 70% Leistungsbegrenzung bis 7kWp für Bestandsanlagen</a:t>
                      </a:r>
                    </a:p>
                    <a:p>
                      <a:r>
                        <a:rPr lang="de-DE" sz="1400" b="0" i="0" dirty="0">
                          <a:solidFill>
                            <a:schemeClr val="tx1"/>
                          </a:solidFill>
                          <a:effectLst/>
                          <a:latin typeface="Calibri" panose="020F0502020204030204" pitchFamily="34" charset="0"/>
                          <a:ea typeface="+mn-ea"/>
                          <a:cs typeface="Calibri" panose="020F0502020204030204" pitchFamily="34" charset="0"/>
                        </a:rPr>
                        <a:t>Sobald ein intelligentes Messystem eingebaut wurde, entfällt </a:t>
                      </a:r>
                      <a:r>
                        <a:rPr lang="de-DE" sz="1400" b="0" i="0">
                          <a:solidFill>
                            <a:schemeClr val="tx1"/>
                          </a:solidFill>
                          <a:effectLst/>
                          <a:latin typeface="Calibri" panose="020F0502020204030204" pitchFamily="34" charset="0"/>
                          <a:ea typeface="+mn-ea"/>
                          <a:cs typeface="Calibri" panose="020F0502020204030204" pitchFamily="34" charset="0"/>
                        </a:rPr>
                        <a:t>die Regelung </a:t>
                      </a:r>
                      <a:r>
                        <a:rPr lang="de-DE" sz="1400" b="0" i="0" dirty="0">
                          <a:solidFill>
                            <a:schemeClr val="tx1"/>
                          </a:solidFill>
                          <a:effectLst/>
                          <a:latin typeface="Calibri" panose="020F0502020204030204" pitchFamily="34" charset="0"/>
                          <a:ea typeface="+mn-ea"/>
                          <a:cs typeface="Calibri" panose="020F0502020204030204" pitchFamily="34" charset="0"/>
                        </a:rPr>
                        <a:t>auch für Anlagen mit mehr als 7 kWp</a:t>
                      </a:r>
                      <a:endParaRPr lang="de-DE" sz="1100" dirty="0">
                        <a:latin typeface="Calibri" panose="020F0502020204030204" pitchFamily="34" charset="0"/>
                        <a:cs typeface="Calibri" panose="020F0502020204030204" pitchFamily="34" charset="0"/>
                      </a:endParaRPr>
                    </a:p>
                  </a:txBody>
                  <a:tcPr/>
                </a:tc>
                <a:tc>
                  <a:txBody>
                    <a:bodyPr/>
                    <a:lstStyle/>
                    <a:p>
                      <a:r>
                        <a:rPr lang="de-DE" dirty="0">
                          <a:latin typeface="Calibri" panose="020F0502020204030204" pitchFamily="34" charset="0"/>
                          <a:cs typeface="Calibri" panose="020F0502020204030204" pitchFamily="34" charset="0"/>
                        </a:rPr>
                        <a:t>14.09.22</a:t>
                      </a:r>
                    </a:p>
                    <a:p>
                      <a:r>
                        <a:rPr lang="de-DE" dirty="0">
                          <a:latin typeface="Calibri" panose="020F0502020204030204" pitchFamily="34" charset="0"/>
                          <a:cs typeface="Calibri" panose="020F0502020204030204" pitchFamily="34" charset="0"/>
                        </a:rPr>
                        <a:t>01.01.23</a:t>
                      </a:r>
                    </a:p>
                  </a:txBody>
                  <a:tcPr/>
                </a:tc>
                <a:extLst>
                  <a:ext uri="{0D108BD9-81ED-4DB2-BD59-A6C34878D82A}">
                    <a16:rowId xmlns:a16="http://schemas.microsoft.com/office/drawing/2014/main" val="3806791975"/>
                  </a:ext>
                </a:extLst>
              </a:tr>
              <a:tr h="37084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dirty="0">
                          <a:latin typeface="Calibri" panose="020F0502020204030204" pitchFamily="34" charset="0"/>
                          <a:cs typeface="Calibri" panose="020F0502020204030204" pitchFamily="34" charset="0"/>
                        </a:rPr>
                        <a:t>Anhebung der Einkommenssteuerfreiheit für Einfamilienhäuser auf 30 kWp und Mehrfamilienhäuser auf 15kWp je Wohneinheit</a:t>
                      </a:r>
                    </a:p>
                  </a:txBody>
                  <a:tcPr/>
                </a:tc>
                <a:tc>
                  <a:txBody>
                    <a:bodyPr/>
                    <a:lstStyle/>
                    <a:p>
                      <a:r>
                        <a:rPr lang="de-DE" dirty="0">
                          <a:latin typeface="Calibri" panose="020F0502020204030204" pitchFamily="34" charset="0"/>
                          <a:cs typeface="Calibri" panose="020F0502020204030204" pitchFamily="34" charset="0"/>
                        </a:rPr>
                        <a:t>01.01.22</a:t>
                      </a:r>
                    </a:p>
                  </a:txBody>
                  <a:tcPr/>
                </a:tc>
                <a:extLst>
                  <a:ext uri="{0D108BD9-81ED-4DB2-BD59-A6C34878D82A}">
                    <a16:rowId xmlns:a16="http://schemas.microsoft.com/office/drawing/2014/main" val="27546262"/>
                  </a:ext>
                </a:extLst>
              </a:tr>
              <a:tr h="370840">
                <a:tc>
                  <a:txBody>
                    <a:bodyPr/>
                    <a:lstStyle/>
                    <a:p>
                      <a:r>
                        <a:rPr lang="de-DE" dirty="0">
                          <a:latin typeface="Calibri" panose="020F0502020204030204" pitchFamily="34" charset="0"/>
                          <a:cs typeface="Calibri" panose="020F0502020204030204" pitchFamily="34" charset="0"/>
                        </a:rPr>
                        <a:t>Null % Mehrwertsteuer für die Lieferung und Installation von PV-Anlagen und Speicher auf Wohngebäuden</a:t>
                      </a:r>
                    </a:p>
                  </a:txBody>
                  <a:tcPr/>
                </a:tc>
                <a:tc>
                  <a:txBody>
                    <a:bodyPr/>
                    <a:lstStyle/>
                    <a:p>
                      <a:r>
                        <a:rPr lang="de-DE" dirty="0">
                          <a:latin typeface="Calibri" panose="020F0502020204030204" pitchFamily="34" charset="0"/>
                          <a:cs typeface="Calibri" panose="020F0502020204030204" pitchFamily="34" charset="0"/>
                        </a:rPr>
                        <a:t>01.01.23</a:t>
                      </a:r>
                    </a:p>
                  </a:txBody>
                  <a:tcPr/>
                </a:tc>
                <a:extLst>
                  <a:ext uri="{0D108BD9-81ED-4DB2-BD59-A6C34878D82A}">
                    <a16:rowId xmlns:a16="http://schemas.microsoft.com/office/drawing/2014/main" val="3810327960"/>
                  </a:ext>
                </a:extLst>
              </a:tr>
              <a:tr h="370840">
                <a:tc>
                  <a:txBody>
                    <a:bodyPr/>
                    <a:lstStyle/>
                    <a:p>
                      <a:r>
                        <a:rPr lang="de-DE" dirty="0">
                          <a:latin typeface="Calibri" panose="020F0502020204030204" pitchFamily="34" charset="0"/>
                          <a:cs typeface="Calibri" panose="020F0502020204030204" pitchFamily="34" charset="0"/>
                        </a:rPr>
                        <a:t>Vergütung von Garten-Solaranlagen mit von max. 20 kWp, wenn Dachfläche als „ungeeignet“ gilt, Vergütung 7ct/kWh</a:t>
                      </a:r>
                    </a:p>
                  </a:txBody>
                  <a:tcPr/>
                </a:tc>
                <a:tc>
                  <a:txBody>
                    <a:bodyPr/>
                    <a:lstStyle/>
                    <a:p>
                      <a:r>
                        <a:rPr lang="de-DE" dirty="0">
                          <a:latin typeface="Calibri" panose="020F0502020204030204" pitchFamily="34" charset="0"/>
                          <a:cs typeface="Calibri" panose="020F0502020204030204" pitchFamily="34" charset="0"/>
                        </a:rPr>
                        <a:t>01.01.23</a:t>
                      </a:r>
                    </a:p>
                  </a:txBody>
                  <a:tcPr/>
                </a:tc>
                <a:extLst>
                  <a:ext uri="{0D108BD9-81ED-4DB2-BD59-A6C34878D82A}">
                    <a16:rowId xmlns:a16="http://schemas.microsoft.com/office/drawing/2014/main" val="1180126055"/>
                  </a:ext>
                </a:extLst>
              </a:tr>
              <a:tr h="370840">
                <a:tc>
                  <a:txBody>
                    <a:bodyPr/>
                    <a:lstStyle/>
                    <a:p>
                      <a:r>
                        <a:rPr lang="de-DE" dirty="0">
                          <a:latin typeface="Calibri" panose="020F0502020204030204" pitchFamily="34" charset="0"/>
                          <a:cs typeface="Calibri" panose="020F0502020204030204" pitchFamily="34" charset="0"/>
                        </a:rPr>
                        <a:t>Vereinfachter Netzanschluss für Anlagen bis 30 kWp bei fehlender Zusage des Netzbetreibers nach 8 Wochen bei Einhaltung aller maßgeblichen Regelungen</a:t>
                      </a:r>
                    </a:p>
                  </a:txBody>
                  <a:tcPr/>
                </a:tc>
                <a:tc>
                  <a:txBody>
                    <a:bodyPr/>
                    <a:lstStyle/>
                    <a:p>
                      <a:r>
                        <a:rPr lang="de-DE" dirty="0">
                          <a:latin typeface="Calibri" panose="020F0502020204030204" pitchFamily="34" charset="0"/>
                          <a:cs typeface="Calibri" panose="020F0502020204030204" pitchFamily="34" charset="0"/>
                        </a:rPr>
                        <a:t>01.01.23</a:t>
                      </a:r>
                    </a:p>
                  </a:txBody>
                  <a:tcPr/>
                </a:tc>
                <a:extLst>
                  <a:ext uri="{0D108BD9-81ED-4DB2-BD59-A6C34878D82A}">
                    <a16:rowId xmlns:a16="http://schemas.microsoft.com/office/drawing/2014/main" val="2237925113"/>
                  </a:ext>
                </a:extLst>
              </a:tr>
            </a:tbl>
          </a:graphicData>
        </a:graphic>
      </p:graphicFrame>
    </p:spTree>
    <p:extLst>
      <p:ext uri="{BB962C8B-B14F-4D97-AF65-F5344CB8AC3E}">
        <p14:creationId xmlns:p14="http://schemas.microsoft.com/office/powerpoint/2010/main" val="1954026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liennummernplatzhalter 3"/>
          <p:cNvSpPr>
            <a:spLocks noGrp="1"/>
          </p:cNvSpPr>
          <p:nvPr>
            <p:ph type="sldNum" sz="quarter" idx="12"/>
          </p:nvPr>
        </p:nvSpPr>
        <p:spPr bwMode="auto"/>
        <p:txBody>
          <a:bodyPr/>
          <a:lstStyle/>
          <a:p>
            <a:pPr>
              <a:defRPr/>
            </a:pPr>
            <a:fld id="{1FBEC313-BFA3-4240-9241-A71F3CEF1773}" type="slidenum">
              <a:rPr lang="de-DE"/>
              <a:t>52</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dirty="0"/>
              <a:t>Wichtige Begriffe</a:t>
            </a:r>
            <a:endParaRPr dirty="0"/>
          </a:p>
        </p:txBody>
      </p:sp>
      <p:graphicFrame>
        <p:nvGraphicFramePr>
          <p:cNvPr id="9" name="Tabelle 8"/>
          <p:cNvGraphicFramePr>
            <a:graphicFrameLocks noGrp="1"/>
          </p:cNvGraphicFramePr>
          <p:nvPr/>
        </p:nvGraphicFramePr>
        <p:xfrm>
          <a:off x="342899" y="675065"/>
          <a:ext cx="10220328" cy="6050345"/>
        </p:xfrm>
        <a:graphic>
          <a:graphicData uri="http://schemas.openxmlformats.org/drawingml/2006/table">
            <a:tbl>
              <a:tblPr firstRow="1" bandRow="1"/>
              <a:tblGrid>
                <a:gridCol w="2008685">
                  <a:extLst>
                    <a:ext uri="{9D8B030D-6E8A-4147-A177-3AD203B41FA5}">
                      <a16:colId xmlns:a16="http://schemas.microsoft.com/office/drawing/2014/main" val="20000"/>
                    </a:ext>
                  </a:extLst>
                </a:gridCol>
                <a:gridCol w="5117709">
                  <a:extLst>
                    <a:ext uri="{9D8B030D-6E8A-4147-A177-3AD203B41FA5}">
                      <a16:colId xmlns:a16="http://schemas.microsoft.com/office/drawing/2014/main" val="20001"/>
                    </a:ext>
                  </a:extLst>
                </a:gridCol>
                <a:gridCol w="3093934">
                  <a:extLst>
                    <a:ext uri="{9D8B030D-6E8A-4147-A177-3AD203B41FA5}">
                      <a16:colId xmlns:a16="http://schemas.microsoft.com/office/drawing/2014/main" val="20002"/>
                    </a:ext>
                  </a:extLst>
                </a:gridCol>
              </a:tblGrid>
              <a:tr h="357517">
                <a:tc>
                  <a:txBody>
                    <a:bodyPr/>
                    <a:lstStyle/>
                    <a:p>
                      <a:pPr>
                        <a:defRPr/>
                      </a:pPr>
                      <a:r>
                        <a:rPr lang="de-DE" sz="1800" b="1" dirty="0">
                          <a:latin typeface="Calibri" panose="020F0502020204030204" pitchFamily="34" charset="0"/>
                        </a:rPr>
                        <a:t>Begriff</a:t>
                      </a:r>
                      <a:endParaRPr dirty="0">
                        <a:latin typeface="Calibri" panose="020F0502020204030204" pitchFamily="34" charset="0"/>
                      </a:endParaRPr>
                    </a:p>
                  </a:txBody>
                  <a:tcPr marL="82505" marR="82505" marT="41252" marB="41252"/>
                </a:tc>
                <a:tc>
                  <a:txBody>
                    <a:bodyPr/>
                    <a:lstStyle/>
                    <a:p>
                      <a:pPr>
                        <a:defRPr/>
                      </a:pPr>
                      <a:r>
                        <a:rPr lang="de-DE" sz="1800" b="1" dirty="0">
                          <a:latin typeface="Calibri" panose="020F0502020204030204" pitchFamily="34" charset="0"/>
                        </a:rPr>
                        <a:t>Bedeutung</a:t>
                      </a:r>
                      <a:endParaRPr dirty="0">
                        <a:latin typeface="Calibri" panose="020F0502020204030204" pitchFamily="34" charset="0"/>
                      </a:endParaRPr>
                    </a:p>
                  </a:txBody>
                  <a:tcPr marL="82505" marR="82505" marT="41252" marB="41252"/>
                </a:tc>
                <a:tc>
                  <a:txBody>
                    <a:bodyPr/>
                    <a:lstStyle/>
                    <a:p>
                      <a:pPr>
                        <a:defRPr/>
                      </a:pPr>
                      <a:r>
                        <a:rPr lang="de-DE" sz="1800" b="1" dirty="0">
                          <a:latin typeface="Calibri" panose="020F0502020204030204" pitchFamily="34" charset="0"/>
                        </a:rPr>
                        <a:t>Anmerkung</a:t>
                      </a:r>
                      <a:endParaRPr dirty="0">
                        <a:latin typeface="Calibri" panose="020F0502020204030204" pitchFamily="34" charset="0"/>
                      </a:endParaRPr>
                    </a:p>
                  </a:txBody>
                  <a:tcPr marL="82505" marR="82505" marT="41252" marB="41252"/>
                </a:tc>
                <a:extLst>
                  <a:ext uri="{0D108BD9-81ED-4DB2-BD59-A6C34878D82A}">
                    <a16:rowId xmlns:a16="http://schemas.microsoft.com/office/drawing/2014/main" val="10000"/>
                  </a:ext>
                </a:extLst>
              </a:tr>
              <a:tr h="357517">
                <a:tc>
                  <a:txBody>
                    <a:bodyPr/>
                    <a:lstStyle/>
                    <a:p>
                      <a:pPr>
                        <a:defRPr/>
                      </a:pPr>
                      <a:r>
                        <a:rPr lang="de-DE" sz="1800" dirty="0">
                          <a:latin typeface="Calibri" panose="020F0502020204030204" pitchFamily="34" charset="0"/>
                        </a:rPr>
                        <a:t>Solarmodul</a:t>
                      </a:r>
                      <a:endParaRPr dirty="0">
                        <a:latin typeface="Calibri" panose="020F0502020204030204" pitchFamily="34" charset="0"/>
                      </a:endParaRPr>
                    </a:p>
                  </a:txBody>
                  <a:tcPr marL="82505" marR="82505" marT="41252" marB="41252"/>
                </a:tc>
                <a:tc>
                  <a:txBody>
                    <a:bodyPr/>
                    <a:lstStyle/>
                    <a:p>
                      <a:pPr marL="0" marR="0" indent="0" algn="l" defTabSz="914400">
                        <a:lnSpc>
                          <a:spcPct val="100000"/>
                        </a:lnSpc>
                        <a:spcBef>
                          <a:spcPts val="0"/>
                        </a:spcBef>
                        <a:spcAft>
                          <a:spcPts val="0"/>
                        </a:spcAft>
                        <a:buClrTx/>
                        <a:buSzTx/>
                        <a:buFontTx/>
                        <a:buNone/>
                        <a:defRPr/>
                      </a:pPr>
                      <a:r>
                        <a:rPr lang="de-DE" sz="1800" dirty="0">
                          <a:latin typeface="Calibri" panose="020F0502020204030204" pitchFamily="34" charset="0"/>
                        </a:rPr>
                        <a:t>Erzeugt elektrische Energie (Gleichstrom)</a:t>
                      </a:r>
                      <a:endParaRPr sz="1600" dirty="0">
                        <a:latin typeface="Calibri" panose="020F0502020204030204" pitchFamily="34" charset="0"/>
                      </a:endParaRPr>
                    </a:p>
                  </a:txBody>
                  <a:tcPr marL="82505" marR="82505" marT="41252" marB="41252"/>
                </a:tc>
                <a:tc>
                  <a:txBody>
                    <a:bodyPr/>
                    <a:lstStyle/>
                    <a:p>
                      <a:pPr>
                        <a:defRPr/>
                      </a:pPr>
                      <a:endParaRPr lang="de-DE" sz="1800" dirty="0">
                        <a:latin typeface="Calibri" panose="020F0502020204030204" pitchFamily="34" charset="0"/>
                      </a:endParaRPr>
                    </a:p>
                  </a:txBody>
                  <a:tcPr marL="82505" marR="82505" marT="41252" marB="41252"/>
                </a:tc>
                <a:extLst>
                  <a:ext uri="{0D108BD9-81ED-4DB2-BD59-A6C34878D82A}">
                    <a16:rowId xmlns:a16="http://schemas.microsoft.com/office/drawing/2014/main" val="10001"/>
                  </a:ext>
                </a:extLst>
              </a:tr>
              <a:tr h="357517">
                <a:tc>
                  <a:txBody>
                    <a:bodyPr/>
                    <a:lstStyle/>
                    <a:p>
                      <a:pPr>
                        <a:defRPr/>
                      </a:pPr>
                      <a:r>
                        <a:rPr lang="de-DE" sz="1800" dirty="0">
                          <a:latin typeface="Calibri" panose="020F0502020204030204" pitchFamily="34" charset="0"/>
                        </a:rPr>
                        <a:t>Solarzelle</a:t>
                      </a:r>
                      <a:endParaRPr dirty="0">
                        <a:latin typeface="Calibri" panose="020F0502020204030204" pitchFamily="34" charset="0"/>
                      </a:endParaRPr>
                    </a:p>
                  </a:txBody>
                  <a:tcPr marL="82505" marR="82505" marT="41252" marB="41252"/>
                </a:tc>
                <a:tc>
                  <a:txBody>
                    <a:bodyPr/>
                    <a:lstStyle/>
                    <a:p>
                      <a:pPr>
                        <a:defRPr/>
                      </a:pPr>
                      <a:r>
                        <a:rPr lang="de-DE" sz="1800" dirty="0">
                          <a:latin typeface="Calibri" panose="020F0502020204030204" pitchFamily="34" charset="0"/>
                        </a:rPr>
                        <a:t>Teil des Solarmoduls</a:t>
                      </a:r>
                      <a:endParaRPr dirty="0">
                        <a:latin typeface="Calibri" panose="020F0502020204030204" pitchFamily="34" charset="0"/>
                      </a:endParaRPr>
                    </a:p>
                  </a:txBody>
                  <a:tcPr marL="82505" marR="82505" marT="41252" marB="41252"/>
                </a:tc>
                <a:tc>
                  <a:txBody>
                    <a:bodyPr/>
                    <a:lstStyle/>
                    <a:p>
                      <a:pPr>
                        <a:defRPr/>
                      </a:pPr>
                      <a:endParaRPr lang="de-DE" sz="1800" dirty="0">
                        <a:latin typeface="Calibri" panose="020F0502020204030204" pitchFamily="34" charset="0"/>
                      </a:endParaRPr>
                    </a:p>
                  </a:txBody>
                  <a:tcPr marL="82505" marR="82505" marT="41252" marB="41252"/>
                </a:tc>
                <a:extLst>
                  <a:ext uri="{0D108BD9-81ED-4DB2-BD59-A6C34878D82A}">
                    <a16:rowId xmlns:a16="http://schemas.microsoft.com/office/drawing/2014/main" val="10002"/>
                  </a:ext>
                </a:extLst>
              </a:tr>
              <a:tr h="632538">
                <a:tc>
                  <a:txBody>
                    <a:bodyPr/>
                    <a:lstStyle/>
                    <a:p>
                      <a:pPr>
                        <a:defRPr/>
                      </a:pPr>
                      <a:r>
                        <a:rPr lang="de-DE" sz="1800" dirty="0">
                          <a:latin typeface="Calibri" panose="020F0502020204030204" pitchFamily="34" charset="0"/>
                        </a:rPr>
                        <a:t>Wechselrichter</a:t>
                      </a:r>
                      <a:endParaRPr dirty="0">
                        <a:latin typeface="Calibri" panose="020F0502020204030204" pitchFamily="34" charset="0"/>
                      </a:endParaRPr>
                    </a:p>
                  </a:txBody>
                  <a:tcPr marL="82505" marR="82505" marT="41252" marB="41252"/>
                </a:tc>
                <a:tc>
                  <a:txBody>
                    <a:bodyPr/>
                    <a:lstStyle/>
                    <a:p>
                      <a:pPr>
                        <a:defRPr/>
                      </a:pPr>
                      <a:r>
                        <a:rPr lang="de-DE" sz="1800" dirty="0">
                          <a:latin typeface="Calibri" panose="020F0502020204030204" pitchFamily="34" charset="0"/>
                        </a:rPr>
                        <a:t>Wandelt Gleichstrom in Wechselstrom um</a:t>
                      </a:r>
                      <a:endParaRPr dirty="0">
                        <a:latin typeface="Calibri" panose="020F0502020204030204" pitchFamily="34" charset="0"/>
                      </a:endParaRPr>
                    </a:p>
                  </a:txBody>
                  <a:tcPr marL="82505" marR="82505" marT="41252" marB="41252"/>
                </a:tc>
                <a:tc>
                  <a:txBody>
                    <a:bodyPr/>
                    <a:lstStyle/>
                    <a:p>
                      <a:pPr>
                        <a:defRPr/>
                      </a:pPr>
                      <a:endParaRPr lang="de-DE" sz="1800" dirty="0">
                        <a:latin typeface="Calibri" panose="020F0502020204030204" pitchFamily="34" charset="0"/>
                      </a:endParaRPr>
                    </a:p>
                  </a:txBody>
                  <a:tcPr marL="82505" marR="82505" marT="41252" marB="41252"/>
                </a:tc>
                <a:extLst>
                  <a:ext uri="{0D108BD9-81ED-4DB2-BD59-A6C34878D82A}">
                    <a16:rowId xmlns:a16="http://schemas.microsoft.com/office/drawing/2014/main" val="10003"/>
                  </a:ext>
                </a:extLst>
              </a:tr>
              <a:tr h="632538">
                <a:tc>
                  <a:txBody>
                    <a:bodyPr/>
                    <a:lstStyle/>
                    <a:p>
                      <a:pPr>
                        <a:defRPr/>
                      </a:pPr>
                      <a:r>
                        <a:rPr lang="de-DE" sz="1800" dirty="0">
                          <a:latin typeface="Calibri" panose="020F0502020204030204" pitchFamily="34" charset="0"/>
                        </a:rPr>
                        <a:t>String </a:t>
                      </a:r>
                      <a:endParaRPr dirty="0">
                        <a:latin typeface="Calibri" panose="020F0502020204030204" pitchFamily="34" charset="0"/>
                      </a:endParaRPr>
                    </a:p>
                  </a:txBody>
                  <a:tcPr marL="82505" marR="82505" marT="41252" marB="41252"/>
                </a:tc>
                <a:tc>
                  <a:txBody>
                    <a:bodyPr/>
                    <a:lstStyle/>
                    <a:p>
                      <a:pPr>
                        <a:defRPr/>
                      </a:pPr>
                      <a:r>
                        <a:rPr lang="de-DE" sz="1800" dirty="0">
                          <a:latin typeface="Calibri" panose="020F0502020204030204" pitchFamily="34" charset="0"/>
                        </a:rPr>
                        <a:t>Gleichstromeingang des Wechselrichters</a:t>
                      </a:r>
                      <a:br>
                        <a:rPr lang="de-DE" sz="1800" dirty="0">
                          <a:latin typeface="Calibri" panose="020F0502020204030204" pitchFamily="34" charset="0"/>
                        </a:rPr>
                      </a:br>
                      <a:r>
                        <a:rPr lang="de-DE" sz="1800" dirty="0">
                          <a:latin typeface="Calibri" panose="020F0502020204030204" pitchFamily="34" charset="0"/>
                        </a:rPr>
                        <a:t>kann mehrere haben</a:t>
                      </a:r>
                      <a:endParaRPr dirty="0">
                        <a:latin typeface="Calibri" panose="020F0502020204030204" pitchFamily="34" charset="0"/>
                      </a:endParaRPr>
                    </a:p>
                  </a:txBody>
                  <a:tcPr marL="82505" marR="82505" marT="41252" marB="41252"/>
                </a:tc>
                <a:tc>
                  <a:txBody>
                    <a:bodyPr/>
                    <a:lstStyle/>
                    <a:p>
                      <a:pPr>
                        <a:defRPr/>
                      </a:pPr>
                      <a:r>
                        <a:rPr lang="de-DE" sz="1800" dirty="0">
                          <a:latin typeface="Calibri" panose="020F0502020204030204" pitchFamily="34" charset="0"/>
                        </a:rPr>
                        <a:t>auch Strang genannt</a:t>
                      </a:r>
                      <a:endParaRPr dirty="0">
                        <a:latin typeface="Calibri" panose="020F0502020204030204" pitchFamily="34" charset="0"/>
                      </a:endParaRPr>
                    </a:p>
                  </a:txBody>
                  <a:tcPr marL="82505" marR="82505" marT="41252" marB="41252"/>
                </a:tc>
                <a:extLst>
                  <a:ext uri="{0D108BD9-81ED-4DB2-BD59-A6C34878D82A}">
                    <a16:rowId xmlns:a16="http://schemas.microsoft.com/office/drawing/2014/main" val="10004"/>
                  </a:ext>
                </a:extLst>
              </a:tr>
              <a:tr h="632538">
                <a:tc>
                  <a:txBody>
                    <a:bodyPr/>
                    <a:lstStyle/>
                    <a:p>
                      <a:pPr marL="0" marR="0" indent="0" algn="l" defTabSz="914400">
                        <a:lnSpc>
                          <a:spcPct val="100000"/>
                        </a:lnSpc>
                        <a:spcBef>
                          <a:spcPts val="0"/>
                        </a:spcBef>
                        <a:spcAft>
                          <a:spcPts val="0"/>
                        </a:spcAft>
                        <a:buClrTx/>
                        <a:buSzTx/>
                        <a:buFontTx/>
                        <a:buNone/>
                        <a:defRPr/>
                      </a:pPr>
                      <a:r>
                        <a:rPr lang="de-DE" sz="1800" dirty="0">
                          <a:latin typeface="Calibri" panose="020F0502020204030204" pitchFamily="34" charset="0"/>
                        </a:rPr>
                        <a:t>Modulleistung</a:t>
                      </a:r>
                      <a:endParaRPr sz="1600" dirty="0">
                        <a:latin typeface="Calibri" panose="020F0502020204030204" pitchFamily="34" charset="0"/>
                      </a:endParaRPr>
                    </a:p>
                  </a:txBody>
                  <a:tcPr marL="82505" marR="82505" marT="41252" marB="41252"/>
                </a:tc>
                <a:tc>
                  <a:txBody>
                    <a:bodyPr/>
                    <a:lstStyle/>
                    <a:p>
                      <a:pPr>
                        <a:defRPr/>
                      </a:pPr>
                      <a:r>
                        <a:rPr lang="de-DE" sz="1800" dirty="0">
                          <a:latin typeface="Calibri" panose="020F0502020204030204" pitchFamily="34" charset="0"/>
                        </a:rPr>
                        <a:t>Nennleistung für ein Modul (z.B. 350 W)</a:t>
                      </a:r>
                      <a:endParaRPr dirty="0">
                        <a:latin typeface="Calibri" panose="020F0502020204030204" pitchFamily="34" charset="0"/>
                      </a:endParaRPr>
                    </a:p>
                  </a:txBody>
                  <a:tcPr marL="82505" marR="82505" marT="41252" marB="41252"/>
                </a:tc>
                <a:tc>
                  <a:txBody>
                    <a:bodyPr/>
                    <a:lstStyle/>
                    <a:p>
                      <a:pPr>
                        <a:defRPr/>
                      </a:pPr>
                      <a:r>
                        <a:rPr lang="de-DE" sz="1800" dirty="0">
                          <a:latin typeface="Calibri" panose="020F0502020204030204" pitchFamily="34" charset="0"/>
                        </a:rPr>
                        <a:t>z.B. eine Lampe hat 20 W</a:t>
                      </a:r>
                      <a:endParaRPr dirty="0">
                        <a:latin typeface="Calibri" panose="020F0502020204030204" pitchFamily="34" charset="0"/>
                      </a:endParaRPr>
                    </a:p>
                  </a:txBody>
                  <a:tcPr marL="82505" marR="82505" marT="41252" marB="41252"/>
                </a:tc>
                <a:extLst>
                  <a:ext uri="{0D108BD9-81ED-4DB2-BD59-A6C34878D82A}">
                    <a16:rowId xmlns:a16="http://schemas.microsoft.com/office/drawing/2014/main" val="10005"/>
                  </a:ext>
                </a:extLst>
              </a:tr>
              <a:tr h="825049">
                <a:tc>
                  <a:txBody>
                    <a:bodyPr/>
                    <a:lstStyle/>
                    <a:p>
                      <a:pPr marL="0" marR="0" indent="0" algn="l" defTabSz="914400">
                        <a:lnSpc>
                          <a:spcPct val="100000"/>
                        </a:lnSpc>
                        <a:spcBef>
                          <a:spcPts val="0"/>
                        </a:spcBef>
                        <a:spcAft>
                          <a:spcPts val="0"/>
                        </a:spcAft>
                        <a:buClrTx/>
                        <a:buSzTx/>
                        <a:buFontTx/>
                        <a:buNone/>
                        <a:defRPr/>
                      </a:pPr>
                      <a:r>
                        <a:rPr lang="de-DE" sz="1800" dirty="0">
                          <a:latin typeface="Calibri" panose="020F0502020204030204" pitchFamily="34" charset="0"/>
                        </a:rPr>
                        <a:t>Erzeugung</a:t>
                      </a:r>
                      <a:endParaRPr sz="1600" dirty="0">
                        <a:latin typeface="Calibri" panose="020F0502020204030204" pitchFamily="34" charset="0"/>
                      </a:endParaRPr>
                    </a:p>
                  </a:txBody>
                  <a:tcPr marL="82505" marR="82505" marT="41252" marB="41252"/>
                </a:tc>
                <a:tc>
                  <a:txBody>
                    <a:bodyPr/>
                    <a:lstStyle/>
                    <a:p>
                      <a:pPr>
                        <a:defRPr/>
                      </a:pPr>
                      <a:r>
                        <a:rPr lang="de-DE" sz="1800" dirty="0">
                          <a:latin typeface="Calibri" panose="020F0502020204030204" pitchFamily="34" charset="0"/>
                        </a:rPr>
                        <a:t>Stromertrag in Kilowattstunde (kWh)</a:t>
                      </a:r>
                      <a:endParaRPr sz="1600" dirty="0">
                        <a:latin typeface="Calibri" panose="020F0502020204030204" pitchFamily="34" charset="0"/>
                      </a:endParaRPr>
                    </a:p>
                    <a:p>
                      <a:pPr>
                        <a:defRPr/>
                      </a:pPr>
                      <a:r>
                        <a:rPr lang="de-DE" sz="1800" dirty="0">
                          <a:latin typeface="Calibri" panose="020F0502020204030204" pitchFamily="34" charset="0"/>
                        </a:rPr>
                        <a:t>z.B. 5.000 kWh im Jahr</a:t>
                      </a:r>
                      <a:endParaRPr dirty="0">
                        <a:latin typeface="Calibri" panose="020F0502020204030204" pitchFamily="34" charset="0"/>
                      </a:endParaRPr>
                    </a:p>
                  </a:txBody>
                  <a:tcPr marL="82505" marR="82505" marT="41252" marB="41252"/>
                </a:tc>
                <a:tc>
                  <a:txBody>
                    <a:bodyPr/>
                    <a:lstStyle/>
                    <a:p>
                      <a:pPr>
                        <a:defRPr/>
                      </a:pPr>
                      <a:r>
                        <a:rPr lang="de-DE" sz="1600" dirty="0">
                          <a:latin typeface="Calibri" panose="020F0502020204030204" pitchFamily="34" charset="0"/>
                        </a:rPr>
                        <a:t>Gegenteil von Verbrauch: z.B. Lampe brennt eine Stunde: 20 Wh</a:t>
                      </a:r>
                      <a:endParaRPr dirty="0">
                        <a:latin typeface="Calibri" panose="020F0502020204030204" pitchFamily="34" charset="0"/>
                      </a:endParaRPr>
                    </a:p>
                  </a:txBody>
                  <a:tcPr marL="82505" marR="82505" marT="41252" marB="41252"/>
                </a:tc>
                <a:extLst>
                  <a:ext uri="{0D108BD9-81ED-4DB2-BD59-A6C34878D82A}">
                    <a16:rowId xmlns:a16="http://schemas.microsoft.com/office/drawing/2014/main" val="10006"/>
                  </a:ext>
                </a:extLst>
              </a:tr>
              <a:tr h="632538">
                <a:tc>
                  <a:txBody>
                    <a:bodyPr/>
                    <a:lstStyle/>
                    <a:p>
                      <a:pPr>
                        <a:defRPr/>
                      </a:pPr>
                      <a:r>
                        <a:rPr lang="de-DE" sz="1800" dirty="0">
                          <a:latin typeface="Calibri" panose="020F0502020204030204" pitchFamily="34" charset="0"/>
                        </a:rPr>
                        <a:t>Eigenverbrauch</a:t>
                      </a:r>
                      <a:endParaRPr dirty="0">
                        <a:latin typeface="Calibri" panose="020F0502020204030204" pitchFamily="34" charset="0"/>
                      </a:endParaRPr>
                    </a:p>
                  </a:txBody>
                  <a:tcPr marL="82505" marR="82505" marT="41252" marB="41252"/>
                </a:tc>
                <a:tc>
                  <a:txBody>
                    <a:bodyPr/>
                    <a:lstStyle/>
                    <a:p>
                      <a:pPr>
                        <a:defRPr/>
                      </a:pPr>
                      <a:r>
                        <a:rPr lang="de-DE" sz="1800" dirty="0">
                          <a:latin typeface="Calibri" panose="020F0502020204030204" pitchFamily="34" charset="0"/>
                        </a:rPr>
                        <a:t>Erzeugter PV-Strom, der im eigenen Haushalt verbraucht wird</a:t>
                      </a:r>
                      <a:endParaRPr dirty="0">
                        <a:latin typeface="Calibri" panose="020F0502020204030204" pitchFamily="34" charset="0"/>
                      </a:endParaRPr>
                    </a:p>
                  </a:txBody>
                  <a:tcPr marL="82505" marR="82505" marT="41252" marB="41252"/>
                </a:tc>
                <a:tc>
                  <a:txBody>
                    <a:bodyPr/>
                    <a:lstStyle/>
                    <a:p>
                      <a:pPr>
                        <a:defRPr/>
                      </a:pPr>
                      <a:endParaRPr lang="de-DE" sz="1800" dirty="0">
                        <a:latin typeface="Calibri" panose="020F0502020204030204" pitchFamily="34" charset="0"/>
                      </a:endParaRPr>
                    </a:p>
                  </a:txBody>
                  <a:tcPr marL="82505" marR="82505" marT="41252" marB="41252"/>
                </a:tc>
                <a:extLst>
                  <a:ext uri="{0D108BD9-81ED-4DB2-BD59-A6C34878D82A}">
                    <a16:rowId xmlns:a16="http://schemas.microsoft.com/office/drawing/2014/main" val="10007"/>
                  </a:ext>
                </a:extLst>
              </a:tr>
              <a:tr h="632538">
                <a:tc>
                  <a:txBody>
                    <a:bodyPr/>
                    <a:lstStyle/>
                    <a:p>
                      <a:pPr>
                        <a:defRPr/>
                      </a:pPr>
                      <a:r>
                        <a:rPr lang="de-DE" sz="1800" dirty="0">
                          <a:latin typeface="Calibri" panose="020F0502020204030204" pitchFamily="34" charset="0"/>
                        </a:rPr>
                        <a:t>Einspeisung</a:t>
                      </a:r>
                      <a:endParaRPr dirty="0">
                        <a:latin typeface="Calibri" panose="020F0502020204030204" pitchFamily="34" charset="0"/>
                      </a:endParaRPr>
                    </a:p>
                  </a:txBody>
                  <a:tcPr marL="82505" marR="82505" marT="41252" marB="41252"/>
                </a:tc>
                <a:tc>
                  <a:txBody>
                    <a:bodyPr/>
                    <a:lstStyle/>
                    <a:p>
                      <a:pPr marL="0" marR="0" indent="0" algn="l" defTabSz="914400">
                        <a:lnSpc>
                          <a:spcPct val="100000"/>
                        </a:lnSpc>
                        <a:spcBef>
                          <a:spcPts val="0"/>
                        </a:spcBef>
                        <a:spcAft>
                          <a:spcPts val="0"/>
                        </a:spcAft>
                        <a:buClrTx/>
                        <a:buSzTx/>
                        <a:buFontTx/>
                        <a:buNone/>
                        <a:defRPr/>
                      </a:pPr>
                      <a:r>
                        <a:rPr lang="de-DE" sz="1800" dirty="0">
                          <a:latin typeface="Calibri" panose="020F0502020204030204" pitchFamily="34" charset="0"/>
                        </a:rPr>
                        <a:t>Erzeugter PV-Strom, der ins öffentliche Netz gegeben wird</a:t>
                      </a:r>
                      <a:endParaRPr dirty="0">
                        <a:latin typeface="Calibri" panose="020F0502020204030204" pitchFamily="34" charset="0"/>
                      </a:endParaRPr>
                    </a:p>
                  </a:txBody>
                  <a:tcPr marL="82505" marR="82505" marT="41252" marB="41252"/>
                </a:tc>
                <a:tc>
                  <a:txBody>
                    <a:bodyPr/>
                    <a:lstStyle/>
                    <a:p>
                      <a:pPr>
                        <a:defRPr/>
                      </a:pPr>
                      <a:endParaRPr lang="de-DE" sz="1800" dirty="0">
                        <a:latin typeface="Calibri" panose="020F0502020204030204" pitchFamily="34" charset="0"/>
                      </a:endParaRPr>
                    </a:p>
                  </a:txBody>
                  <a:tcPr marL="82505" marR="82505" marT="41252" marB="41252"/>
                </a:tc>
                <a:extLst>
                  <a:ext uri="{0D108BD9-81ED-4DB2-BD59-A6C34878D82A}">
                    <a16:rowId xmlns:a16="http://schemas.microsoft.com/office/drawing/2014/main" val="10008"/>
                  </a:ext>
                </a:extLst>
              </a:tr>
              <a:tr h="632538">
                <a:tc>
                  <a:txBody>
                    <a:bodyPr/>
                    <a:lstStyle/>
                    <a:p>
                      <a:pPr>
                        <a:defRPr/>
                      </a:pPr>
                      <a:r>
                        <a:rPr lang="de-DE" sz="1800" dirty="0">
                          <a:latin typeface="Calibri" panose="020F0502020204030204" pitchFamily="34" charset="0"/>
                        </a:rPr>
                        <a:t>Solarkollektor</a:t>
                      </a:r>
                      <a:endParaRPr dirty="0">
                        <a:latin typeface="Calibri" panose="020F0502020204030204" pitchFamily="34" charset="0"/>
                      </a:endParaRPr>
                    </a:p>
                  </a:txBody>
                  <a:tcPr marL="82505" marR="82505" marT="41252" marB="41252"/>
                </a:tc>
                <a:tc>
                  <a:txBody>
                    <a:bodyPr/>
                    <a:lstStyle/>
                    <a:p>
                      <a:pPr marL="0" marR="0" indent="0" algn="l" defTabSz="914400">
                        <a:lnSpc>
                          <a:spcPct val="100000"/>
                        </a:lnSpc>
                        <a:spcBef>
                          <a:spcPts val="0"/>
                        </a:spcBef>
                        <a:spcAft>
                          <a:spcPts val="0"/>
                        </a:spcAft>
                        <a:buClrTx/>
                        <a:buSzTx/>
                        <a:buFontTx/>
                        <a:buNone/>
                        <a:defRPr/>
                      </a:pPr>
                      <a:r>
                        <a:rPr lang="de-DE" sz="1800" dirty="0">
                          <a:latin typeface="Calibri" panose="020F0502020204030204" pitchFamily="34" charset="0"/>
                        </a:rPr>
                        <a:t>Erzeugt Warmwasser</a:t>
                      </a:r>
                      <a:endParaRPr sz="1600" dirty="0">
                        <a:latin typeface="Calibri" panose="020F0502020204030204" pitchFamily="34" charset="0"/>
                      </a:endParaRPr>
                    </a:p>
                  </a:txBody>
                  <a:tcPr marL="82505" marR="82505" marT="41252" marB="41252"/>
                </a:tc>
                <a:tc>
                  <a:txBody>
                    <a:bodyPr/>
                    <a:lstStyle/>
                    <a:p>
                      <a:pPr>
                        <a:defRPr/>
                      </a:pPr>
                      <a:r>
                        <a:rPr lang="de-DE" sz="1800" dirty="0">
                          <a:latin typeface="Calibri" panose="020F0502020204030204" pitchFamily="34" charset="0"/>
                        </a:rPr>
                        <a:t>Wird heute nicht betrachtet</a:t>
                      </a:r>
                      <a:endParaRPr dirty="0">
                        <a:latin typeface="Calibri" panose="020F0502020204030204" pitchFamily="34" charset="0"/>
                      </a:endParaRPr>
                    </a:p>
                  </a:txBody>
                  <a:tcPr marL="82505" marR="82505" marT="41252" marB="41252"/>
                </a:tc>
                <a:extLst>
                  <a:ext uri="{0D108BD9-81ED-4DB2-BD59-A6C34878D82A}">
                    <a16:rowId xmlns:a16="http://schemas.microsoft.com/office/drawing/2014/main" val="10009"/>
                  </a:ext>
                </a:extLst>
              </a:tr>
              <a:tr h="357517">
                <a:tc>
                  <a:txBody>
                    <a:bodyPr/>
                    <a:lstStyle/>
                    <a:p>
                      <a:pPr>
                        <a:defRPr/>
                      </a:pPr>
                      <a:r>
                        <a:rPr lang="de-DE" sz="1800" dirty="0" err="1">
                          <a:latin typeface="Calibri" panose="020F0502020204030204" pitchFamily="34" charset="0"/>
                        </a:rPr>
                        <a:t>Solateur</a:t>
                      </a:r>
                      <a:endParaRPr dirty="0">
                        <a:latin typeface="Calibri" panose="020F0502020204030204" pitchFamily="34" charset="0"/>
                      </a:endParaRPr>
                    </a:p>
                  </a:txBody>
                  <a:tcPr marL="82505" marR="82505" marT="41252" marB="41252"/>
                </a:tc>
                <a:tc>
                  <a:txBody>
                    <a:bodyPr/>
                    <a:lstStyle/>
                    <a:p>
                      <a:pPr marL="0" marR="0" indent="0" algn="l" defTabSz="914400">
                        <a:lnSpc>
                          <a:spcPct val="100000"/>
                        </a:lnSpc>
                        <a:spcBef>
                          <a:spcPts val="0"/>
                        </a:spcBef>
                        <a:spcAft>
                          <a:spcPts val="0"/>
                        </a:spcAft>
                        <a:buClrTx/>
                        <a:buSzTx/>
                        <a:buFontTx/>
                        <a:buNone/>
                        <a:defRPr/>
                      </a:pPr>
                      <a:r>
                        <a:rPr lang="de-DE" sz="1800" dirty="0">
                          <a:latin typeface="Calibri" panose="020F0502020204030204" pitchFamily="34" charset="0"/>
                        </a:rPr>
                        <a:t>Fachfirma, die Solaranlagen baut</a:t>
                      </a:r>
                      <a:endParaRPr dirty="0">
                        <a:latin typeface="Calibri" panose="020F0502020204030204" pitchFamily="34" charset="0"/>
                      </a:endParaRPr>
                    </a:p>
                  </a:txBody>
                  <a:tcPr marL="82505" marR="82505" marT="41252" marB="41252"/>
                </a:tc>
                <a:tc>
                  <a:txBody>
                    <a:bodyPr/>
                    <a:lstStyle/>
                    <a:p>
                      <a:pPr>
                        <a:defRPr/>
                      </a:pPr>
                      <a:endParaRPr lang="de-DE" sz="1800" dirty="0">
                        <a:latin typeface="Calibri" panose="020F0502020204030204" pitchFamily="34" charset="0"/>
                      </a:endParaRPr>
                    </a:p>
                  </a:txBody>
                  <a:tcPr marL="82505" marR="82505" marT="41252" marB="41252"/>
                </a:tc>
                <a:extLst>
                  <a:ext uri="{0D108BD9-81ED-4DB2-BD59-A6C34878D82A}">
                    <a16:rowId xmlns:a16="http://schemas.microsoft.com/office/drawing/2014/main" val="10010"/>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66359-CF67-373E-88F5-37D06DA34A77}"/>
              </a:ext>
            </a:extLst>
          </p:cNvPr>
          <p:cNvSpPr>
            <a:spLocks noGrp="1"/>
          </p:cNvSpPr>
          <p:nvPr>
            <p:ph type="title"/>
          </p:nvPr>
        </p:nvSpPr>
        <p:spPr/>
        <p:txBody>
          <a:bodyPr/>
          <a:lstStyle/>
          <a:p>
            <a:r>
              <a:rPr lang="de-DE" dirty="0"/>
              <a:t>Liste mit Solarkatastern (Liste ist erweiterbar)</a:t>
            </a:r>
          </a:p>
        </p:txBody>
      </p:sp>
      <p:sp>
        <p:nvSpPr>
          <p:cNvPr id="3" name="Datumsplatzhalter 2">
            <a:extLst>
              <a:ext uri="{FF2B5EF4-FFF2-40B4-BE49-F238E27FC236}">
                <a16:creationId xmlns:a16="http://schemas.microsoft.com/office/drawing/2014/main" id="{EC57A87F-FB77-5733-2DFD-B0B5190DA03E}"/>
              </a:ext>
            </a:extLst>
          </p:cNvPr>
          <p:cNvSpPr>
            <a:spLocks noGrp="1"/>
          </p:cNvSpPr>
          <p:nvPr>
            <p:ph type="dt" sz="half" idx="10"/>
          </p:nvPr>
        </p:nvSpPr>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0F7EC00E-AF88-CB20-D854-DEB11E71A6A1}"/>
              </a:ext>
            </a:extLst>
          </p:cNvPr>
          <p:cNvSpPr>
            <a:spLocks noGrp="1"/>
          </p:cNvSpPr>
          <p:nvPr>
            <p:ph type="sldNum" sz="quarter" idx="12"/>
          </p:nvPr>
        </p:nvSpPr>
        <p:spPr/>
        <p:txBody>
          <a:bodyPr/>
          <a:lstStyle/>
          <a:p>
            <a:pPr>
              <a:defRPr/>
            </a:pPr>
            <a:fld id="{1FBEC313-BFA3-4240-9241-A71F3CEF1773}" type="slidenum">
              <a:rPr lang="de-DE" smtClean="0"/>
              <a:pPr>
                <a:defRPr/>
              </a:pPr>
              <a:t>53</a:t>
            </a:fld>
            <a:endParaRPr lang="de-DE"/>
          </a:p>
        </p:txBody>
      </p:sp>
      <p:sp>
        <p:nvSpPr>
          <p:cNvPr id="5" name="Untertitel 4">
            <a:extLst>
              <a:ext uri="{FF2B5EF4-FFF2-40B4-BE49-F238E27FC236}">
                <a16:creationId xmlns:a16="http://schemas.microsoft.com/office/drawing/2014/main" id="{5D7F113F-8846-73D9-4DEB-9E3E7EEE82FF}"/>
              </a:ext>
            </a:extLst>
          </p:cNvPr>
          <p:cNvSpPr>
            <a:spLocks noGrp="1"/>
          </p:cNvSpPr>
          <p:nvPr>
            <p:ph type="subTitle" idx="13"/>
          </p:nvPr>
        </p:nvSpPr>
        <p:spPr/>
        <p:txBody>
          <a:bodyPr>
            <a:normAutofit fontScale="85000" lnSpcReduction="20000"/>
          </a:bodyPr>
          <a:lstStyle/>
          <a:p>
            <a:r>
              <a:rPr lang="de-DE" dirty="0"/>
              <a:t>Solarkataster</a:t>
            </a:r>
          </a:p>
        </p:txBody>
      </p:sp>
      <p:graphicFrame>
        <p:nvGraphicFramePr>
          <p:cNvPr id="7" name="Tabelle 7">
            <a:extLst>
              <a:ext uri="{FF2B5EF4-FFF2-40B4-BE49-F238E27FC236}">
                <a16:creationId xmlns:a16="http://schemas.microsoft.com/office/drawing/2014/main" id="{910DF056-DA22-8B1A-62BA-23DA66E26B05}"/>
              </a:ext>
            </a:extLst>
          </p:cNvPr>
          <p:cNvGraphicFramePr>
            <a:graphicFrameLocks noGrp="1"/>
          </p:cNvGraphicFramePr>
          <p:nvPr>
            <p:ph idx="1"/>
            <p:extLst>
              <p:ext uri="{D42A27DB-BD31-4B8C-83A1-F6EECF244321}">
                <p14:modId xmlns:p14="http://schemas.microsoft.com/office/powerpoint/2010/main" val="3912385765"/>
              </p:ext>
            </p:extLst>
          </p:nvPr>
        </p:nvGraphicFramePr>
        <p:xfrm>
          <a:off x="838200" y="1627188"/>
          <a:ext cx="10004424" cy="4119880"/>
        </p:xfrm>
        <a:graphic>
          <a:graphicData uri="http://schemas.openxmlformats.org/drawingml/2006/table">
            <a:tbl>
              <a:tblPr firstRow="1" bandRow="1">
                <a:tableStyleId>{36D8CA15-6391-DA56-2ADC-63C04A4D281F}</a:tableStyleId>
              </a:tblPr>
              <a:tblGrid>
                <a:gridCol w="5002212">
                  <a:extLst>
                    <a:ext uri="{9D8B030D-6E8A-4147-A177-3AD203B41FA5}">
                      <a16:colId xmlns:a16="http://schemas.microsoft.com/office/drawing/2014/main" val="835921899"/>
                    </a:ext>
                  </a:extLst>
                </a:gridCol>
                <a:gridCol w="5002212">
                  <a:extLst>
                    <a:ext uri="{9D8B030D-6E8A-4147-A177-3AD203B41FA5}">
                      <a16:colId xmlns:a16="http://schemas.microsoft.com/office/drawing/2014/main" val="1216551066"/>
                    </a:ext>
                  </a:extLst>
                </a:gridCol>
              </a:tblGrid>
              <a:tr h="370840">
                <a:tc>
                  <a:txBody>
                    <a:bodyPr/>
                    <a:lstStyle/>
                    <a:p>
                      <a:r>
                        <a:rPr lang="de-DE" dirty="0">
                          <a:latin typeface="Calibri" panose="020F0502020204030204" pitchFamily="34" charset="0"/>
                          <a:cs typeface="Calibri" panose="020F0502020204030204" pitchFamily="34" charset="0"/>
                        </a:rPr>
                        <a:t>Solarkataster NRW</a:t>
                      </a:r>
                    </a:p>
                  </a:txBody>
                  <a:tcPr/>
                </a:tc>
                <a:tc>
                  <a:txBody>
                    <a:bodyPr/>
                    <a:lstStyle/>
                    <a:p>
                      <a:r>
                        <a:rPr lang="de-DE" dirty="0">
                          <a:latin typeface="Calibri" panose="020F0502020204030204" pitchFamily="34" charset="0"/>
                          <a:cs typeface="Calibri" panose="020F0502020204030204" pitchFamily="34" charset="0"/>
                          <a:hlinkClick r:id="rId2"/>
                        </a:rPr>
                        <a:t>https://www.energieatlas.nrw.de/site/karte_solarkataster</a:t>
                      </a:r>
                      <a:endParaRPr lang="de-DE"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4277475"/>
                  </a:ext>
                </a:extLst>
              </a:tr>
              <a:tr h="370840">
                <a:tc>
                  <a:txBody>
                    <a:bodyPr/>
                    <a:lstStyle/>
                    <a:p>
                      <a:r>
                        <a:rPr lang="de-DE" dirty="0">
                          <a:latin typeface="Calibri" panose="020F0502020204030204" pitchFamily="34" charset="0"/>
                          <a:cs typeface="Calibri" panose="020F0502020204030204" pitchFamily="34" charset="0"/>
                        </a:rPr>
                        <a:t>Solaratlas BaWü</a:t>
                      </a:r>
                    </a:p>
                  </a:txBody>
                  <a:tcPr/>
                </a:tc>
                <a:tc>
                  <a:txBody>
                    <a:bodyPr/>
                    <a:lstStyle/>
                    <a:p>
                      <a:r>
                        <a:rPr lang="de-DE" dirty="0">
                          <a:latin typeface="Calibri" panose="020F0502020204030204" pitchFamily="34" charset="0"/>
                          <a:cs typeface="Calibri" panose="020F0502020204030204" pitchFamily="34" charset="0"/>
                          <a:hlinkClick r:id="rId3"/>
                        </a:rPr>
                        <a:t>https://www.energieatlas-bw.de/sonne/dachflachen/solarpotenzial-auf-dachflachen</a:t>
                      </a:r>
                      <a:r>
                        <a:rPr lang="de-DE"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257061886"/>
                  </a:ext>
                </a:extLst>
              </a:tr>
              <a:tr h="370840">
                <a:tc>
                  <a:txBody>
                    <a:bodyPr/>
                    <a:lstStyle/>
                    <a:p>
                      <a:r>
                        <a:rPr lang="de-DE" dirty="0">
                          <a:latin typeface="Calibri" panose="020F0502020204030204" pitchFamily="34" charset="0"/>
                          <a:cs typeface="Calibri" panose="020F0502020204030204" pitchFamily="34" charset="0"/>
                        </a:rPr>
                        <a:t>Europa</a:t>
                      </a:r>
                    </a:p>
                  </a:txBody>
                  <a:tcPr/>
                </a:tc>
                <a:tc>
                  <a:txBody>
                    <a:bodyPr/>
                    <a:lstStyle/>
                    <a:p>
                      <a:r>
                        <a:rPr lang="de-DE" dirty="0">
                          <a:latin typeface="Calibri" panose="020F0502020204030204" pitchFamily="34" charset="0"/>
                          <a:cs typeface="Calibri" panose="020F0502020204030204" pitchFamily="34" charset="0"/>
                          <a:hlinkClick r:id="rId4"/>
                        </a:rPr>
                        <a:t>https://re.jrc.ec.europa.eu/pvg_tools/de/#PVP</a:t>
                      </a:r>
                      <a:r>
                        <a:rPr lang="de-DE"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3880240634"/>
                  </a:ext>
                </a:extLst>
              </a:tr>
              <a:tr h="370840">
                <a:tc>
                  <a:txBody>
                    <a:bodyPr/>
                    <a:lstStyle/>
                    <a:p>
                      <a:r>
                        <a:rPr lang="de-DE" dirty="0">
                          <a:latin typeface="Calibri" panose="020F0502020204030204" pitchFamily="34" charset="0"/>
                          <a:cs typeface="Calibri" panose="020F0502020204030204" pitchFamily="34" charset="0"/>
                        </a:rPr>
                        <a:t>Thüringen</a:t>
                      </a:r>
                    </a:p>
                  </a:txBody>
                  <a:tcPr/>
                </a:tc>
                <a:tc>
                  <a:txBody>
                    <a:bodyPr/>
                    <a:lstStyle/>
                    <a:p>
                      <a:r>
                        <a:rPr lang="de-DE" dirty="0">
                          <a:latin typeface="Calibri" panose="020F0502020204030204" pitchFamily="34" charset="0"/>
                          <a:cs typeface="Calibri" panose="020F0502020204030204" pitchFamily="34" charset="0"/>
                        </a:rPr>
                        <a:t>https://www.solarrechner-thueringen.de/#s=startscreen</a:t>
                      </a:r>
                    </a:p>
                  </a:txBody>
                  <a:tcPr/>
                </a:tc>
                <a:extLst>
                  <a:ext uri="{0D108BD9-81ED-4DB2-BD59-A6C34878D82A}">
                    <a16:rowId xmlns:a16="http://schemas.microsoft.com/office/drawing/2014/main" val="3109346577"/>
                  </a:ext>
                </a:extLst>
              </a:tr>
              <a:tr h="370840">
                <a:tc>
                  <a:txBody>
                    <a:bodyPr/>
                    <a:lstStyle/>
                    <a:p>
                      <a:r>
                        <a:rPr lang="de-DE" dirty="0">
                          <a:latin typeface="Calibri" panose="020F0502020204030204" pitchFamily="34" charset="0"/>
                          <a:cs typeface="Calibri" panose="020F0502020204030204" pitchFamily="34" charset="0"/>
                        </a:rPr>
                        <a:t>Hessen</a:t>
                      </a:r>
                    </a:p>
                  </a:txBody>
                  <a:tcPr/>
                </a:tc>
                <a:tc>
                  <a:txBody>
                    <a:bodyPr/>
                    <a:lstStyle/>
                    <a:p>
                      <a:r>
                        <a:rPr lang="de-DE" dirty="0">
                          <a:latin typeface="Calibri" panose="020F0502020204030204" pitchFamily="34" charset="0"/>
                          <a:cs typeface="Calibri" panose="020F0502020204030204" pitchFamily="34" charset="0"/>
                          <a:hlinkClick r:id="rId5"/>
                        </a:rPr>
                        <a:t>https://www.gpm-webgis-12.de/geoapp/frames/index_ext2.php?gui_id=hessen_sod_03</a:t>
                      </a:r>
                      <a:endParaRPr lang="de-DE"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32233818"/>
                  </a:ext>
                </a:extLst>
              </a:tr>
              <a:tr h="370840">
                <a:tc>
                  <a:txBody>
                    <a:bodyPr/>
                    <a:lstStyle/>
                    <a:p>
                      <a:r>
                        <a:rPr lang="de-DE" dirty="0">
                          <a:latin typeface="Calibri" panose="020F0502020204030204" pitchFamily="34" charset="0"/>
                          <a:cs typeface="Calibri" panose="020F0502020204030204" pitchFamily="34" charset="0"/>
                        </a:rPr>
                        <a:t>Versch. Gebiete Deutschlands</a:t>
                      </a:r>
                    </a:p>
                  </a:txBody>
                  <a:tcPr/>
                </a:tc>
                <a:tc>
                  <a:txBody>
                    <a:bodyPr/>
                    <a:lstStyle/>
                    <a:p>
                      <a:r>
                        <a:rPr lang="de-DE" dirty="0">
                          <a:latin typeface="Calibri" panose="020F0502020204030204" pitchFamily="34" charset="0"/>
                          <a:cs typeface="Calibri" panose="020F0502020204030204" pitchFamily="34" charset="0"/>
                        </a:rPr>
                        <a:t>https://www.solare-stadt.de/home/Solarpotenzialkataster</a:t>
                      </a:r>
                    </a:p>
                  </a:txBody>
                  <a:tcPr/>
                </a:tc>
                <a:extLst>
                  <a:ext uri="{0D108BD9-81ED-4DB2-BD59-A6C34878D82A}">
                    <a16:rowId xmlns:a16="http://schemas.microsoft.com/office/drawing/2014/main" val="1572064673"/>
                  </a:ext>
                </a:extLst>
              </a:tr>
            </a:tbl>
          </a:graphicData>
        </a:graphic>
      </p:graphicFrame>
    </p:spTree>
    <p:extLst>
      <p:ext uri="{BB962C8B-B14F-4D97-AF65-F5344CB8AC3E}">
        <p14:creationId xmlns:p14="http://schemas.microsoft.com/office/powerpoint/2010/main" val="1590972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3A3AB4-7D54-91DB-00ED-48C68BB64719}"/>
              </a:ext>
            </a:extLst>
          </p:cNvPr>
          <p:cNvSpPr>
            <a:spLocks noGrp="1"/>
          </p:cNvSpPr>
          <p:nvPr>
            <p:ph type="title"/>
          </p:nvPr>
        </p:nvSpPr>
        <p:spPr/>
        <p:txBody>
          <a:bodyPr/>
          <a:lstStyle/>
          <a:p>
            <a:r>
              <a:rPr lang="de-DE" dirty="0"/>
              <a:t>Weitere informative Links</a:t>
            </a:r>
          </a:p>
        </p:txBody>
      </p:sp>
      <p:sp>
        <p:nvSpPr>
          <p:cNvPr id="3" name="Datumsplatzhalter 2">
            <a:extLst>
              <a:ext uri="{FF2B5EF4-FFF2-40B4-BE49-F238E27FC236}">
                <a16:creationId xmlns:a16="http://schemas.microsoft.com/office/drawing/2014/main" id="{AAB3165F-BDD7-6A8E-CDC8-BDC9E60E1E17}"/>
              </a:ext>
            </a:extLst>
          </p:cNvPr>
          <p:cNvSpPr>
            <a:spLocks noGrp="1"/>
          </p:cNvSpPr>
          <p:nvPr>
            <p:ph type="dt" sz="half" idx="10"/>
          </p:nvPr>
        </p:nvSpPr>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071970FC-3052-FCA0-02D8-6C1546CF22FB}"/>
              </a:ext>
            </a:extLst>
          </p:cNvPr>
          <p:cNvSpPr>
            <a:spLocks noGrp="1"/>
          </p:cNvSpPr>
          <p:nvPr>
            <p:ph type="sldNum" sz="quarter" idx="12"/>
          </p:nvPr>
        </p:nvSpPr>
        <p:spPr/>
        <p:txBody>
          <a:bodyPr/>
          <a:lstStyle/>
          <a:p>
            <a:pPr>
              <a:defRPr/>
            </a:pPr>
            <a:fld id="{1FBEC313-BFA3-4240-9241-A71F3CEF1773}" type="slidenum">
              <a:rPr lang="de-DE" smtClean="0"/>
              <a:pPr>
                <a:defRPr/>
              </a:pPr>
              <a:t>54</a:t>
            </a:fld>
            <a:endParaRPr lang="de-DE"/>
          </a:p>
        </p:txBody>
      </p:sp>
      <p:sp>
        <p:nvSpPr>
          <p:cNvPr id="5" name="Untertitel 4">
            <a:extLst>
              <a:ext uri="{FF2B5EF4-FFF2-40B4-BE49-F238E27FC236}">
                <a16:creationId xmlns:a16="http://schemas.microsoft.com/office/drawing/2014/main" id="{A7413E40-0173-EF97-171C-E715BB3F94C5}"/>
              </a:ext>
            </a:extLst>
          </p:cNvPr>
          <p:cNvSpPr>
            <a:spLocks noGrp="1"/>
          </p:cNvSpPr>
          <p:nvPr>
            <p:ph type="subTitle" idx="13"/>
          </p:nvPr>
        </p:nvSpPr>
        <p:spPr/>
        <p:txBody>
          <a:bodyPr>
            <a:normAutofit fontScale="85000" lnSpcReduction="20000"/>
          </a:bodyPr>
          <a:lstStyle/>
          <a:p>
            <a:r>
              <a:rPr lang="de-DE" dirty="0"/>
              <a:t>Weiterführende Links</a:t>
            </a:r>
          </a:p>
        </p:txBody>
      </p:sp>
      <p:graphicFrame>
        <p:nvGraphicFramePr>
          <p:cNvPr id="7" name="Tabelle 7">
            <a:extLst>
              <a:ext uri="{FF2B5EF4-FFF2-40B4-BE49-F238E27FC236}">
                <a16:creationId xmlns:a16="http://schemas.microsoft.com/office/drawing/2014/main" id="{6B6825BB-7ADA-CD6E-7F16-0E9AC647898C}"/>
              </a:ext>
            </a:extLst>
          </p:cNvPr>
          <p:cNvGraphicFramePr>
            <a:graphicFrameLocks noGrp="1"/>
          </p:cNvGraphicFramePr>
          <p:nvPr>
            <p:extLst>
              <p:ext uri="{D42A27DB-BD31-4B8C-83A1-F6EECF244321}">
                <p14:modId xmlns:p14="http://schemas.microsoft.com/office/powerpoint/2010/main" val="2702517075"/>
              </p:ext>
            </p:extLst>
          </p:nvPr>
        </p:nvGraphicFramePr>
        <p:xfrm>
          <a:off x="827998" y="1844824"/>
          <a:ext cx="10004612" cy="3103527"/>
        </p:xfrm>
        <a:graphic>
          <a:graphicData uri="http://schemas.openxmlformats.org/drawingml/2006/table">
            <a:tbl>
              <a:tblPr firstRow="1" bandRow="1">
                <a:tableStyleId>{36D8CA15-6391-DA56-2ADC-63C04A4D281F}</a:tableStyleId>
              </a:tblPr>
              <a:tblGrid>
                <a:gridCol w="3971858">
                  <a:extLst>
                    <a:ext uri="{9D8B030D-6E8A-4147-A177-3AD203B41FA5}">
                      <a16:colId xmlns:a16="http://schemas.microsoft.com/office/drawing/2014/main" val="235231421"/>
                    </a:ext>
                  </a:extLst>
                </a:gridCol>
                <a:gridCol w="6032754">
                  <a:extLst>
                    <a:ext uri="{9D8B030D-6E8A-4147-A177-3AD203B41FA5}">
                      <a16:colId xmlns:a16="http://schemas.microsoft.com/office/drawing/2014/main" val="3227291217"/>
                    </a:ext>
                  </a:extLst>
                </a:gridCol>
              </a:tblGrid>
              <a:tr h="516349">
                <a:tc>
                  <a:txBody>
                    <a:bodyPr/>
                    <a:lstStyle/>
                    <a:p>
                      <a:r>
                        <a:rPr lang="de-DE" dirty="0">
                          <a:latin typeface="Calibri" panose="020F0502020204030204" pitchFamily="34" charset="0"/>
                        </a:rPr>
                        <a:t>Wirtschaftlichkeitsrechnung</a:t>
                      </a: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dirty="0">
                          <a:latin typeface="Calibri" panose="020F0502020204030204" pitchFamily="34" charset="0"/>
                          <a:hlinkClick r:id="rId2"/>
                        </a:rPr>
                        <a:t>https://www.test.de/Photovoltaik-Rechner-1391893-0/</a:t>
                      </a:r>
                      <a:r>
                        <a:rPr lang="de-DE" dirty="0"/>
                        <a:t> </a:t>
                      </a:r>
                    </a:p>
                  </a:txBody>
                  <a:tcPr/>
                </a:tc>
                <a:extLst>
                  <a:ext uri="{0D108BD9-81ED-4DB2-BD59-A6C34878D82A}">
                    <a16:rowId xmlns:a16="http://schemas.microsoft.com/office/drawing/2014/main" val="2142767133"/>
                  </a:ext>
                </a:extLst>
              </a:tr>
              <a:tr h="516349">
                <a:tc>
                  <a:txBody>
                    <a:bodyPr/>
                    <a:lstStyle/>
                    <a:p>
                      <a:r>
                        <a:rPr lang="de-DE" dirty="0">
                          <a:latin typeface="Calibri" panose="020F0502020204030204" pitchFamily="34" charset="0"/>
                        </a:rPr>
                        <a:t>Speicher Dimensionierung</a:t>
                      </a:r>
                    </a:p>
                  </a:txBody>
                  <a:tcPr/>
                </a:tc>
                <a:tc>
                  <a:txBody>
                    <a:bodyPr/>
                    <a:lstStyle/>
                    <a:p>
                      <a:r>
                        <a:rPr lang="de-DE" dirty="0">
                          <a:latin typeface="Calibri" panose="020F0502020204030204" pitchFamily="34" charset="0"/>
                          <a:hlinkClick r:id="rId3"/>
                        </a:rPr>
                        <a:t>https://solar.htw-berlin.de/studien/speicher-inspektion-2022/</a:t>
                      </a:r>
                      <a:endParaRPr lang="de-DE" dirty="0"/>
                    </a:p>
                  </a:txBody>
                  <a:tcPr/>
                </a:tc>
                <a:extLst>
                  <a:ext uri="{0D108BD9-81ED-4DB2-BD59-A6C34878D82A}">
                    <a16:rowId xmlns:a16="http://schemas.microsoft.com/office/drawing/2014/main" val="3798206118"/>
                  </a:ext>
                </a:extLst>
              </a:tr>
              <a:tr h="516349">
                <a:tc>
                  <a:txBody>
                    <a:bodyPr/>
                    <a:lstStyle/>
                    <a:p>
                      <a:r>
                        <a:rPr lang="de-DE" dirty="0">
                          <a:latin typeface="Calibri" panose="020F0502020204030204" pitchFamily="34" charset="0"/>
                        </a:rPr>
                        <a:t>Lohnen sich Speicher?</a:t>
                      </a:r>
                    </a:p>
                  </a:txBody>
                  <a:tcPr/>
                </a:tc>
                <a:tc>
                  <a:txBody>
                    <a:bodyPr/>
                    <a:lstStyle/>
                    <a:p>
                      <a:r>
                        <a:rPr lang="de-DE" dirty="0">
                          <a:latin typeface="Calibri" panose="020F0502020204030204" pitchFamily="34" charset="0"/>
                          <a:hlinkClick r:id="rId4"/>
                        </a:rPr>
                        <a:t>https://www.verbraucherzentrale.de/wissen/energie/erneuerbare-energien/lohnen-sich-batteriespeicher-fuer-photovoltaikanlagen-24589</a:t>
                      </a:r>
                      <a:r>
                        <a:rPr lang="de-DE" dirty="0"/>
                        <a:t> </a:t>
                      </a:r>
                    </a:p>
                  </a:txBody>
                  <a:tcPr/>
                </a:tc>
                <a:extLst>
                  <a:ext uri="{0D108BD9-81ED-4DB2-BD59-A6C34878D82A}">
                    <a16:rowId xmlns:a16="http://schemas.microsoft.com/office/drawing/2014/main" val="4112800516"/>
                  </a:ext>
                </a:extLst>
              </a:tr>
              <a:tr h="516349">
                <a:tc>
                  <a:txBody>
                    <a:bodyPr/>
                    <a:lstStyle/>
                    <a:p>
                      <a:r>
                        <a:rPr lang="de-DE" dirty="0">
                          <a:latin typeface="Calibri" panose="020F0502020204030204" pitchFamily="34" charset="0"/>
                        </a:rPr>
                        <a:t>HTW-Unabhängigkeitsrechner</a:t>
                      </a:r>
                    </a:p>
                  </a:txBody>
                  <a:tcPr/>
                </a:tc>
                <a:tc>
                  <a:txBody>
                    <a:bodyPr/>
                    <a:lstStyle/>
                    <a:p>
                      <a:r>
                        <a:rPr lang="de-DE" dirty="0">
                          <a:latin typeface="Calibri" panose="020F0502020204030204" pitchFamily="34" charset="0"/>
                          <a:hlinkClick r:id="rId5"/>
                        </a:rPr>
                        <a:t>https://solar.htw-berlin.de/rechner/unabhaengigkeitsrechner/</a:t>
                      </a:r>
                      <a:r>
                        <a:rPr lang="de-DE" dirty="0"/>
                        <a:t> </a:t>
                      </a:r>
                    </a:p>
                  </a:txBody>
                  <a:tcPr/>
                </a:tc>
                <a:extLst>
                  <a:ext uri="{0D108BD9-81ED-4DB2-BD59-A6C34878D82A}">
                    <a16:rowId xmlns:a16="http://schemas.microsoft.com/office/drawing/2014/main" val="1008234583"/>
                  </a:ext>
                </a:extLst>
              </a:tr>
              <a:tr h="516349">
                <a:tc>
                  <a:txBody>
                    <a:bodyPr/>
                    <a:lstStyle/>
                    <a:p>
                      <a:endParaRPr lang="de-DE" dirty="0">
                        <a:latin typeface="Calibri" panose="020F0502020204030204" pitchFamily="34" charset="0"/>
                      </a:endParaRPr>
                    </a:p>
                  </a:txBody>
                  <a:tcPr/>
                </a:tc>
                <a:tc>
                  <a:txBody>
                    <a:bodyPr/>
                    <a:lstStyle/>
                    <a:p>
                      <a:endParaRPr lang="de-DE" dirty="0">
                        <a:latin typeface="Calibri" panose="020F0502020204030204" pitchFamily="34" charset="0"/>
                      </a:endParaRPr>
                    </a:p>
                  </a:txBody>
                  <a:tcPr/>
                </a:tc>
                <a:extLst>
                  <a:ext uri="{0D108BD9-81ED-4DB2-BD59-A6C34878D82A}">
                    <a16:rowId xmlns:a16="http://schemas.microsoft.com/office/drawing/2014/main" val="1544459792"/>
                  </a:ext>
                </a:extLst>
              </a:tr>
            </a:tbl>
          </a:graphicData>
        </a:graphic>
      </p:graphicFrame>
    </p:spTree>
    <p:extLst>
      <p:ext uri="{BB962C8B-B14F-4D97-AF65-F5344CB8AC3E}">
        <p14:creationId xmlns:p14="http://schemas.microsoft.com/office/powerpoint/2010/main" val="159016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Tabelle 2"/>
          <p:cNvGraphicFramePr>
            <a:graphicFrameLocks noGrp="1"/>
          </p:cNvGraphicFramePr>
          <p:nvPr>
            <p:extLst>
              <p:ext uri="{D42A27DB-BD31-4B8C-83A1-F6EECF244321}">
                <p14:modId xmlns:p14="http://schemas.microsoft.com/office/powerpoint/2010/main" val="56458655"/>
              </p:ext>
            </p:extLst>
          </p:nvPr>
        </p:nvGraphicFramePr>
        <p:xfrm>
          <a:off x="838200" y="1648462"/>
          <a:ext cx="10154344" cy="4663440"/>
        </p:xfrm>
        <a:graphic>
          <a:graphicData uri="http://schemas.openxmlformats.org/drawingml/2006/table">
            <a:tbl>
              <a:tblPr firstRow="1" bandRow="1">
                <a:tableStyleId>{36D8CA15-6391-DA56-2ADC-63C04A4D281F}</a:tableStyleId>
              </a:tblPr>
              <a:tblGrid>
                <a:gridCol w="4897760">
                  <a:extLst>
                    <a:ext uri="{9D8B030D-6E8A-4147-A177-3AD203B41FA5}">
                      <a16:colId xmlns:a16="http://schemas.microsoft.com/office/drawing/2014/main" val="20000"/>
                    </a:ext>
                  </a:extLst>
                </a:gridCol>
                <a:gridCol w="5256584">
                  <a:extLst>
                    <a:ext uri="{9D8B030D-6E8A-4147-A177-3AD203B41FA5}">
                      <a16:colId xmlns:a16="http://schemas.microsoft.com/office/drawing/2014/main" val="20001"/>
                    </a:ext>
                  </a:extLst>
                </a:gridCol>
              </a:tblGrid>
              <a:tr h="370840">
                <a:tc>
                  <a:txBody>
                    <a:bodyPr/>
                    <a:lstStyle/>
                    <a:p>
                      <a:pPr>
                        <a:defRPr/>
                      </a:pPr>
                      <a:r>
                        <a:rPr lang="de-DE" sz="2400" b="1" dirty="0">
                          <a:latin typeface="Calibri" panose="020F0502020204030204" pitchFamily="34" charset="0"/>
                        </a:rPr>
                        <a:t>Stecker-Solargerät</a:t>
                      </a:r>
                      <a:endParaRPr dirty="0">
                        <a:latin typeface="Calibri" panose="020F0502020204030204" pitchFamily="34" charset="0"/>
                      </a:endParaRPr>
                    </a:p>
                  </a:txBody>
                  <a:tcPr/>
                </a:tc>
                <a:tc>
                  <a:txBody>
                    <a:bodyPr/>
                    <a:lstStyle/>
                    <a:p>
                      <a:pPr>
                        <a:defRPr/>
                      </a:pPr>
                      <a:r>
                        <a:rPr lang="de-DE" sz="2400" b="1" dirty="0">
                          <a:latin typeface="Calibri" panose="020F0502020204030204" pitchFamily="34" charset="0"/>
                        </a:rPr>
                        <a:t>Photovoltaikanlage</a:t>
                      </a:r>
                      <a:endParaRPr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pPr>
                        <a:defRPr/>
                      </a:pPr>
                      <a:r>
                        <a:rPr lang="de-DE" sz="2400" dirty="0">
                          <a:latin typeface="Calibri" panose="020F0502020204030204" pitchFamily="34" charset="0"/>
                        </a:rPr>
                        <a:t>Einfach einzustecken</a:t>
                      </a:r>
                      <a:endParaRPr dirty="0">
                        <a:latin typeface="Calibri" panose="020F0502020204030204" pitchFamily="34" charset="0"/>
                      </a:endParaRPr>
                    </a:p>
                  </a:txBody>
                  <a:tcPr/>
                </a:tc>
                <a:tc>
                  <a:txBody>
                    <a:bodyPr/>
                    <a:lstStyle/>
                    <a:p>
                      <a:pPr>
                        <a:defRPr/>
                      </a:pPr>
                      <a:r>
                        <a:rPr lang="de-DE" sz="2400" dirty="0">
                          <a:latin typeface="Calibri" panose="020F0502020204030204" pitchFamily="34" charset="0"/>
                        </a:rPr>
                        <a:t>Feste Verkabelung und Leistungsverlegung durch das Haus</a:t>
                      </a:r>
                      <a:endParaRPr dirty="0">
                        <a:latin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pPr>
                        <a:defRPr/>
                      </a:pPr>
                      <a:r>
                        <a:rPr lang="de-DE" sz="2400" dirty="0">
                          <a:latin typeface="Calibri" panose="020F0502020204030204" pitchFamily="34" charset="0"/>
                        </a:rPr>
                        <a:t>Geräteanschluss mit einfach bedienbarer Steckverbindung</a:t>
                      </a:r>
                      <a:endParaRPr dirty="0">
                        <a:latin typeface="Calibri" panose="020F0502020204030204" pitchFamily="34" charset="0"/>
                      </a:endParaRPr>
                    </a:p>
                  </a:txBody>
                  <a:tcPr/>
                </a:tc>
                <a:tc>
                  <a:txBody>
                    <a:bodyPr/>
                    <a:lstStyle/>
                    <a:p>
                      <a:pPr>
                        <a:defRPr/>
                      </a:pPr>
                      <a:r>
                        <a:rPr lang="de-DE" sz="2400" dirty="0">
                          <a:latin typeface="Calibri" panose="020F0502020204030204" pitchFamily="34" charset="0"/>
                        </a:rPr>
                        <a:t>Fester Anschluss durch einen Elektro-Installateur</a:t>
                      </a:r>
                      <a:endParaRPr dirty="0">
                        <a:latin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pPr>
                        <a:defRPr/>
                      </a:pPr>
                      <a:r>
                        <a:rPr lang="de-DE" sz="2400" dirty="0">
                          <a:latin typeface="Calibri" panose="020F0502020204030204" pitchFamily="34" charset="0"/>
                        </a:rPr>
                        <a:t>Anschluss direkt an Endstromkreis</a:t>
                      </a:r>
                      <a:endParaRPr dirty="0">
                        <a:latin typeface="Calibri" panose="020F0502020204030204" pitchFamily="34" charset="0"/>
                      </a:endParaRPr>
                    </a:p>
                  </a:txBody>
                  <a:tcPr/>
                </a:tc>
                <a:tc>
                  <a:txBody>
                    <a:bodyPr/>
                    <a:lstStyle/>
                    <a:p>
                      <a:pPr>
                        <a:defRPr/>
                      </a:pPr>
                      <a:r>
                        <a:rPr lang="de-DE" sz="2400" dirty="0">
                          <a:latin typeface="Calibri" panose="020F0502020204030204" pitchFamily="34" charset="0"/>
                        </a:rPr>
                        <a:t>Anschluss an die zentrale Stromverteilung im Haus</a:t>
                      </a:r>
                      <a:endParaRPr dirty="0">
                        <a:latin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pPr>
                        <a:defRPr/>
                      </a:pPr>
                      <a:r>
                        <a:rPr lang="de-DE" sz="2400" dirty="0">
                          <a:latin typeface="Calibri" panose="020F0502020204030204" pitchFamily="34" charset="0"/>
                        </a:rPr>
                        <a:t>Leistung bis 600 W</a:t>
                      </a:r>
                      <a:endParaRPr dirty="0">
                        <a:latin typeface="Calibri" panose="020F0502020204030204" pitchFamily="34" charset="0"/>
                      </a:endParaRPr>
                    </a:p>
                  </a:txBody>
                  <a:tcPr/>
                </a:tc>
                <a:tc>
                  <a:txBody>
                    <a:bodyPr/>
                    <a:lstStyle/>
                    <a:p>
                      <a:pPr>
                        <a:defRPr/>
                      </a:pPr>
                      <a:r>
                        <a:rPr lang="de-DE" sz="2400" dirty="0">
                          <a:latin typeface="Calibri" panose="020F0502020204030204" pitchFamily="34" charset="0"/>
                        </a:rPr>
                        <a:t>Leistung größer als 600W</a:t>
                      </a:r>
                      <a:endParaRPr dirty="0">
                        <a:latin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pPr>
                        <a:defRPr/>
                      </a:pPr>
                      <a:r>
                        <a:rPr lang="de-DE" sz="2400" dirty="0">
                          <a:latin typeface="Calibri" panose="020F0502020204030204" pitchFamily="34" charset="0"/>
                        </a:rPr>
                        <a:t>Strom wird weitgehend im Haus verbraucht</a:t>
                      </a:r>
                      <a:endParaRPr dirty="0">
                        <a:latin typeface="Calibri" panose="020F0502020204030204" pitchFamily="34" charset="0"/>
                      </a:endParaRPr>
                    </a:p>
                  </a:txBody>
                  <a:tcPr/>
                </a:tc>
                <a:tc>
                  <a:txBody>
                    <a:bodyPr/>
                    <a:lstStyle/>
                    <a:p>
                      <a:pPr>
                        <a:defRPr/>
                      </a:pPr>
                      <a:r>
                        <a:rPr lang="de-DE" sz="2400" dirty="0">
                          <a:latin typeface="Calibri" panose="020F0502020204030204" pitchFamily="34" charset="0"/>
                        </a:rPr>
                        <a:t>Strom wird auch (oder überwiegend) ins Netz eingespeist</a:t>
                      </a:r>
                      <a:endParaRPr dirty="0">
                        <a:latin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pPr>
                        <a:defRPr/>
                      </a:pPr>
                      <a:r>
                        <a:rPr lang="de-DE" sz="2400" dirty="0">
                          <a:latin typeface="Calibri" panose="020F0502020204030204" pitchFamily="34" charset="0"/>
                        </a:rPr>
                        <a:t>Einspeisevergütung meist verzichtbar</a:t>
                      </a:r>
                      <a:endParaRPr dirty="0">
                        <a:latin typeface="Calibri" panose="020F0502020204030204" pitchFamily="34" charset="0"/>
                      </a:endParaRPr>
                    </a:p>
                  </a:txBody>
                  <a:tcPr/>
                </a:tc>
                <a:tc>
                  <a:txBody>
                    <a:bodyPr/>
                    <a:lstStyle/>
                    <a:p>
                      <a:pPr>
                        <a:defRPr/>
                      </a:pPr>
                      <a:r>
                        <a:rPr lang="de-DE" sz="2400" dirty="0">
                          <a:latin typeface="Calibri" panose="020F0502020204030204" pitchFamily="34" charset="0"/>
                        </a:rPr>
                        <a:t>Einspeisevergütung lohnt sich</a:t>
                      </a:r>
                      <a:endParaRPr dirty="0">
                        <a:latin typeface="Calibri" panose="020F0502020204030204" pitchFamily="34" charset="0"/>
                      </a:endParaRPr>
                    </a:p>
                  </a:txBody>
                  <a:tcPr/>
                </a:tc>
                <a:extLst>
                  <a:ext uri="{0D108BD9-81ED-4DB2-BD59-A6C34878D82A}">
                    <a16:rowId xmlns:a16="http://schemas.microsoft.com/office/drawing/2014/main" val="10006"/>
                  </a:ext>
                </a:extLst>
              </a:tr>
            </a:tbl>
          </a:graphicData>
        </a:graphic>
      </p:graphicFrame>
      <p:sp>
        <p:nvSpPr>
          <p:cNvPr id="59599993" name="Titel 1"/>
          <p:cNvSpPr>
            <a:spLocks noGrp="1"/>
          </p:cNvSpPr>
          <p:nvPr>
            <p:ph type="title"/>
          </p:nvPr>
        </p:nvSpPr>
        <p:spPr bwMode="auto"/>
        <p:txBody>
          <a:bodyPr>
            <a:normAutofit/>
          </a:bodyPr>
          <a:lstStyle>
            <a:lvl1pPr>
              <a:defRPr sz="3400">
                <a:solidFill>
                  <a:srgbClr val="5723B8"/>
                </a:solidFill>
              </a:defRPr>
            </a:lvl1pPr>
          </a:lstStyle>
          <a:p>
            <a:pPr>
              <a:defRPr/>
            </a:pPr>
            <a:r>
              <a:rPr dirty="0" err="1"/>
              <a:t>Unterschied</a:t>
            </a:r>
            <a:r>
              <a:rPr dirty="0"/>
              <a:t> </a:t>
            </a:r>
            <a:r>
              <a:rPr dirty="0" err="1"/>
              <a:t>Stecker</a:t>
            </a:r>
            <a:r>
              <a:rPr dirty="0"/>
              <a:t>-Solar</a:t>
            </a:r>
            <a:r>
              <a:rPr lang="de-DE" sz="3400" b="0" i="0" u="none" strike="noStrike" cap="none" spc="0" dirty="0">
                <a:solidFill>
                  <a:srgbClr val="5723B8"/>
                </a:solidFill>
                <a:ea typeface="+mj-ea"/>
                <a:cs typeface="+mj-cs"/>
              </a:rPr>
              <a:t>gerät</a:t>
            </a:r>
            <a:r>
              <a:rPr dirty="0"/>
              <a:t> </a:t>
            </a:r>
            <a:r>
              <a:rPr dirty="0" err="1"/>
              <a:t>zu</a:t>
            </a:r>
            <a:r>
              <a:rPr dirty="0"/>
              <a:t> PV-Anlage</a:t>
            </a:r>
          </a:p>
        </p:txBody>
      </p:sp>
      <p:sp>
        <p:nvSpPr>
          <p:cNvPr id="1197475978" name="Datumsplatzhalter 3"/>
          <p:cNvSpPr>
            <a:spLocks noGrp="1"/>
          </p:cNvSpPr>
          <p:nvPr>
            <p:ph type="dt" sz="half" idx="10"/>
          </p:nvPr>
        </p:nvSpPr>
        <p:spPr bwMode="auto"/>
        <p:txBody>
          <a:bodyPr/>
          <a:lstStyle>
            <a:lvl1pPr>
              <a:defRPr>
                <a:solidFill>
                  <a:srgbClr val="5723B8"/>
                </a:solidFill>
              </a:defRPr>
            </a:lvl1pPr>
          </a:lstStyle>
          <a:p>
            <a:pPr>
              <a:defRPr/>
            </a:pPr>
            <a:r>
              <a:rPr lang="de-DE"/>
              <a:t>www.packsdrauf.solar</a:t>
            </a:r>
            <a:endParaRPr/>
          </a:p>
        </p:txBody>
      </p:sp>
      <p:sp>
        <p:nvSpPr>
          <p:cNvPr id="466921987" name="Foliennummernplatzhalter 5"/>
          <p:cNvSpPr>
            <a:spLocks noGrp="1"/>
          </p:cNvSpPr>
          <p:nvPr>
            <p:ph type="sldNum" sz="quarter" idx="12"/>
          </p:nvPr>
        </p:nvSpPr>
        <p:spPr bwMode="auto"/>
        <p:txBody>
          <a:bodyPr/>
          <a:lstStyle>
            <a:lvl1pPr>
              <a:defRPr>
                <a:solidFill>
                  <a:srgbClr val="5723B8"/>
                </a:solidFill>
              </a:defRPr>
            </a:lvl1pPr>
          </a:lstStyle>
          <a:p>
            <a:pPr>
              <a:defRPr/>
            </a:pPr>
            <a:fld id="{97A5FD7C-21B9-91E5-4603-E0618A87FFD0}" type="slidenum">
              <a:rPr lang="de-DE"/>
              <a:t>55</a:t>
            </a:fld>
            <a:endParaRPr lang="de-DE"/>
          </a:p>
        </p:txBody>
      </p:sp>
      <p:sp>
        <p:nvSpPr>
          <p:cNvPr id="2060320504" name="Untertitel 2"/>
          <p:cNvSpPr>
            <a:spLocks noGrp="1"/>
          </p:cNvSpPr>
          <p:nvPr>
            <p:ph type="subTitle" idx="13"/>
          </p:nvPr>
        </p:nvSpPr>
        <p:spPr bwMode="auto"/>
        <p:txBody>
          <a:bodyPr>
            <a:normAutofit fontScale="85000" lnSpcReduction="20000"/>
          </a:bodyPr>
          <a:lstStyle>
            <a:lvl1pPr marL="0" indent="0" algn="l">
              <a:buNone/>
              <a:defRPr sz="1500">
                <a:solidFill>
                  <a:srgbClr val="5723B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dirty="0" err="1"/>
              <a:t>Stecker</a:t>
            </a:r>
            <a:r>
              <a:rPr dirty="0"/>
              <a:t>-Solar</a:t>
            </a:r>
          </a:p>
        </p:txBody>
      </p:sp>
      <p:sp>
        <p:nvSpPr>
          <p:cNvPr id="250785994" name=" 250785993"/>
          <p:cNvSpPr/>
          <p:nvPr/>
        </p:nvSpPr>
        <p:spPr bwMode="auto">
          <a:xfrm>
            <a:off x="5968559" y="3291840"/>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dirty="0">
              <a:latin typeface="Calibri" panose="020F0502020204030204" pitchFamily="34" charset="0"/>
            </a:endParaRPr>
          </a:p>
        </p:txBody>
      </p:sp>
      <p:sp>
        <p:nvSpPr>
          <p:cNvPr id="657362185" name=" 657362184"/>
          <p:cNvSpPr/>
          <p:nvPr/>
        </p:nvSpPr>
        <p:spPr bwMode="auto">
          <a:xfrm>
            <a:off x="5968559" y="3291840"/>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dirty="0">
              <a:latin typeface="Calibri" panose="020F050202020403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DF47D-1EA0-433B-11B9-384126D2418A}"/>
              </a:ext>
            </a:extLst>
          </p:cNvPr>
          <p:cNvSpPr>
            <a:spLocks noGrp="1"/>
          </p:cNvSpPr>
          <p:nvPr>
            <p:ph type="title"/>
          </p:nvPr>
        </p:nvSpPr>
        <p:spPr>
          <a:xfrm>
            <a:off x="407368" y="-39371"/>
            <a:ext cx="10515600" cy="651988"/>
          </a:xfrm>
        </p:spPr>
        <p:txBody>
          <a:bodyPr>
            <a:normAutofit fontScale="90000"/>
          </a:bodyPr>
          <a:lstStyle/>
          <a:p>
            <a:r>
              <a:rPr lang="de-DE" sz="3600" dirty="0"/>
              <a:t>PV-Ertrag in Abhängigkeit der Dachneigung und Ausrichtung</a:t>
            </a:r>
            <a:endParaRPr lang="de-DE" dirty="0"/>
          </a:p>
        </p:txBody>
      </p:sp>
      <p:sp>
        <p:nvSpPr>
          <p:cNvPr id="3" name="Datumsplatzhalter 2">
            <a:extLst>
              <a:ext uri="{FF2B5EF4-FFF2-40B4-BE49-F238E27FC236}">
                <a16:creationId xmlns:a16="http://schemas.microsoft.com/office/drawing/2014/main" id="{043A80D0-B9C3-5E37-18CA-5010DE1FA3DC}"/>
              </a:ext>
            </a:extLst>
          </p:cNvPr>
          <p:cNvSpPr>
            <a:spLocks noGrp="1"/>
          </p:cNvSpPr>
          <p:nvPr>
            <p:ph type="dt" sz="half" idx="10"/>
          </p:nvPr>
        </p:nvSpPr>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72D80CB2-DF70-F7E2-5973-D521947AF090}"/>
              </a:ext>
            </a:extLst>
          </p:cNvPr>
          <p:cNvSpPr>
            <a:spLocks noGrp="1"/>
          </p:cNvSpPr>
          <p:nvPr>
            <p:ph type="sldNum" sz="quarter" idx="12"/>
          </p:nvPr>
        </p:nvSpPr>
        <p:spPr/>
        <p:txBody>
          <a:bodyPr/>
          <a:lstStyle/>
          <a:p>
            <a:pPr>
              <a:defRPr/>
            </a:pPr>
            <a:fld id="{1FBEC313-BFA3-4240-9241-A71F3CEF1773}" type="slidenum">
              <a:rPr lang="de-DE" smtClean="0"/>
              <a:pPr>
                <a:defRPr/>
              </a:pPr>
              <a:t>56</a:t>
            </a:fld>
            <a:endParaRPr lang="de-DE"/>
          </a:p>
        </p:txBody>
      </p:sp>
      <p:pic>
        <p:nvPicPr>
          <p:cNvPr id="8" name="Inhaltsplatzhalter 7" descr="Ein Bild, das Text enthält.&#10;&#10;Automatisch generierte Beschreibung">
            <a:extLst>
              <a:ext uri="{FF2B5EF4-FFF2-40B4-BE49-F238E27FC236}">
                <a16:creationId xmlns:a16="http://schemas.microsoft.com/office/drawing/2014/main" id="{48E01417-6FDB-E993-84B8-8DAB4615C00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23592" y="639325"/>
            <a:ext cx="6621173" cy="6082149"/>
          </a:xfrm>
        </p:spPr>
      </p:pic>
      <p:sp>
        <p:nvSpPr>
          <p:cNvPr id="9" name="Textfeld 8">
            <a:extLst>
              <a:ext uri="{FF2B5EF4-FFF2-40B4-BE49-F238E27FC236}">
                <a16:creationId xmlns:a16="http://schemas.microsoft.com/office/drawing/2014/main" id="{90323C08-BFE5-D537-3480-8F6F3C0090AB}"/>
              </a:ext>
            </a:extLst>
          </p:cNvPr>
          <p:cNvSpPr txBox="1"/>
          <p:nvPr/>
        </p:nvSpPr>
        <p:spPr>
          <a:xfrm>
            <a:off x="9044765" y="6198254"/>
            <a:ext cx="2556284" cy="523220"/>
          </a:xfrm>
          <a:prstGeom prst="rect">
            <a:avLst/>
          </a:prstGeom>
          <a:noFill/>
        </p:spPr>
        <p:txBody>
          <a:bodyPr wrap="square" rtlCol="0">
            <a:spAutoFit/>
          </a:bodyPr>
          <a:lstStyle/>
          <a:p>
            <a:r>
              <a:rPr lang="de-DE" sz="1400" dirty="0">
                <a:latin typeface="Calibri" panose="020F0502020204030204" pitchFamily="34" charset="0"/>
                <a:cs typeface="Calibri" panose="020F0502020204030204" pitchFamily="34" charset="0"/>
              </a:rPr>
              <a:t>Aus: Konrad Mertens, Grundlagen der Photovoltaik</a:t>
            </a:r>
          </a:p>
        </p:txBody>
      </p:sp>
    </p:spTree>
    <p:extLst>
      <p:ext uri="{BB962C8B-B14F-4D97-AF65-F5344CB8AC3E}">
        <p14:creationId xmlns:p14="http://schemas.microsoft.com/office/powerpoint/2010/main" val="31945091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Stecker-Solargeräte (Balkon-Solar)</a:t>
            </a:r>
          </a:p>
        </p:txBody>
      </p:sp>
      <p:sp>
        <p:nvSpPr>
          <p:cNvPr id="3" name="Datumsplatzhalter 2"/>
          <p:cNvSpPr>
            <a:spLocks noGrp="1"/>
          </p:cNvSpPr>
          <p:nvPr>
            <p:ph type="dt" sz="half" idx="10"/>
          </p:nvPr>
        </p:nvSpPr>
        <p:spPr/>
        <p:txBody>
          <a:bodyPr/>
          <a:lstStyle/>
          <a:p>
            <a:pPr>
              <a:defRPr/>
            </a:pPr>
            <a:r>
              <a:rPr lang="de-DE"/>
              <a:t>www.packsdrauf.solar</a:t>
            </a:r>
          </a:p>
        </p:txBody>
      </p:sp>
      <p:sp>
        <p:nvSpPr>
          <p:cNvPr id="4" name="Foliennummernplatzhalter 3"/>
          <p:cNvSpPr>
            <a:spLocks noGrp="1"/>
          </p:cNvSpPr>
          <p:nvPr>
            <p:ph type="sldNum" sz="quarter" idx="12"/>
          </p:nvPr>
        </p:nvSpPr>
        <p:spPr/>
        <p:txBody>
          <a:bodyPr/>
          <a:lstStyle/>
          <a:p>
            <a:pPr>
              <a:defRPr/>
            </a:pPr>
            <a:fld id="{1FBEC313-BFA3-4240-9241-A71F3CEF1773}" type="slidenum">
              <a:rPr lang="de-DE" smtClean="0"/>
              <a:t>57</a:t>
            </a:fld>
            <a:endParaRPr lang="de-DE"/>
          </a:p>
        </p:txBody>
      </p:sp>
      <p:sp>
        <p:nvSpPr>
          <p:cNvPr id="5" name="Untertitel 4"/>
          <p:cNvSpPr>
            <a:spLocks noGrp="1"/>
          </p:cNvSpPr>
          <p:nvPr>
            <p:ph type="subTitle" idx="13"/>
          </p:nvPr>
        </p:nvSpPr>
        <p:spPr/>
        <p:txBody>
          <a:bodyPr>
            <a:normAutofit fontScale="85000" lnSpcReduction="20000"/>
          </a:bodyPr>
          <a:lstStyle/>
          <a:p>
            <a:r>
              <a:rPr lang="de-DE" dirty="0"/>
              <a:t>Stecker-Solar</a:t>
            </a:r>
          </a:p>
          <a:p>
            <a:endParaRPr lang="de-DE" dirty="0"/>
          </a:p>
        </p:txBody>
      </p:sp>
      <p:pic>
        <p:nvPicPr>
          <p:cNvPr id="7" name="Inhaltsplatzhalter 4"/>
          <p:cNvPicPr/>
          <p:nvPr/>
        </p:nvPicPr>
        <p:blipFill>
          <a:blip r:embed="rId2" cstate="email">
            <a:extLst>
              <a:ext uri="{28A0092B-C50C-407E-A947-70E740481C1C}">
                <a14:useLocalDpi xmlns:a14="http://schemas.microsoft.com/office/drawing/2010/main"/>
              </a:ext>
            </a:extLst>
          </a:blip>
          <a:srcRect/>
          <a:stretch/>
        </p:blipFill>
        <p:spPr>
          <a:xfrm>
            <a:off x="533520" y="1828800"/>
            <a:ext cx="3807000" cy="3995640"/>
          </a:xfrm>
          <a:prstGeom prst="rect">
            <a:avLst/>
          </a:prstGeom>
          <a:ln>
            <a:noFill/>
          </a:ln>
        </p:spPr>
      </p:pic>
      <p:pic>
        <p:nvPicPr>
          <p:cNvPr id="8" name="Grafik 6"/>
          <p:cNvPicPr/>
          <p:nvPr/>
        </p:nvPicPr>
        <p:blipFill>
          <a:blip r:embed="rId3" cstate="email">
            <a:extLst>
              <a:ext uri="{28A0092B-C50C-407E-A947-70E740481C1C}">
                <a14:useLocalDpi xmlns:a14="http://schemas.microsoft.com/office/drawing/2010/main"/>
              </a:ext>
            </a:extLst>
          </a:blip>
          <a:stretch/>
        </p:blipFill>
        <p:spPr>
          <a:xfrm>
            <a:off x="6493454" y="4256650"/>
            <a:ext cx="3839760" cy="2159640"/>
          </a:xfrm>
          <a:prstGeom prst="rect">
            <a:avLst/>
          </a:prstGeom>
          <a:ln>
            <a:noFill/>
          </a:ln>
        </p:spPr>
      </p:pic>
      <p:pic>
        <p:nvPicPr>
          <p:cNvPr id="9" name="Inhaltsplatzhalter 5"/>
          <p:cNvPicPr/>
          <p:nvPr/>
        </p:nvPicPr>
        <p:blipFill>
          <a:blip r:embed="rId4" cstate="email">
            <a:extLst>
              <a:ext uri="{28A0092B-C50C-407E-A947-70E740481C1C}">
                <a14:useLocalDpi xmlns:a14="http://schemas.microsoft.com/office/drawing/2010/main"/>
              </a:ext>
            </a:extLst>
          </a:blip>
          <a:stretch/>
        </p:blipFill>
        <p:spPr>
          <a:xfrm>
            <a:off x="6494514" y="1666980"/>
            <a:ext cx="3839760" cy="2159640"/>
          </a:xfrm>
          <a:prstGeom prst="rect">
            <a:avLst/>
          </a:prstGeom>
          <a:ln>
            <a:noFill/>
          </a:ln>
        </p:spPr>
      </p:pic>
      <p:sp>
        <p:nvSpPr>
          <p:cNvPr id="10" name="CustomShape 2"/>
          <p:cNvSpPr/>
          <p:nvPr/>
        </p:nvSpPr>
        <p:spPr>
          <a:xfrm>
            <a:off x="10333214" y="6400988"/>
            <a:ext cx="2534400" cy="2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000" b="0" strike="noStrike" spc="-1" dirty="0">
                <a:solidFill>
                  <a:schemeClr val="bg1">
                    <a:lumMod val="65000"/>
                  </a:schemeClr>
                </a:solidFill>
                <a:latin typeface="Arial"/>
              </a:rPr>
              <a:t>Fotos: Helge </a:t>
            </a:r>
            <a:r>
              <a:rPr lang="de-DE" sz="1000" b="0" strike="noStrike" spc="-1" dirty="0" err="1">
                <a:solidFill>
                  <a:schemeClr val="bg1">
                    <a:lumMod val="65000"/>
                  </a:schemeClr>
                </a:solidFill>
                <a:latin typeface="Arial"/>
              </a:rPr>
              <a:t>Pfingst</a:t>
            </a:r>
            <a:endParaRPr lang="de-DE" sz="1000" b="0" strike="noStrike" spc="-1" dirty="0">
              <a:solidFill>
                <a:schemeClr val="bg1">
                  <a:lumMod val="65000"/>
                </a:schemeClr>
              </a:solidFill>
              <a:latin typeface="Arial"/>
            </a:endParaRPr>
          </a:p>
        </p:txBody>
      </p:sp>
      <p:sp>
        <p:nvSpPr>
          <p:cNvPr id="11" name="Textfeld 10"/>
          <p:cNvSpPr txBox="1"/>
          <p:nvPr/>
        </p:nvSpPr>
        <p:spPr>
          <a:xfrm>
            <a:off x="509755" y="5824440"/>
            <a:ext cx="813043" cy="369332"/>
          </a:xfrm>
          <a:prstGeom prst="rect">
            <a:avLst/>
          </a:prstGeom>
          <a:noFill/>
        </p:spPr>
        <p:txBody>
          <a:bodyPr wrap="none" rtlCol="0">
            <a:spAutoFit/>
          </a:bodyPr>
          <a:lstStyle/>
          <a:p>
            <a:r>
              <a:rPr lang="de-DE" dirty="0">
                <a:latin typeface="Calibri" panose="020F0502020204030204" pitchFamily="34" charset="0"/>
              </a:rPr>
              <a:t>Modul</a:t>
            </a:r>
          </a:p>
        </p:txBody>
      </p:sp>
      <p:sp>
        <p:nvSpPr>
          <p:cNvPr id="12" name="Textfeld 11"/>
          <p:cNvSpPr txBox="1"/>
          <p:nvPr/>
        </p:nvSpPr>
        <p:spPr>
          <a:xfrm>
            <a:off x="6503079" y="3826620"/>
            <a:ext cx="2138727" cy="369332"/>
          </a:xfrm>
          <a:prstGeom prst="rect">
            <a:avLst/>
          </a:prstGeom>
          <a:noFill/>
        </p:spPr>
        <p:txBody>
          <a:bodyPr wrap="none" rtlCol="0">
            <a:spAutoFit/>
          </a:bodyPr>
          <a:lstStyle/>
          <a:p>
            <a:r>
              <a:rPr lang="de-DE" dirty="0">
                <a:latin typeface="Calibri" panose="020F0502020204030204" pitchFamily="34" charset="0"/>
              </a:rPr>
              <a:t>Befestigungsklemme</a:t>
            </a:r>
          </a:p>
        </p:txBody>
      </p:sp>
      <p:sp>
        <p:nvSpPr>
          <p:cNvPr id="13" name="Textfeld 12"/>
          <p:cNvSpPr txBox="1"/>
          <p:nvPr/>
        </p:nvSpPr>
        <p:spPr>
          <a:xfrm>
            <a:off x="6493454" y="6412820"/>
            <a:ext cx="1608133" cy="369332"/>
          </a:xfrm>
          <a:prstGeom prst="rect">
            <a:avLst/>
          </a:prstGeom>
          <a:noFill/>
        </p:spPr>
        <p:txBody>
          <a:bodyPr wrap="none" rtlCol="0">
            <a:spAutoFit/>
          </a:bodyPr>
          <a:lstStyle/>
          <a:p>
            <a:r>
              <a:rPr lang="de-DE" dirty="0">
                <a:latin typeface="Calibri" panose="020F0502020204030204" pitchFamily="34" charset="0"/>
              </a:rPr>
              <a:t>Wechselrichter</a:t>
            </a:r>
          </a:p>
        </p:txBody>
      </p:sp>
    </p:spTree>
    <p:extLst>
      <p:ext uri="{BB962C8B-B14F-4D97-AF65-F5344CB8AC3E}">
        <p14:creationId xmlns:p14="http://schemas.microsoft.com/office/powerpoint/2010/main" val="1348770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Stecker-Solargeräte (Balkon-Solar)</a:t>
            </a:r>
          </a:p>
        </p:txBody>
      </p:sp>
      <p:sp>
        <p:nvSpPr>
          <p:cNvPr id="3" name="Datumsplatzhalter 2"/>
          <p:cNvSpPr>
            <a:spLocks noGrp="1"/>
          </p:cNvSpPr>
          <p:nvPr>
            <p:ph type="dt" sz="half" idx="10"/>
          </p:nvPr>
        </p:nvSpPr>
        <p:spPr/>
        <p:txBody>
          <a:bodyPr/>
          <a:lstStyle/>
          <a:p>
            <a:pPr>
              <a:defRPr/>
            </a:pPr>
            <a:r>
              <a:rPr lang="de-DE"/>
              <a:t>www.packsdrauf.solar</a:t>
            </a:r>
          </a:p>
        </p:txBody>
      </p:sp>
      <p:sp>
        <p:nvSpPr>
          <p:cNvPr id="4" name="Foliennummernplatzhalter 3"/>
          <p:cNvSpPr>
            <a:spLocks noGrp="1"/>
          </p:cNvSpPr>
          <p:nvPr>
            <p:ph type="sldNum" sz="quarter" idx="12"/>
          </p:nvPr>
        </p:nvSpPr>
        <p:spPr/>
        <p:txBody>
          <a:bodyPr/>
          <a:lstStyle/>
          <a:p>
            <a:pPr>
              <a:defRPr/>
            </a:pPr>
            <a:fld id="{1FBEC313-BFA3-4240-9241-A71F3CEF1773}" type="slidenum">
              <a:rPr lang="de-DE" smtClean="0"/>
              <a:t>58</a:t>
            </a:fld>
            <a:endParaRPr lang="de-DE"/>
          </a:p>
        </p:txBody>
      </p:sp>
      <p:sp>
        <p:nvSpPr>
          <p:cNvPr id="5" name="Untertitel 4"/>
          <p:cNvSpPr>
            <a:spLocks noGrp="1"/>
          </p:cNvSpPr>
          <p:nvPr>
            <p:ph type="subTitle" idx="13"/>
          </p:nvPr>
        </p:nvSpPr>
        <p:spPr/>
        <p:txBody>
          <a:bodyPr>
            <a:normAutofit fontScale="85000" lnSpcReduction="20000"/>
          </a:bodyPr>
          <a:lstStyle/>
          <a:p>
            <a:r>
              <a:rPr lang="de-DE" dirty="0"/>
              <a:t>Stecker-Solar</a:t>
            </a:r>
          </a:p>
        </p:txBody>
      </p:sp>
      <p:pic>
        <p:nvPicPr>
          <p:cNvPr id="18" name="Inhaltsplatzhalter 1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01335" y="1449290"/>
            <a:ext cx="3283936" cy="4375150"/>
          </a:xfrm>
        </p:spPr>
      </p:pic>
      <p:sp>
        <p:nvSpPr>
          <p:cNvPr id="10" name="CustomShape 2"/>
          <p:cNvSpPr/>
          <p:nvPr/>
        </p:nvSpPr>
        <p:spPr>
          <a:xfrm>
            <a:off x="10416480" y="6417592"/>
            <a:ext cx="2534400" cy="2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000" b="0" strike="noStrike" spc="-1" dirty="0">
                <a:solidFill>
                  <a:schemeClr val="bg1">
                    <a:lumMod val="65000"/>
                  </a:schemeClr>
                </a:solidFill>
                <a:latin typeface="Arial"/>
              </a:rPr>
              <a:t>Fotos: Pia Anderer</a:t>
            </a:r>
          </a:p>
        </p:txBody>
      </p:sp>
      <p:sp>
        <p:nvSpPr>
          <p:cNvPr id="11" name="Textfeld 10"/>
          <p:cNvSpPr txBox="1"/>
          <p:nvPr/>
        </p:nvSpPr>
        <p:spPr>
          <a:xfrm>
            <a:off x="509755" y="5824440"/>
            <a:ext cx="4177104" cy="369332"/>
          </a:xfrm>
          <a:prstGeom prst="rect">
            <a:avLst/>
          </a:prstGeom>
          <a:noFill/>
        </p:spPr>
        <p:txBody>
          <a:bodyPr wrap="square" rtlCol="0">
            <a:spAutoFit/>
          </a:bodyPr>
          <a:lstStyle/>
          <a:p>
            <a:r>
              <a:rPr lang="de-DE" dirty="0">
                <a:latin typeface="Calibri" panose="020F0502020204030204" pitchFamily="34" charset="0"/>
              </a:rPr>
              <a:t>Modul - schräg an Hauswand befestigt</a:t>
            </a:r>
          </a:p>
        </p:txBody>
      </p:sp>
      <p:sp>
        <p:nvSpPr>
          <p:cNvPr id="13" name="Textfeld 12"/>
          <p:cNvSpPr txBox="1"/>
          <p:nvPr/>
        </p:nvSpPr>
        <p:spPr>
          <a:xfrm>
            <a:off x="5118207" y="5829168"/>
            <a:ext cx="3498073" cy="369332"/>
          </a:xfrm>
          <a:prstGeom prst="rect">
            <a:avLst/>
          </a:prstGeom>
          <a:noFill/>
        </p:spPr>
        <p:txBody>
          <a:bodyPr wrap="none" rtlCol="0">
            <a:spAutoFit/>
          </a:bodyPr>
          <a:lstStyle/>
          <a:p>
            <a:r>
              <a:rPr lang="de-DE" dirty="0">
                <a:latin typeface="Calibri" panose="020F0502020204030204" pitchFamily="34" charset="0"/>
              </a:rPr>
              <a:t>Modulrückseite mit Wechselrichter</a:t>
            </a:r>
          </a:p>
        </p:txBody>
      </p:sp>
      <p:pic>
        <p:nvPicPr>
          <p:cNvPr id="19" name="Grafik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07768" y="1464468"/>
            <a:ext cx="3272544" cy="4359972"/>
          </a:xfrm>
          <a:prstGeom prst="rect">
            <a:avLst/>
          </a:prstGeom>
        </p:spPr>
      </p:pic>
      <p:pic>
        <p:nvPicPr>
          <p:cNvPr id="21" name="Grafik 2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05142" y="1464468"/>
            <a:ext cx="3835081" cy="4359972"/>
          </a:xfrm>
          <a:prstGeom prst="rect">
            <a:avLst/>
          </a:prstGeom>
        </p:spPr>
      </p:pic>
    </p:spTree>
    <p:extLst>
      <p:ext uri="{BB962C8B-B14F-4D97-AF65-F5344CB8AC3E}">
        <p14:creationId xmlns:p14="http://schemas.microsoft.com/office/powerpoint/2010/main" val="1348770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8553389" name="Titel 1"/>
          <p:cNvSpPr>
            <a:spLocks noGrp="1"/>
          </p:cNvSpPr>
          <p:nvPr>
            <p:ph type="title"/>
          </p:nvPr>
        </p:nvSpPr>
        <p:spPr bwMode="auto">
          <a:xfrm>
            <a:off x="327211" y="716833"/>
            <a:ext cx="10515600" cy="651987"/>
          </a:xfrm>
        </p:spPr>
        <p:txBody>
          <a:bodyPr>
            <a:normAutofit/>
          </a:bodyPr>
          <a:lstStyle>
            <a:lvl1pPr>
              <a:defRPr sz="3400">
                <a:solidFill>
                  <a:srgbClr val="5723B8"/>
                </a:solidFill>
              </a:defRPr>
            </a:lvl1pPr>
          </a:lstStyle>
          <a:p>
            <a:pPr>
              <a:defRPr/>
            </a:pPr>
            <a:r>
              <a:t>Lastprofil</a:t>
            </a:r>
          </a:p>
        </p:txBody>
      </p:sp>
      <p:sp>
        <p:nvSpPr>
          <p:cNvPr id="444797987" name="Datumsplatzhalter 3"/>
          <p:cNvSpPr>
            <a:spLocks noGrp="1"/>
          </p:cNvSpPr>
          <p:nvPr>
            <p:ph type="dt" sz="half" idx="10"/>
          </p:nvPr>
        </p:nvSpPr>
        <p:spPr bwMode="auto">
          <a:xfrm>
            <a:off x="292237" y="6356349"/>
            <a:ext cx="2743200" cy="365124"/>
          </a:xfrm>
        </p:spPr>
        <p:txBody>
          <a:bodyPr/>
          <a:lstStyle>
            <a:lvl1pPr>
              <a:defRPr>
                <a:solidFill>
                  <a:srgbClr val="5723B8"/>
                </a:solidFill>
              </a:defRPr>
            </a:lvl1pPr>
          </a:lstStyle>
          <a:p>
            <a:pPr>
              <a:defRPr/>
            </a:pPr>
            <a:r>
              <a:rPr lang="de-DE"/>
              <a:t>www.packsdrauf.solar</a:t>
            </a:r>
            <a:endParaRPr/>
          </a:p>
        </p:txBody>
      </p:sp>
      <p:sp>
        <p:nvSpPr>
          <p:cNvPr id="1122034043" name="Foliennummernplatzhalter 5"/>
          <p:cNvSpPr>
            <a:spLocks noGrp="1"/>
          </p:cNvSpPr>
          <p:nvPr>
            <p:ph type="sldNum" sz="quarter" idx="12"/>
          </p:nvPr>
        </p:nvSpPr>
        <p:spPr bwMode="auto">
          <a:xfrm>
            <a:off x="9225141" y="6356349"/>
            <a:ext cx="2743200" cy="365124"/>
          </a:xfrm>
        </p:spPr>
        <p:txBody>
          <a:bodyPr/>
          <a:lstStyle>
            <a:lvl1pPr>
              <a:defRPr>
                <a:solidFill>
                  <a:srgbClr val="5723B8"/>
                </a:solidFill>
              </a:defRPr>
            </a:lvl1pPr>
          </a:lstStyle>
          <a:p>
            <a:pPr>
              <a:defRPr/>
            </a:pPr>
            <a:fld id="{B3FC2B43-87DE-ECEB-46A7-AD39D209C58B}" type="slidenum">
              <a:rPr lang="de-DE"/>
              <a:t>59</a:t>
            </a:fld>
            <a:endParaRPr lang="de-DE"/>
          </a:p>
        </p:txBody>
      </p:sp>
      <p:sp>
        <p:nvSpPr>
          <p:cNvPr id="1723868312" name="Untertitel 2"/>
          <p:cNvSpPr>
            <a:spLocks noGrp="1"/>
          </p:cNvSpPr>
          <p:nvPr>
            <p:ph type="subTitle" idx="13"/>
          </p:nvPr>
        </p:nvSpPr>
        <p:spPr bwMode="auto">
          <a:xfrm>
            <a:off x="292237" y="161766"/>
            <a:ext cx="5803761" cy="249712"/>
          </a:xfrm>
        </p:spPr>
        <p:txBody>
          <a:bodyPr>
            <a:normAutofit fontScale="85000" lnSpcReduction="20000"/>
          </a:bodyPr>
          <a:lstStyle>
            <a:lvl1pPr marL="0" indent="0" algn="l">
              <a:buNone/>
              <a:defRPr sz="1500">
                <a:solidFill>
                  <a:srgbClr val="5723B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t>Stecker-Solar</a:t>
            </a:r>
          </a:p>
        </p:txBody>
      </p:sp>
      <p:sp>
        <p:nvSpPr>
          <p:cNvPr id="1344005562" name="Inhaltsplatzhalter 2"/>
          <p:cNvSpPr>
            <a:spLocks noGrp="1"/>
          </p:cNvSpPr>
          <p:nvPr>
            <p:ph idx="1"/>
          </p:nvPr>
        </p:nvSpPr>
        <p:spPr bwMode="auto">
          <a:xfrm>
            <a:off x="838198" y="1627092"/>
            <a:ext cx="4465713" cy="4374776"/>
          </a:xfrm>
        </p:spPr>
        <p:txBody>
          <a:bodyPr/>
          <a:lstStyle>
            <a:lvl1pPr>
              <a:defRPr sz="2400"/>
            </a:lvl1pPr>
            <a:lvl2pPr>
              <a:defRPr sz="2000"/>
            </a:lvl2pPr>
            <a:lvl3pPr>
              <a:defRPr sz="1500"/>
            </a:lvl3pPr>
          </a:lstStyle>
          <a:p>
            <a:pPr>
              <a:defRPr/>
            </a:pPr>
            <a:r>
              <a:rPr sz="2000" b="0" i="0" u="none" spc="0">
                <a:solidFill>
                  <a:srgbClr val="000000"/>
                </a:solidFill>
                <a:latin typeface="Arial"/>
                <a:ea typeface="Arial"/>
                <a:cs typeface="Arial"/>
              </a:rPr>
              <a:t>Grundlast in Miethaushalten zwischen 50 bis 100 Watt</a:t>
            </a:r>
            <a:endParaRPr/>
          </a:p>
          <a:p>
            <a:pPr>
              <a:defRPr/>
            </a:pPr>
            <a:r>
              <a:rPr sz="2000" b="0" i="0" u="none" spc="0">
                <a:solidFill>
                  <a:srgbClr val="000000"/>
                </a:solidFill>
                <a:latin typeface="Arial"/>
                <a:ea typeface="Arial"/>
                <a:cs typeface="Arial"/>
              </a:rPr>
              <a:t>Zeitweise auf 200 bis </a:t>
            </a:r>
            <a:br>
              <a:rPr sz="2000" b="0" i="0" u="none" spc="0">
                <a:solidFill>
                  <a:srgbClr val="000000"/>
                </a:solidFill>
                <a:latin typeface="Arial"/>
                <a:ea typeface="Arial"/>
                <a:cs typeface="Arial"/>
              </a:rPr>
            </a:br>
            <a:r>
              <a:rPr sz="2000" b="0" i="0" u="none" spc="0">
                <a:solidFill>
                  <a:srgbClr val="000000"/>
                </a:solidFill>
                <a:latin typeface="Arial"/>
                <a:ea typeface="Arial"/>
                <a:cs typeface="Arial"/>
              </a:rPr>
              <a:t>600 Watt steigender Verbrauch bei Anwesenheit</a:t>
            </a:r>
          </a:p>
          <a:p>
            <a:pPr>
              <a:defRPr/>
            </a:pPr>
            <a:r>
              <a:rPr sz="2000" b="0" i="0" u="none" spc="0">
                <a:solidFill>
                  <a:srgbClr val="000000"/>
                </a:solidFill>
                <a:latin typeface="Arial"/>
                <a:ea typeface="Arial"/>
                <a:cs typeface="Arial"/>
              </a:rPr>
              <a:t>Kurze Verbrauchsspitzen von 1.000 bis 3.000 Watt über Sekunden und Minuten</a:t>
            </a:r>
          </a:p>
          <a:p>
            <a:pPr>
              <a:defRPr/>
            </a:pPr>
            <a:r>
              <a:rPr sz="2000" b="0" i="0" u="none" spc="0">
                <a:solidFill>
                  <a:srgbClr val="000000"/>
                </a:solidFill>
                <a:latin typeface="Arial"/>
                <a:ea typeface="Arial"/>
                <a:cs typeface="Arial"/>
              </a:rPr>
              <a:t>Stecker-Solargeräte decken vor allem den Grundverbrauch</a:t>
            </a:r>
          </a:p>
          <a:p>
            <a:pPr>
              <a:defRPr/>
            </a:pPr>
            <a:r>
              <a:rPr sz="2000" b="0" i="0" u="none" spc="0">
                <a:solidFill>
                  <a:srgbClr val="000000"/>
                </a:solidFill>
                <a:latin typeface="Arial"/>
                <a:ea typeface="Arial"/>
                <a:cs typeface="Arial"/>
              </a:rPr>
              <a:t>Eigenverbrauchswerte von 60 bis 90 % möglich</a:t>
            </a:r>
          </a:p>
        </p:txBody>
      </p:sp>
      <p:sp>
        <p:nvSpPr>
          <p:cNvPr id="1047218957" name=" 1047218956"/>
          <p:cNvSpPr/>
          <p:nvPr/>
        </p:nvSpPr>
        <p:spPr bwMode="auto">
          <a:xfrm>
            <a:off x="11288373" y="4753962"/>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dirty="0">
              <a:latin typeface="Calibri" panose="020F0502020204030204" pitchFamily="34" charset="0"/>
            </a:endParaRPr>
          </a:p>
        </p:txBody>
      </p:sp>
      <p:pic>
        <p:nvPicPr>
          <p:cNvPr id="677655112" name="Grafik 677655111"/>
          <p:cNvPicPr>
            <a:picLocks noChangeAspect="1"/>
          </p:cNvPicPr>
          <p:nvPr/>
        </p:nvPicPr>
        <p:blipFill>
          <a:blip r:embed="rId2"/>
          <a:stretch/>
        </p:blipFill>
        <p:spPr bwMode="auto">
          <a:xfrm>
            <a:off x="5571170" y="1484784"/>
            <a:ext cx="5715000" cy="4391024"/>
          </a:xfrm>
          <a:prstGeom prst="rect">
            <a:avLst/>
          </a:prstGeom>
        </p:spPr>
      </p:pic>
      <p:sp>
        <p:nvSpPr>
          <p:cNvPr id="1161625114" name=" 1161625113"/>
          <p:cNvSpPr/>
          <p:nvPr/>
        </p:nvSpPr>
        <p:spPr bwMode="auto">
          <a:xfrm>
            <a:off x="13588560" y="9229765"/>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dirty="0">
              <a:latin typeface="Calibri" panose="020F0502020204030204" pitchFamily="34" charset="0"/>
            </a:endParaRPr>
          </a:p>
        </p:txBody>
      </p:sp>
      <p:sp>
        <p:nvSpPr>
          <p:cNvPr id="11" name="Textfeld 9"/>
          <p:cNvSpPr txBox="1">
            <a:spLocks noChangeArrowheads="1"/>
          </p:cNvSpPr>
          <p:nvPr/>
        </p:nvSpPr>
        <p:spPr bwMode="auto">
          <a:xfrm>
            <a:off x="8832305" y="6385663"/>
            <a:ext cx="3646126"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Graphik: Verbraucherzentrale NRW / Kerstin </a:t>
            </a:r>
            <a:r>
              <a:rPr lang="de-DE" sz="1000" dirty="0" err="1">
                <a:solidFill>
                  <a:schemeClr val="bg1">
                    <a:lumMod val="65000"/>
                  </a:schemeClr>
                </a:solidFill>
                <a:latin typeface="Calibri" panose="020F0502020204030204" pitchFamily="34" charset="0"/>
                <a:ea typeface="ＭＳ Ｐゴシック"/>
              </a:rPr>
              <a:t>Wakob</a:t>
            </a:r>
            <a:endParaRPr lang="de-DE" sz="1000" b="1" dirty="0">
              <a:solidFill>
                <a:schemeClr val="bg1">
                  <a:lumMod val="65000"/>
                </a:schemeClr>
              </a:solidFill>
              <a:latin typeface="Calibri" panose="020F0502020204030204" pitchFamily="34" charset="0"/>
              <a:ea typeface="ＭＳ Ｐゴシック"/>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6</a:t>
            </a:fld>
            <a:endParaRPr lang="de-DE"/>
          </a:p>
        </p:txBody>
      </p:sp>
      <p:sp>
        <p:nvSpPr>
          <p:cNvPr id="8" name="Untertitel 7"/>
          <p:cNvSpPr>
            <a:spLocks noGrp="1"/>
          </p:cNvSpPr>
          <p:nvPr>
            <p:ph type="subTitle" idx="13"/>
          </p:nvPr>
        </p:nvSpPr>
        <p:spPr bwMode="auto"/>
        <p:txBody>
          <a:bodyPr>
            <a:normAutofit fontScale="85000" lnSpcReduction="20000"/>
          </a:bodyPr>
          <a:lstStyle/>
          <a:p>
            <a:pPr>
              <a:defRPr/>
            </a:pPr>
            <a:r>
              <a:rPr lang="de-DE"/>
              <a:t>Warum Photovoltaik?</a:t>
            </a:r>
            <a:endParaRPr/>
          </a:p>
        </p:txBody>
      </p:sp>
      <p:sp>
        <p:nvSpPr>
          <p:cNvPr id="6" name="Titel 5"/>
          <p:cNvSpPr>
            <a:spLocks noGrp="1"/>
          </p:cNvSpPr>
          <p:nvPr>
            <p:ph type="title"/>
          </p:nvPr>
        </p:nvSpPr>
        <p:spPr bwMode="auto"/>
        <p:txBody>
          <a:bodyPr/>
          <a:lstStyle/>
          <a:p>
            <a:pPr>
              <a:defRPr/>
            </a:pPr>
            <a:r>
              <a:rPr lang="de-DE">
                <a:solidFill>
                  <a:srgbClr val="5723B8"/>
                </a:solidFill>
              </a:rPr>
              <a:t>Packsdrauf - Dein Dach kann das auch!</a:t>
            </a:r>
            <a:endParaRPr/>
          </a:p>
        </p:txBody>
      </p:sp>
      <p:sp>
        <p:nvSpPr>
          <p:cNvPr id="4" name="Textfeld 3"/>
          <p:cNvSpPr txBox="1"/>
          <p:nvPr/>
        </p:nvSpPr>
        <p:spPr bwMode="auto">
          <a:xfrm>
            <a:off x="556095" y="3140968"/>
            <a:ext cx="2036350" cy="461665"/>
          </a:xfrm>
          <a:prstGeom prst="rect">
            <a:avLst/>
          </a:prstGeom>
          <a:noFill/>
        </p:spPr>
        <p:txBody>
          <a:bodyPr wrap="square" rtlCol="0">
            <a:spAutoFit/>
          </a:bodyPr>
          <a:lstStyle/>
          <a:p>
            <a:pPr algn="ctr">
              <a:defRPr/>
            </a:pPr>
            <a:r>
              <a:rPr lang="de-DE" sz="2000" dirty="0">
                <a:latin typeface="Calibri" panose="020F0502020204030204" pitchFamily="34" charset="0"/>
              </a:rPr>
              <a:t>Klimaschutz</a:t>
            </a:r>
            <a:r>
              <a:rPr lang="de-DE" sz="2400" dirty="0">
                <a:latin typeface="Calibri" panose="020F0502020204030204" pitchFamily="34" charset="0"/>
              </a:rPr>
              <a:t>!</a:t>
            </a:r>
            <a:endParaRPr dirty="0">
              <a:latin typeface="Calibri" panose="020F0502020204030204" pitchFamily="34" charset="0"/>
            </a:endParaRPr>
          </a:p>
        </p:txBody>
      </p:sp>
      <p:sp>
        <p:nvSpPr>
          <p:cNvPr id="12" name="Textfeld 11"/>
          <p:cNvSpPr txBox="1"/>
          <p:nvPr/>
        </p:nvSpPr>
        <p:spPr bwMode="auto">
          <a:xfrm>
            <a:off x="2817592" y="3128657"/>
            <a:ext cx="3150125" cy="707886"/>
          </a:xfrm>
          <a:prstGeom prst="rect">
            <a:avLst/>
          </a:prstGeom>
          <a:noFill/>
        </p:spPr>
        <p:txBody>
          <a:bodyPr wrap="square" rtlCol="0">
            <a:spAutoFit/>
          </a:bodyPr>
          <a:lstStyle/>
          <a:p>
            <a:pPr algn="ctr">
              <a:defRPr/>
            </a:pPr>
            <a:r>
              <a:rPr lang="de-DE" sz="2000" dirty="0">
                <a:latin typeface="Calibri" panose="020F0502020204030204" pitchFamily="34" charset="0"/>
              </a:rPr>
              <a:t>Unabhängigkeit von Energieimporten</a:t>
            </a:r>
            <a:endParaRPr dirty="0">
              <a:latin typeface="Calibri" panose="020F0502020204030204" pitchFamily="34" charset="0"/>
            </a:endParaRPr>
          </a:p>
        </p:txBody>
      </p:sp>
      <p:sp>
        <p:nvSpPr>
          <p:cNvPr id="13" name="Textfeld 12"/>
          <p:cNvSpPr txBox="1"/>
          <p:nvPr/>
        </p:nvSpPr>
        <p:spPr bwMode="auto">
          <a:xfrm>
            <a:off x="5776077" y="3150782"/>
            <a:ext cx="3150125" cy="707886"/>
          </a:xfrm>
          <a:prstGeom prst="rect">
            <a:avLst/>
          </a:prstGeom>
          <a:noFill/>
        </p:spPr>
        <p:txBody>
          <a:bodyPr wrap="square" rtlCol="0">
            <a:spAutoFit/>
          </a:bodyPr>
          <a:lstStyle/>
          <a:p>
            <a:pPr algn="ctr">
              <a:defRPr/>
            </a:pPr>
            <a:r>
              <a:rPr lang="de-DE" sz="2000" dirty="0">
                <a:latin typeface="Calibri" panose="020F0502020204030204" pitchFamily="34" charset="0"/>
              </a:rPr>
              <a:t>Energiewende „selbst“ in die Hand nehmen</a:t>
            </a:r>
            <a:endParaRPr dirty="0">
              <a:latin typeface="Calibri" panose="020F0502020204030204" pitchFamily="34" charset="0"/>
            </a:endParaRPr>
          </a:p>
        </p:txBody>
      </p:sp>
      <p:sp>
        <p:nvSpPr>
          <p:cNvPr id="16" name="Textfeld 15"/>
          <p:cNvSpPr txBox="1"/>
          <p:nvPr/>
        </p:nvSpPr>
        <p:spPr bwMode="auto">
          <a:xfrm>
            <a:off x="1126340" y="5315977"/>
            <a:ext cx="3150125" cy="707886"/>
          </a:xfrm>
          <a:prstGeom prst="rect">
            <a:avLst/>
          </a:prstGeom>
          <a:noFill/>
        </p:spPr>
        <p:txBody>
          <a:bodyPr wrap="square" rtlCol="0">
            <a:spAutoFit/>
          </a:bodyPr>
          <a:lstStyle/>
          <a:p>
            <a:pPr algn="ctr">
              <a:defRPr/>
            </a:pPr>
            <a:r>
              <a:rPr lang="de-DE" sz="2000" dirty="0">
                <a:latin typeface="Calibri" panose="020F0502020204030204" pitchFamily="34" charset="0"/>
              </a:rPr>
              <a:t>Die Sonne schickt keine Preiserhöhungen</a:t>
            </a:r>
            <a:endParaRPr dirty="0">
              <a:latin typeface="Calibri" panose="020F0502020204030204" pitchFamily="34" charset="0"/>
            </a:endParaRPr>
          </a:p>
        </p:txBody>
      </p:sp>
      <p:sp>
        <p:nvSpPr>
          <p:cNvPr id="18" name="Textfeld 17"/>
          <p:cNvSpPr txBox="1"/>
          <p:nvPr/>
        </p:nvSpPr>
        <p:spPr bwMode="auto">
          <a:xfrm>
            <a:off x="4341606" y="5298773"/>
            <a:ext cx="3150125" cy="707886"/>
          </a:xfrm>
          <a:prstGeom prst="rect">
            <a:avLst/>
          </a:prstGeom>
          <a:noFill/>
        </p:spPr>
        <p:txBody>
          <a:bodyPr wrap="square" rtlCol="0">
            <a:spAutoFit/>
          </a:bodyPr>
          <a:lstStyle/>
          <a:p>
            <a:pPr algn="ctr">
              <a:defRPr/>
            </a:pPr>
            <a:r>
              <a:rPr lang="de-DE" sz="2000" dirty="0">
                <a:latin typeface="Calibri" panose="020F0502020204030204" pitchFamily="34" charset="0"/>
              </a:rPr>
              <a:t>Weniger Hitze im Dachgeschoss</a:t>
            </a:r>
            <a:endParaRPr dirty="0">
              <a:latin typeface="Calibri" panose="020F0502020204030204" pitchFamily="34" charset="0"/>
            </a:endParaRPr>
          </a:p>
        </p:txBody>
      </p:sp>
      <p:sp>
        <p:nvSpPr>
          <p:cNvPr id="21" name="Textfeld 20"/>
          <p:cNvSpPr txBox="1"/>
          <p:nvPr/>
        </p:nvSpPr>
        <p:spPr bwMode="auto">
          <a:xfrm>
            <a:off x="7590359" y="5315977"/>
            <a:ext cx="3150125" cy="707886"/>
          </a:xfrm>
          <a:prstGeom prst="rect">
            <a:avLst/>
          </a:prstGeom>
          <a:noFill/>
        </p:spPr>
        <p:txBody>
          <a:bodyPr wrap="square" rtlCol="0">
            <a:spAutoFit/>
          </a:bodyPr>
          <a:lstStyle/>
          <a:p>
            <a:pPr algn="ctr">
              <a:defRPr/>
            </a:pPr>
            <a:r>
              <a:rPr lang="de-DE" sz="2000" dirty="0">
                <a:latin typeface="Calibri" panose="020F0502020204030204" pitchFamily="34" charset="0"/>
              </a:rPr>
              <a:t>Bewährtes, langlebiges und robustes Produkt</a:t>
            </a:r>
            <a:endParaRPr dirty="0">
              <a:latin typeface="Calibri" panose="020F0502020204030204" pitchFamily="34" charset="0"/>
            </a:endParaRPr>
          </a:p>
        </p:txBody>
      </p:sp>
      <p:sp>
        <p:nvSpPr>
          <p:cNvPr id="23" name="Textfeld 22"/>
          <p:cNvSpPr txBox="1"/>
          <p:nvPr/>
        </p:nvSpPr>
        <p:spPr bwMode="auto">
          <a:xfrm>
            <a:off x="8963655" y="3176352"/>
            <a:ext cx="2825357" cy="707886"/>
          </a:xfrm>
          <a:prstGeom prst="rect">
            <a:avLst/>
          </a:prstGeom>
          <a:noFill/>
        </p:spPr>
        <p:txBody>
          <a:bodyPr wrap="square" rtlCol="0">
            <a:spAutoFit/>
          </a:bodyPr>
          <a:lstStyle/>
          <a:p>
            <a:pPr algn="ctr">
              <a:defRPr/>
            </a:pPr>
            <a:r>
              <a:rPr lang="de-DE" sz="2000" dirty="0">
                <a:latin typeface="Calibri" panose="020F0502020204030204" pitchFamily="34" charset="0"/>
              </a:rPr>
              <a:t>Leise und dezentrale Energieerzeugung</a:t>
            </a:r>
            <a:endParaRPr dirty="0">
              <a:latin typeface="Calibri" panose="020F0502020204030204" pitchFamily="34" charset="0"/>
            </a:endParaRPr>
          </a:p>
        </p:txBody>
      </p:sp>
      <p:pic>
        <p:nvPicPr>
          <p:cNvPr id="7" name="Grafik 6" descr="Erdkugel: Amerika mit einfarbiger Füllung"/>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p:blipFill>
        <p:spPr bwMode="auto">
          <a:xfrm>
            <a:off x="814243" y="1777124"/>
            <a:ext cx="1289772" cy="1289772"/>
          </a:xfrm>
          <a:prstGeom prst="rect">
            <a:avLst/>
          </a:prstGeom>
        </p:spPr>
      </p:pic>
      <p:pic>
        <p:nvPicPr>
          <p:cNvPr id="10" name="Grafik 9" descr="Fracht mit einfarbiger Füllung"/>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p:blipFill>
        <p:spPr bwMode="auto">
          <a:xfrm>
            <a:off x="3633328" y="1628800"/>
            <a:ext cx="1518653" cy="1518653"/>
          </a:xfrm>
          <a:prstGeom prst="rect">
            <a:avLst/>
          </a:prstGeom>
        </p:spPr>
      </p:pic>
      <p:pic>
        <p:nvPicPr>
          <p:cNvPr id="14" name="Grafik 13" descr="Solarmodule mit einfarbiger Füllung"/>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p:blipFill>
        <p:spPr bwMode="auto">
          <a:xfrm>
            <a:off x="6600056" y="1680662"/>
            <a:ext cx="1303747" cy="1303747"/>
          </a:xfrm>
          <a:prstGeom prst="rect">
            <a:avLst/>
          </a:prstGeom>
        </p:spPr>
      </p:pic>
      <p:pic>
        <p:nvPicPr>
          <p:cNvPr id="17" name="Grafik 16" descr="Lautsprecher stummschalten mit einfarbiger Füllung"/>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p:blipFill>
        <p:spPr bwMode="auto">
          <a:xfrm>
            <a:off x="9433116" y="1701293"/>
            <a:ext cx="1239764" cy="1239764"/>
          </a:xfrm>
          <a:prstGeom prst="rect">
            <a:avLst/>
          </a:prstGeom>
        </p:spPr>
      </p:pic>
      <p:pic>
        <p:nvPicPr>
          <p:cNvPr id="20" name="Grafik 19" descr="Sparschwein mit einfarbiger Füllung"/>
          <p:cNvPicPr>
            <a:picLocks noChangeAspect="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tretch/>
        </p:blipFill>
        <p:spPr bwMode="auto">
          <a:xfrm>
            <a:off x="2050868" y="4031096"/>
            <a:ext cx="1378449" cy="1378449"/>
          </a:xfrm>
          <a:prstGeom prst="rect">
            <a:avLst/>
          </a:prstGeom>
        </p:spPr>
      </p:pic>
      <p:pic>
        <p:nvPicPr>
          <p:cNvPr id="27" name="Grafik 26" descr="Renoviertes Haus funkelnd mit einfarbiger Füllung"/>
          <p:cNvPicPr>
            <a:picLocks noChangeAspect="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a:ext>
            </a:extLst>
          </a:blip>
          <a:stretch/>
        </p:blipFill>
        <p:spPr bwMode="auto">
          <a:xfrm>
            <a:off x="5321012" y="4124662"/>
            <a:ext cx="1191315" cy="1191315"/>
          </a:xfrm>
          <a:prstGeom prst="rect">
            <a:avLst/>
          </a:prstGeom>
        </p:spPr>
      </p:pic>
      <p:pic>
        <p:nvPicPr>
          <p:cNvPr id="29" name="Grafik 28" descr="Seilknoten mit einfarbiger Füllung"/>
          <p:cNvPicPr>
            <a:picLocks noChangeAspect="1"/>
          </p:cNvPicPr>
          <p:nvPr/>
        </p:nvPicPr>
        <p:blipFill>
          <a:blip r:embed="rId8" cstate="email">
            <a:duotone>
              <a:schemeClr val="accent3">
                <a:shade val="45000"/>
                <a:satMod val="135000"/>
              </a:schemeClr>
              <a:prstClr val="white"/>
            </a:duotone>
            <a:extLst>
              <a:ext uri="{28A0092B-C50C-407E-A947-70E740481C1C}">
                <a14:useLocalDpi xmlns:a14="http://schemas.microsoft.com/office/drawing/2010/main"/>
              </a:ext>
            </a:extLst>
          </a:blip>
          <a:stretch/>
        </p:blipFill>
        <p:spPr bwMode="auto">
          <a:xfrm>
            <a:off x="8574619" y="4217074"/>
            <a:ext cx="942386" cy="942386"/>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39601075" name="Titel 1"/>
          <p:cNvSpPr>
            <a:spLocks noGrp="1"/>
          </p:cNvSpPr>
          <p:nvPr>
            <p:ph type="title"/>
          </p:nvPr>
        </p:nvSpPr>
        <p:spPr bwMode="auto">
          <a:xfrm>
            <a:off x="327211" y="716833"/>
            <a:ext cx="10515600" cy="651987"/>
          </a:xfrm>
        </p:spPr>
        <p:txBody>
          <a:bodyPr>
            <a:normAutofit/>
          </a:bodyPr>
          <a:lstStyle>
            <a:lvl1pPr>
              <a:defRPr sz="3400">
                <a:solidFill>
                  <a:srgbClr val="5723B8"/>
                </a:solidFill>
              </a:defRPr>
            </a:lvl1pPr>
          </a:lstStyle>
          <a:p>
            <a:pPr>
              <a:defRPr/>
            </a:pPr>
            <a:r>
              <a:t>Was bringt ein 300 W-Modul?</a:t>
            </a:r>
          </a:p>
        </p:txBody>
      </p:sp>
      <p:sp>
        <p:nvSpPr>
          <p:cNvPr id="1505146674" name="Datumsplatzhalter 3"/>
          <p:cNvSpPr>
            <a:spLocks noGrp="1"/>
          </p:cNvSpPr>
          <p:nvPr>
            <p:ph type="dt" sz="half" idx="10"/>
          </p:nvPr>
        </p:nvSpPr>
        <p:spPr bwMode="auto">
          <a:xfrm>
            <a:off x="292237" y="6356349"/>
            <a:ext cx="2743200" cy="365124"/>
          </a:xfrm>
        </p:spPr>
        <p:txBody>
          <a:bodyPr/>
          <a:lstStyle>
            <a:lvl1pPr>
              <a:defRPr>
                <a:solidFill>
                  <a:srgbClr val="5723B8"/>
                </a:solidFill>
              </a:defRPr>
            </a:lvl1pPr>
          </a:lstStyle>
          <a:p>
            <a:pPr>
              <a:defRPr/>
            </a:pPr>
            <a:r>
              <a:rPr lang="de-DE"/>
              <a:t>www.packsdrauf.solar</a:t>
            </a:r>
            <a:endParaRPr/>
          </a:p>
        </p:txBody>
      </p:sp>
      <p:sp>
        <p:nvSpPr>
          <p:cNvPr id="1952951408" name="Foliennummernplatzhalter 5"/>
          <p:cNvSpPr>
            <a:spLocks noGrp="1"/>
          </p:cNvSpPr>
          <p:nvPr>
            <p:ph type="sldNum" sz="quarter" idx="12"/>
          </p:nvPr>
        </p:nvSpPr>
        <p:spPr bwMode="auto">
          <a:xfrm>
            <a:off x="9225141" y="6356349"/>
            <a:ext cx="2743200" cy="365124"/>
          </a:xfrm>
        </p:spPr>
        <p:txBody>
          <a:bodyPr/>
          <a:lstStyle>
            <a:lvl1pPr>
              <a:defRPr>
                <a:solidFill>
                  <a:srgbClr val="5723B8"/>
                </a:solidFill>
              </a:defRPr>
            </a:lvl1pPr>
          </a:lstStyle>
          <a:p>
            <a:pPr>
              <a:defRPr/>
            </a:pPr>
            <a:fld id="{0DF8D1BB-B05F-A921-0525-8406A551F96E}" type="slidenum">
              <a:rPr lang="de-DE"/>
              <a:t>60</a:t>
            </a:fld>
            <a:endParaRPr lang="de-DE"/>
          </a:p>
        </p:txBody>
      </p:sp>
      <p:sp>
        <p:nvSpPr>
          <p:cNvPr id="1055722788" name="Untertitel 2"/>
          <p:cNvSpPr>
            <a:spLocks noGrp="1"/>
          </p:cNvSpPr>
          <p:nvPr>
            <p:ph type="subTitle" idx="13"/>
          </p:nvPr>
        </p:nvSpPr>
        <p:spPr bwMode="auto">
          <a:xfrm>
            <a:off x="292237" y="161766"/>
            <a:ext cx="5803761" cy="249712"/>
          </a:xfrm>
        </p:spPr>
        <p:txBody>
          <a:bodyPr>
            <a:normAutofit fontScale="85000" lnSpcReduction="20000"/>
          </a:bodyPr>
          <a:lstStyle>
            <a:lvl1pPr marL="0" indent="0" algn="l">
              <a:buNone/>
              <a:defRPr sz="1500">
                <a:solidFill>
                  <a:srgbClr val="5723B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t>Stecker-Solar</a:t>
            </a:r>
          </a:p>
        </p:txBody>
      </p:sp>
      <p:sp>
        <p:nvSpPr>
          <p:cNvPr id="202003151" name=" 202003150"/>
          <p:cNvSpPr/>
          <p:nvPr/>
        </p:nvSpPr>
        <p:spPr bwMode="auto">
          <a:xfrm>
            <a:off x="9311027" y="4867346"/>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dirty="0">
              <a:latin typeface="Calibri" panose="020F0502020204030204" pitchFamily="34" charset="0"/>
            </a:endParaRPr>
          </a:p>
        </p:txBody>
      </p:sp>
      <p:pic>
        <p:nvPicPr>
          <p:cNvPr id="572142377" name="Grafik 572142376"/>
          <p:cNvPicPr>
            <a:picLocks noChangeAspect="1"/>
          </p:cNvPicPr>
          <p:nvPr/>
        </p:nvPicPr>
        <p:blipFill>
          <a:blip r:embed="rId3"/>
          <a:stretch/>
        </p:blipFill>
        <p:spPr bwMode="auto">
          <a:xfrm>
            <a:off x="2156679" y="1484784"/>
            <a:ext cx="6934199" cy="4895849"/>
          </a:xfrm>
          <a:prstGeom prst="rect">
            <a:avLst/>
          </a:prstGeom>
        </p:spPr>
      </p:pic>
      <p:sp>
        <p:nvSpPr>
          <p:cNvPr id="239797668" name=" 239797667"/>
          <p:cNvSpPr/>
          <p:nvPr/>
        </p:nvSpPr>
        <p:spPr bwMode="auto">
          <a:xfrm>
            <a:off x="17732948" y="5865616"/>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dirty="0">
              <a:latin typeface="Calibri" panose="020F0502020204030204" pitchFamily="34" charset="0"/>
            </a:endParaRPr>
          </a:p>
        </p:txBody>
      </p:sp>
      <p:sp>
        <p:nvSpPr>
          <p:cNvPr id="11" name="Textfeld 9"/>
          <p:cNvSpPr txBox="1">
            <a:spLocks noChangeArrowheads="1"/>
          </p:cNvSpPr>
          <p:nvPr/>
        </p:nvSpPr>
        <p:spPr bwMode="auto">
          <a:xfrm>
            <a:off x="8832305" y="6385663"/>
            <a:ext cx="3646126"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Graphik: Verbraucherzentrale NRW / Kerstin </a:t>
            </a:r>
            <a:r>
              <a:rPr lang="de-DE" sz="1000" dirty="0" err="1">
                <a:solidFill>
                  <a:schemeClr val="bg1">
                    <a:lumMod val="65000"/>
                  </a:schemeClr>
                </a:solidFill>
                <a:latin typeface="Calibri" panose="020F0502020204030204" pitchFamily="34" charset="0"/>
                <a:ea typeface="ＭＳ Ｐゴシック"/>
              </a:rPr>
              <a:t>Wakob</a:t>
            </a:r>
            <a:endParaRPr lang="de-DE" sz="1000" b="1" dirty="0">
              <a:solidFill>
                <a:schemeClr val="bg1">
                  <a:lumMod val="65000"/>
                </a:schemeClr>
              </a:solidFill>
              <a:latin typeface="Calibri" panose="020F0502020204030204" pitchFamily="34" charset="0"/>
              <a:ea typeface="ＭＳ Ｐゴシック"/>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29404234" name="Titel 1"/>
          <p:cNvSpPr>
            <a:spLocks noGrp="1"/>
          </p:cNvSpPr>
          <p:nvPr>
            <p:ph type="title"/>
          </p:nvPr>
        </p:nvSpPr>
        <p:spPr bwMode="auto">
          <a:xfrm>
            <a:off x="327211" y="716833"/>
            <a:ext cx="10515600" cy="651987"/>
          </a:xfrm>
        </p:spPr>
        <p:txBody>
          <a:bodyPr>
            <a:normAutofit/>
          </a:bodyPr>
          <a:lstStyle>
            <a:lvl1pPr>
              <a:defRPr sz="3400">
                <a:solidFill>
                  <a:srgbClr val="5723B8"/>
                </a:solidFill>
              </a:defRPr>
            </a:lvl1pPr>
          </a:lstStyle>
          <a:p>
            <a:pPr>
              <a:defRPr/>
            </a:pPr>
            <a:r>
              <a:t>Nutzen - Kosten - Beispielrechnung</a:t>
            </a:r>
          </a:p>
        </p:txBody>
      </p:sp>
      <p:sp>
        <p:nvSpPr>
          <p:cNvPr id="1460191541" name="Datumsplatzhalter 3"/>
          <p:cNvSpPr>
            <a:spLocks noGrp="1"/>
          </p:cNvSpPr>
          <p:nvPr>
            <p:ph type="dt" sz="half" idx="10"/>
          </p:nvPr>
        </p:nvSpPr>
        <p:spPr bwMode="auto">
          <a:xfrm>
            <a:off x="283169" y="6396656"/>
            <a:ext cx="2743200" cy="365124"/>
          </a:xfrm>
        </p:spPr>
        <p:txBody>
          <a:bodyPr/>
          <a:lstStyle>
            <a:lvl1pPr>
              <a:defRPr>
                <a:solidFill>
                  <a:srgbClr val="5723B8"/>
                </a:solidFill>
              </a:defRPr>
            </a:lvl1pPr>
          </a:lstStyle>
          <a:p>
            <a:pPr>
              <a:defRPr/>
            </a:pPr>
            <a:r>
              <a:rPr lang="de-DE"/>
              <a:t>www.packsdrauf.solar</a:t>
            </a:r>
            <a:endParaRPr/>
          </a:p>
        </p:txBody>
      </p:sp>
      <p:sp>
        <p:nvSpPr>
          <p:cNvPr id="1297088549" name="Foliennummernplatzhalter 5"/>
          <p:cNvSpPr>
            <a:spLocks noGrp="1"/>
          </p:cNvSpPr>
          <p:nvPr>
            <p:ph type="sldNum" sz="quarter" idx="12"/>
          </p:nvPr>
        </p:nvSpPr>
        <p:spPr bwMode="auto">
          <a:xfrm>
            <a:off x="9225141" y="6356349"/>
            <a:ext cx="2743200" cy="365124"/>
          </a:xfrm>
        </p:spPr>
        <p:txBody>
          <a:bodyPr/>
          <a:lstStyle>
            <a:lvl1pPr>
              <a:defRPr>
                <a:solidFill>
                  <a:srgbClr val="5723B8"/>
                </a:solidFill>
              </a:defRPr>
            </a:lvl1pPr>
          </a:lstStyle>
          <a:p>
            <a:pPr>
              <a:defRPr/>
            </a:pPr>
            <a:fld id="{404D637E-8752-0BC9-FDAF-8EC8F91E3BE2}" type="slidenum">
              <a:rPr lang="de-DE"/>
              <a:t>61</a:t>
            </a:fld>
            <a:endParaRPr lang="de-DE"/>
          </a:p>
        </p:txBody>
      </p:sp>
      <p:sp>
        <p:nvSpPr>
          <p:cNvPr id="1935751851" name="Untertitel 2"/>
          <p:cNvSpPr>
            <a:spLocks noGrp="1"/>
          </p:cNvSpPr>
          <p:nvPr>
            <p:ph type="subTitle" idx="13"/>
          </p:nvPr>
        </p:nvSpPr>
        <p:spPr bwMode="auto">
          <a:xfrm>
            <a:off x="292237" y="161766"/>
            <a:ext cx="5803761" cy="249712"/>
          </a:xfrm>
        </p:spPr>
        <p:txBody>
          <a:bodyPr>
            <a:normAutofit fontScale="85000" lnSpcReduction="20000"/>
          </a:bodyPr>
          <a:lstStyle>
            <a:lvl1pPr marL="0" indent="0" algn="l">
              <a:buNone/>
              <a:defRPr sz="1500">
                <a:solidFill>
                  <a:srgbClr val="5723B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sz="1500" b="0" i="0" u="none" strike="noStrike" cap="none" spc="0" dirty="0">
                <a:solidFill>
                  <a:srgbClr val="5723B8"/>
                </a:solidFill>
                <a:ea typeface="+mn-ea"/>
                <a:cs typeface="+mn-cs"/>
              </a:rPr>
              <a:t>Stecker-Solar</a:t>
            </a:r>
            <a:endParaRPr dirty="0"/>
          </a:p>
        </p:txBody>
      </p:sp>
      <p:sp>
        <p:nvSpPr>
          <p:cNvPr id="51478816" name="Inhaltsplatzhalter 2"/>
          <p:cNvSpPr>
            <a:spLocks noGrp="1"/>
          </p:cNvSpPr>
          <p:nvPr>
            <p:ph idx="1"/>
          </p:nvPr>
        </p:nvSpPr>
        <p:spPr bwMode="auto">
          <a:xfrm>
            <a:off x="838198" y="1627092"/>
            <a:ext cx="6235656" cy="4532195"/>
          </a:xfrm>
        </p:spPr>
        <p:txBody>
          <a:bodyPr vertOverflow="overflow" horzOverflow="clip" vert="horz" wrap="square" lIns="91440" tIns="45720" rIns="91440" bIns="45720" numCol="1" spcCol="0" rtlCol="0" fromWordArt="0" anchor="t" anchorCtr="0" forceAA="0" compatLnSpc="0">
            <a:normAutofit/>
          </a:bodyPr>
          <a:lstStyle>
            <a:lvl1pPr>
              <a:defRPr sz="2400"/>
            </a:lvl1pPr>
            <a:lvl2pPr>
              <a:defRPr sz="2000"/>
            </a:lvl2pPr>
            <a:lvl3pPr>
              <a:defRPr sz="1500"/>
            </a:lvl3pPr>
          </a:lstStyle>
          <a:p>
            <a:pPr>
              <a:defRPr/>
            </a:pPr>
            <a:r>
              <a:rPr b="0" i="0" u="none" spc="0" dirty="0">
                <a:solidFill>
                  <a:srgbClr val="000000"/>
                </a:solidFill>
                <a:ea typeface="Arial"/>
                <a:cs typeface="Arial"/>
              </a:rPr>
              <a:t>300 Watt-</a:t>
            </a:r>
            <a:r>
              <a:rPr b="0" i="0" u="none" spc="0" dirty="0" err="1">
                <a:solidFill>
                  <a:srgbClr val="000000"/>
                </a:solidFill>
                <a:ea typeface="Arial"/>
                <a:cs typeface="Arial"/>
              </a:rPr>
              <a:t>Solarmodul</a:t>
            </a:r>
            <a:r>
              <a:rPr b="0" i="0" u="none" spc="0" dirty="0">
                <a:solidFill>
                  <a:srgbClr val="000000"/>
                </a:solidFill>
                <a:ea typeface="Arial"/>
                <a:cs typeface="Arial"/>
              </a:rPr>
              <a:t>	</a:t>
            </a:r>
            <a:endParaRPr dirty="0"/>
          </a:p>
          <a:p>
            <a:pPr lvl="1">
              <a:defRPr/>
            </a:pPr>
            <a:r>
              <a:rPr sz="2200" b="0" i="0" u="none" spc="0" dirty="0" err="1">
                <a:solidFill>
                  <a:srgbClr val="000000"/>
                </a:solidFill>
                <a:ea typeface="Arial"/>
                <a:cs typeface="Arial"/>
              </a:rPr>
              <a:t>Stromproduktion</a:t>
            </a:r>
            <a:r>
              <a:rPr sz="2200" b="0" i="0" u="none" spc="0" dirty="0">
                <a:solidFill>
                  <a:srgbClr val="000000"/>
                </a:solidFill>
                <a:ea typeface="Arial"/>
                <a:cs typeface="Arial"/>
              </a:rPr>
              <a:t> 200 kWh pro </a:t>
            </a:r>
            <a:r>
              <a:rPr sz="2200" b="0" i="0" u="none" spc="0" dirty="0" err="1">
                <a:solidFill>
                  <a:srgbClr val="000000"/>
                </a:solidFill>
                <a:ea typeface="Arial"/>
                <a:cs typeface="Arial"/>
              </a:rPr>
              <a:t>Jahr</a:t>
            </a:r>
            <a:r>
              <a:rPr sz="2200" b="0" i="0" u="none" spc="0" dirty="0">
                <a:solidFill>
                  <a:srgbClr val="000000"/>
                </a:solidFill>
                <a:ea typeface="Arial"/>
                <a:cs typeface="Arial"/>
              </a:rPr>
              <a:t>	</a:t>
            </a:r>
            <a:endParaRPr sz="3000" b="0" i="0" u="none" spc="0" dirty="0">
              <a:solidFill>
                <a:srgbClr val="000000"/>
              </a:solidFill>
              <a:ea typeface="Arial"/>
              <a:cs typeface="Arial"/>
            </a:endParaRPr>
          </a:p>
          <a:p>
            <a:pPr lvl="1">
              <a:defRPr/>
            </a:pPr>
            <a:r>
              <a:rPr sz="2200" b="0" i="0" u="none" spc="0" dirty="0" err="1">
                <a:solidFill>
                  <a:srgbClr val="000000"/>
                </a:solidFill>
                <a:ea typeface="Arial"/>
                <a:cs typeface="Arial"/>
              </a:rPr>
              <a:t>davon</a:t>
            </a:r>
            <a:r>
              <a:rPr sz="2200" b="0" i="0" u="none" spc="0" dirty="0">
                <a:solidFill>
                  <a:srgbClr val="000000"/>
                </a:solidFill>
                <a:ea typeface="Arial"/>
                <a:cs typeface="Arial"/>
              </a:rPr>
              <a:t> 150 kWh /</a:t>
            </a:r>
            <a:r>
              <a:rPr sz="2200" b="0" i="0" u="none" spc="0" dirty="0" err="1">
                <a:solidFill>
                  <a:srgbClr val="000000"/>
                </a:solidFill>
                <a:ea typeface="Arial"/>
                <a:cs typeface="Arial"/>
              </a:rPr>
              <a:t>Jahr</a:t>
            </a:r>
            <a:r>
              <a:rPr sz="2200" b="0" i="0" u="none" spc="0" dirty="0">
                <a:solidFill>
                  <a:srgbClr val="000000"/>
                </a:solidFill>
                <a:ea typeface="Arial"/>
                <a:cs typeface="Arial"/>
              </a:rPr>
              <a:t> </a:t>
            </a:r>
            <a:r>
              <a:rPr sz="2200" b="0" i="0" u="none" spc="0" dirty="0" err="1">
                <a:solidFill>
                  <a:srgbClr val="000000"/>
                </a:solidFill>
                <a:ea typeface="Arial"/>
                <a:cs typeface="Arial"/>
              </a:rPr>
              <a:t>Verbrauch</a:t>
            </a:r>
            <a:r>
              <a:rPr sz="2200" b="0" i="0" u="none" spc="0" dirty="0">
                <a:solidFill>
                  <a:srgbClr val="000000"/>
                </a:solidFill>
                <a:ea typeface="Arial"/>
                <a:cs typeface="Arial"/>
              </a:rPr>
              <a:t> </a:t>
            </a:r>
            <a:r>
              <a:rPr sz="2200" b="0" i="0" u="none" spc="0" dirty="0" err="1">
                <a:solidFill>
                  <a:srgbClr val="000000"/>
                </a:solidFill>
                <a:ea typeface="Arial"/>
                <a:cs typeface="Arial"/>
              </a:rPr>
              <a:t>im</a:t>
            </a:r>
            <a:r>
              <a:rPr sz="2200" b="0" i="0" u="none" spc="0" dirty="0">
                <a:solidFill>
                  <a:srgbClr val="000000"/>
                </a:solidFill>
                <a:ea typeface="Arial"/>
                <a:cs typeface="Arial"/>
              </a:rPr>
              <a:t> </a:t>
            </a:r>
            <a:r>
              <a:rPr sz="2200" b="0" i="0" u="none" spc="0" dirty="0" err="1">
                <a:solidFill>
                  <a:srgbClr val="000000"/>
                </a:solidFill>
                <a:ea typeface="Arial"/>
                <a:cs typeface="Arial"/>
              </a:rPr>
              <a:t>Haushalt</a:t>
            </a:r>
            <a:r>
              <a:rPr sz="2200" b="0" i="0" u="none" spc="0" dirty="0">
                <a:solidFill>
                  <a:srgbClr val="000000"/>
                </a:solidFill>
                <a:ea typeface="Arial"/>
                <a:cs typeface="Arial"/>
              </a:rPr>
              <a:t> </a:t>
            </a:r>
            <a:endParaRPr sz="3000" b="0" i="0" u="none" spc="0" dirty="0">
              <a:solidFill>
                <a:srgbClr val="000000"/>
              </a:solidFill>
              <a:ea typeface="Arial"/>
              <a:cs typeface="Arial"/>
            </a:endParaRPr>
          </a:p>
          <a:p>
            <a:pPr lvl="1">
              <a:defRPr/>
            </a:pPr>
            <a:r>
              <a:rPr sz="2200" b="0" i="0" u="none" spc="0" dirty="0" err="1">
                <a:solidFill>
                  <a:srgbClr val="000000"/>
                </a:solidFill>
                <a:ea typeface="Arial"/>
                <a:cs typeface="Arial"/>
              </a:rPr>
              <a:t>Einsparung</a:t>
            </a:r>
            <a:r>
              <a:rPr sz="2200" b="0" i="0" u="none" spc="0" dirty="0">
                <a:solidFill>
                  <a:srgbClr val="000000"/>
                </a:solidFill>
                <a:ea typeface="Arial"/>
                <a:cs typeface="Arial"/>
              </a:rPr>
              <a:t> pro </a:t>
            </a:r>
            <a:r>
              <a:rPr sz="2200" b="0" i="0" u="none" spc="0" dirty="0" err="1">
                <a:solidFill>
                  <a:srgbClr val="000000"/>
                </a:solidFill>
                <a:ea typeface="Arial"/>
                <a:cs typeface="Arial"/>
              </a:rPr>
              <a:t>Jahr</a:t>
            </a:r>
            <a:r>
              <a:rPr sz="2200" b="0" i="0" u="none" spc="0" dirty="0">
                <a:solidFill>
                  <a:srgbClr val="000000"/>
                </a:solidFill>
                <a:ea typeface="Arial"/>
                <a:cs typeface="Arial"/>
              </a:rPr>
              <a:t> </a:t>
            </a:r>
            <a:br>
              <a:rPr sz="2200" b="0" i="0" u="none" spc="0" dirty="0">
                <a:solidFill>
                  <a:srgbClr val="000000"/>
                </a:solidFill>
                <a:ea typeface="Arial"/>
                <a:cs typeface="Arial"/>
              </a:rPr>
            </a:br>
            <a:r>
              <a:rPr sz="2200" b="0" i="0" u="none" spc="0" dirty="0">
                <a:solidFill>
                  <a:srgbClr val="000000"/>
                </a:solidFill>
                <a:ea typeface="Arial"/>
                <a:cs typeface="Arial"/>
              </a:rPr>
              <a:t>	150 kWh x</a:t>
            </a:r>
            <a:r>
              <a:rPr lang="de-DE" sz="2200" b="0" i="0" u="none" spc="0" dirty="0">
                <a:solidFill>
                  <a:srgbClr val="000000"/>
                </a:solidFill>
                <a:ea typeface="Arial"/>
                <a:cs typeface="Arial"/>
              </a:rPr>
              <a:t> </a:t>
            </a:r>
            <a:r>
              <a:rPr sz="2200" b="0" i="0" u="none" spc="0" dirty="0">
                <a:solidFill>
                  <a:srgbClr val="000000"/>
                </a:solidFill>
                <a:ea typeface="Arial"/>
                <a:cs typeface="Arial"/>
              </a:rPr>
              <a:t>40 Cent / kWh =</a:t>
            </a:r>
            <a:r>
              <a:rPr lang="de-DE" sz="2200" b="0" i="0" u="none" spc="0" dirty="0">
                <a:solidFill>
                  <a:srgbClr val="000000"/>
                </a:solidFill>
                <a:ea typeface="Arial"/>
                <a:cs typeface="Arial"/>
              </a:rPr>
              <a:t> </a:t>
            </a:r>
            <a:r>
              <a:rPr sz="2200" b="0" i="0" u="none" spc="0" dirty="0">
                <a:solidFill>
                  <a:srgbClr val="000000"/>
                </a:solidFill>
                <a:ea typeface="Arial"/>
                <a:cs typeface="Arial"/>
              </a:rPr>
              <a:t>60 €</a:t>
            </a:r>
            <a:endParaRPr sz="3000" b="0" i="0" u="none" spc="0" dirty="0">
              <a:solidFill>
                <a:srgbClr val="000000"/>
              </a:solidFill>
              <a:ea typeface="Arial"/>
              <a:cs typeface="Arial"/>
            </a:endParaRPr>
          </a:p>
          <a:p>
            <a:pPr>
              <a:defRPr/>
            </a:pPr>
            <a:r>
              <a:rPr b="0" i="0" u="none" spc="0" dirty="0" err="1">
                <a:solidFill>
                  <a:srgbClr val="000000"/>
                </a:solidFill>
                <a:ea typeface="Arial"/>
                <a:cs typeface="Arial"/>
              </a:rPr>
              <a:t>Nach</a:t>
            </a:r>
            <a:r>
              <a:rPr b="0" i="0" u="none" spc="0" dirty="0">
                <a:solidFill>
                  <a:srgbClr val="000000"/>
                </a:solidFill>
                <a:ea typeface="Arial"/>
                <a:cs typeface="Arial"/>
              </a:rPr>
              <a:t> 10 Jahren 600 €</a:t>
            </a:r>
            <a:r>
              <a:rPr lang="de-DE" b="0" i="0" u="none" spc="0" dirty="0">
                <a:solidFill>
                  <a:srgbClr val="000000"/>
                </a:solidFill>
                <a:ea typeface="Arial"/>
                <a:cs typeface="Arial"/>
              </a:rPr>
              <a:t> </a:t>
            </a:r>
            <a:r>
              <a:rPr b="0" i="0" u="none" spc="0" dirty="0">
                <a:solidFill>
                  <a:srgbClr val="000000"/>
                </a:solidFill>
                <a:ea typeface="Arial"/>
                <a:cs typeface="Arial"/>
              </a:rPr>
              <a:t>(</a:t>
            </a:r>
            <a:r>
              <a:rPr lang="de-DE" b="0" i="0" u="none" spc="0" dirty="0">
                <a:solidFill>
                  <a:srgbClr val="000000"/>
                </a:solidFill>
                <a:ea typeface="Arial"/>
                <a:cs typeface="Arial"/>
              </a:rPr>
              <a:t>je nach </a:t>
            </a:r>
            <a:r>
              <a:rPr b="0" i="0" u="none" spc="0" dirty="0" err="1">
                <a:solidFill>
                  <a:srgbClr val="000000"/>
                </a:solidFill>
                <a:ea typeface="Arial"/>
                <a:cs typeface="Arial"/>
              </a:rPr>
              <a:t>Strompreis</a:t>
            </a:r>
            <a:r>
              <a:rPr b="0" i="0" u="none" spc="0" dirty="0">
                <a:solidFill>
                  <a:srgbClr val="000000"/>
                </a:solidFill>
                <a:ea typeface="Arial"/>
                <a:cs typeface="Arial"/>
              </a:rPr>
              <a:t>)</a:t>
            </a:r>
            <a:endParaRPr dirty="0"/>
          </a:p>
          <a:p>
            <a:pPr>
              <a:defRPr/>
            </a:pPr>
            <a:r>
              <a:rPr b="0" i="0" u="none" spc="0" dirty="0" err="1">
                <a:solidFill>
                  <a:srgbClr val="000000"/>
                </a:solidFill>
                <a:ea typeface="Arial"/>
                <a:cs typeface="Arial"/>
              </a:rPr>
              <a:t>Einspeisevergütung</a:t>
            </a:r>
            <a:r>
              <a:rPr b="0" i="0" u="none" spc="0" dirty="0">
                <a:solidFill>
                  <a:srgbClr val="000000"/>
                </a:solidFill>
                <a:ea typeface="Arial"/>
                <a:cs typeface="Arial"/>
              </a:rPr>
              <a:t> </a:t>
            </a:r>
            <a:r>
              <a:rPr b="0" i="0" u="none" spc="0" dirty="0" err="1">
                <a:solidFill>
                  <a:srgbClr val="000000"/>
                </a:solidFill>
                <a:ea typeface="Arial"/>
                <a:cs typeface="Arial"/>
              </a:rPr>
              <a:t>lohnt</a:t>
            </a:r>
            <a:r>
              <a:rPr b="0" i="0" u="none" spc="0" dirty="0">
                <a:solidFill>
                  <a:srgbClr val="000000"/>
                </a:solidFill>
                <a:ea typeface="Arial"/>
                <a:cs typeface="Arial"/>
              </a:rPr>
              <a:t> </a:t>
            </a:r>
            <a:r>
              <a:rPr b="0" i="0" u="none" spc="0" dirty="0" err="1">
                <a:solidFill>
                  <a:srgbClr val="000000"/>
                </a:solidFill>
                <a:ea typeface="Arial"/>
                <a:cs typeface="Arial"/>
              </a:rPr>
              <a:t>sich</a:t>
            </a:r>
            <a:r>
              <a:rPr b="0" i="0" u="none" spc="0" dirty="0">
                <a:solidFill>
                  <a:srgbClr val="000000"/>
                </a:solidFill>
                <a:ea typeface="Arial"/>
                <a:cs typeface="Arial"/>
              </a:rPr>
              <a:t> </a:t>
            </a:r>
            <a:r>
              <a:rPr b="0" i="0" u="none" spc="0" dirty="0" err="1">
                <a:solidFill>
                  <a:srgbClr val="000000"/>
                </a:solidFill>
                <a:ea typeface="Arial"/>
                <a:cs typeface="Arial"/>
              </a:rPr>
              <a:t>hier</a:t>
            </a:r>
            <a:r>
              <a:rPr b="0" i="0" u="none" spc="0" dirty="0">
                <a:solidFill>
                  <a:srgbClr val="000000"/>
                </a:solidFill>
                <a:ea typeface="Arial"/>
                <a:cs typeface="Arial"/>
              </a:rPr>
              <a:t> </a:t>
            </a:r>
            <a:r>
              <a:rPr b="0" i="0" u="none" spc="0" dirty="0" err="1">
                <a:solidFill>
                  <a:srgbClr val="000000"/>
                </a:solidFill>
                <a:ea typeface="Arial"/>
                <a:cs typeface="Arial"/>
              </a:rPr>
              <a:t>kaum</a:t>
            </a:r>
            <a:r>
              <a:rPr b="0" i="0" u="none" spc="0" dirty="0">
                <a:solidFill>
                  <a:srgbClr val="000000"/>
                </a:solidFill>
                <a:ea typeface="Arial"/>
                <a:cs typeface="Arial"/>
              </a:rPr>
              <a:t> </a:t>
            </a:r>
            <a:br>
              <a:rPr b="0" i="0" u="none" spc="0" dirty="0">
                <a:solidFill>
                  <a:srgbClr val="000000"/>
                </a:solidFill>
                <a:ea typeface="Arial"/>
                <a:cs typeface="Arial"/>
              </a:rPr>
            </a:br>
            <a:r>
              <a:rPr b="0" i="0" u="none" spc="0" dirty="0">
                <a:solidFill>
                  <a:srgbClr val="000000"/>
                </a:solidFill>
                <a:ea typeface="Arial"/>
                <a:cs typeface="Arial"/>
              </a:rPr>
              <a:t>(50 kWh x 7,0 Cent = 3,50 € pro </a:t>
            </a:r>
            <a:r>
              <a:rPr b="0" i="0" u="none" spc="0" dirty="0" err="1">
                <a:solidFill>
                  <a:srgbClr val="000000"/>
                </a:solidFill>
                <a:ea typeface="Arial"/>
                <a:cs typeface="Arial"/>
              </a:rPr>
              <a:t>Jahr</a:t>
            </a:r>
            <a:r>
              <a:rPr b="0" i="0" u="none" spc="0" dirty="0">
                <a:solidFill>
                  <a:srgbClr val="000000"/>
                </a:solidFill>
                <a:ea typeface="Arial"/>
                <a:cs typeface="Arial"/>
              </a:rPr>
              <a:t>) </a:t>
            </a:r>
            <a:endParaRPr dirty="0"/>
          </a:p>
          <a:p>
            <a:pPr>
              <a:defRPr/>
            </a:pPr>
            <a:r>
              <a:rPr dirty="0" err="1"/>
              <a:t>Kosten</a:t>
            </a:r>
            <a:r>
              <a:rPr dirty="0"/>
              <a:t> ca. 500 €</a:t>
            </a:r>
            <a:endParaRPr b="0" i="0" u="none" spc="0" dirty="0">
              <a:solidFill>
                <a:srgbClr val="000000"/>
              </a:solidFill>
              <a:ea typeface="Arial"/>
              <a:cs typeface="Arial"/>
            </a:endParaRPr>
          </a:p>
        </p:txBody>
      </p:sp>
      <p:sp>
        <p:nvSpPr>
          <p:cNvPr id="1978768054" name=" 1978768053"/>
          <p:cNvSpPr/>
          <p:nvPr/>
        </p:nvSpPr>
        <p:spPr bwMode="auto">
          <a:xfrm>
            <a:off x="13152841" y="4609127"/>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dirty="0">
              <a:latin typeface="Calibri" panose="020F0502020204030204" pitchFamily="34" charset="0"/>
            </a:endParaRPr>
          </a:p>
        </p:txBody>
      </p:sp>
      <p:pic>
        <p:nvPicPr>
          <p:cNvPr id="2145972665" name="Grafik 2145972664"/>
          <p:cNvPicPr>
            <a:picLocks noChangeAspect="1"/>
          </p:cNvPicPr>
          <p:nvPr/>
        </p:nvPicPr>
        <p:blipFill>
          <a:blip r:embed="rId2" cstate="email">
            <a:extLst>
              <a:ext uri="{28A0092B-C50C-407E-A947-70E740481C1C}">
                <a14:useLocalDpi xmlns:a14="http://schemas.microsoft.com/office/drawing/2010/main"/>
              </a:ext>
            </a:extLst>
          </a:blip>
          <a:srcRect/>
          <a:stretch/>
        </p:blipFill>
        <p:spPr bwMode="auto">
          <a:xfrm>
            <a:off x="7234951" y="1484784"/>
            <a:ext cx="4333657" cy="4491248"/>
          </a:xfrm>
          <a:prstGeom prst="rect">
            <a:avLst/>
          </a:prstGeom>
        </p:spPr>
      </p:pic>
      <p:sp>
        <p:nvSpPr>
          <p:cNvPr id="800657165" name=" 800657164"/>
          <p:cNvSpPr/>
          <p:nvPr/>
        </p:nvSpPr>
        <p:spPr bwMode="auto">
          <a:xfrm>
            <a:off x="17860406" y="5502207"/>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dirty="0">
              <a:latin typeface="Calibri" panose="020F0502020204030204" pitchFamily="34" charset="0"/>
            </a:endParaRPr>
          </a:p>
        </p:txBody>
      </p:sp>
      <p:sp>
        <p:nvSpPr>
          <p:cNvPr id="11" name="Textfeld 9"/>
          <p:cNvSpPr txBox="1">
            <a:spLocks noChangeArrowheads="1"/>
          </p:cNvSpPr>
          <p:nvPr/>
        </p:nvSpPr>
        <p:spPr bwMode="auto">
          <a:xfrm>
            <a:off x="10488487" y="6385663"/>
            <a:ext cx="1989943"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Foto: Pia Anderer</a:t>
            </a:r>
            <a:endParaRPr lang="de-DE" sz="1000" b="1" dirty="0">
              <a:solidFill>
                <a:schemeClr val="bg1">
                  <a:lumMod val="65000"/>
                </a:schemeClr>
              </a:solidFill>
              <a:latin typeface="Calibri" panose="020F0502020204030204" pitchFamily="34" charset="0"/>
              <a:ea typeface="ＭＳ Ｐゴシック"/>
            </a:endParaRPr>
          </a:p>
        </p:txBody>
      </p:sp>
      <p:sp>
        <p:nvSpPr>
          <p:cNvPr id="12" name="Textfeld 11"/>
          <p:cNvSpPr txBox="1"/>
          <p:nvPr/>
        </p:nvSpPr>
        <p:spPr bwMode="auto">
          <a:xfrm>
            <a:off x="1022463" y="5290260"/>
            <a:ext cx="7461785" cy="1091068"/>
          </a:xfrm>
          <a:prstGeom prst="rect">
            <a:avLst/>
          </a:prstGeom>
          <a:noFill/>
        </p:spPr>
        <p:txBody>
          <a:bodyPr wrap="square">
            <a:spAutoFit/>
          </a:bodyPr>
          <a:lstStyle/>
          <a:p>
            <a:pPr>
              <a:lnSpc>
                <a:spcPct val="110000"/>
              </a:lnSpc>
              <a:spcBef>
                <a:spcPts val="600"/>
              </a:spcBef>
              <a:defRPr/>
            </a:pPr>
            <a:r>
              <a:rPr lang="de-DE" sz="2000" i="1" dirty="0">
                <a:latin typeface="Calibri" panose="020F0502020204030204" pitchFamily="34" charset="0"/>
              </a:rPr>
              <a:t>Zur Abschätzung des Eigenverbrauchs kann der Unabhängigkeitsrechner der HTW-Berlin genutzt werden: </a:t>
            </a:r>
            <a:r>
              <a:rPr lang="de-DE" sz="2000" i="1" u="sng" dirty="0">
                <a:latin typeface="Calibri" panose="020F0502020204030204" pitchFamily="34" charset="0"/>
                <a:hlinkClick r:id="rId3" tooltip="https://solar.htw-berlin.de/rechner/unabhaengigkeitsrechner/"/>
              </a:rPr>
              <a:t>https://solar.htw-berlin.de/rechner/stecker-solar-simulator/</a:t>
            </a:r>
            <a:r>
              <a:rPr lang="de-DE" sz="2000" i="1" dirty="0">
                <a:latin typeface="Calibri" panose="020F0502020204030204" pitchFamily="34" charset="0"/>
              </a:rPr>
              <a:t> </a:t>
            </a:r>
            <a:endParaRPr dirty="0">
              <a:latin typeface="Calibri" panose="020F0502020204030204" pitchFamily="34" charset="0"/>
            </a:endParaRPr>
          </a:p>
        </p:txBody>
      </p:sp>
      <p:pic>
        <p:nvPicPr>
          <p:cNvPr id="13" name="Grafik 12" descr="Post-it-Notizen Silhouette"/>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335360" y="5340180"/>
            <a:ext cx="611004" cy="611004"/>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7A038-AAA0-68DD-1F2C-163FACB6D066}"/>
              </a:ext>
            </a:extLst>
          </p:cNvPr>
          <p:cNvSpPr>
            <a:spLocks noGrp="1"/>
          </p:cNvSpPr>
          <p:nvPr>
            <p:ph type="title"/>
          </p:nvPr>
        </p:nvSpPr>
        <p:spPr/>
        <p:txBody>
          <a:bodyPr/>
          <a:lstStyle/>
          <a:p>
            <a:r>
              <a:rPr lang="de-DE" dirty="0"/>
              <a:t>Photovoltaik vs. Solarthermie	</a:t>
            </a:r>
          </a:p>
        </p:txBody>
      </p:sp>
      <p:sp>
        <p:nvSpPr>
          <p:cNvPr id="3" name="Datumsplatzhalter 2">
            <a:extLst>
              <a:ext uri="{FF2B5EF4-FFF2-40B4-BE49-F238E27FC236}">
                <a16:creationId xmlns:a16="http://schemas.microsoft.com/office/drawing/2014/main" id="{FE2F9433-43EB-3547-C060-BF62C5B7711D}"/>
              </a:ext>
            </a:extLst>
          </p:cNvPr>
          <p:cNvSpPr>
            <a:spLocks noGrp="1"/>
          </p:cNvSpPr>
          <p:nvPr>
            <p:ph type="dt" sz="half" idx="10"/>
          </p:nvPr>
        </p:nvSpPr>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212197C5-B154-B5B7-8FFD-A72A84669612}"/>
              </a:ext>
            </a:extLst>
          </p:cNvPr>
          <p:cNvSpPr>
            <a:spLocks noGrp="1"/>
          </p:cNvSpPr>
          <p:nvPr>
            <p:ph type="sldNum" sz="quarter" idx="12"/>
          </p:nvPr>
        </p:nvSpPr>
        <p:spPr/>
        <p:txBody>
          <a:bodyPr/>
          <a:lstStyle/>
          <a:p>
            <a:pPr>
              <a:defRPr/>
            </a:pPr>
            <a:fld id="{1FBEC313-BFA3-4240-9241-A71F3CEF1773}" type="slidenum">
              <a:rPr lang="de-DE" smtClean="0"/>
              <a:t>62</a:t>
            </a:fld>
            <a:endParaRPr lang="de-DE"/>
          </a:p>
        </p:txBody>
      </p:sp>
      <p:sp>
        <p:nvSpPr>
          <p:cNvPr id="5" name="Untertitel 4">
            <a:extLst>
              <a:ext uri="{FF2B5EF4-FFF2-40B4-BE49-F238E27FC236}">
                <a16:creationId xmlns:a16="http://schemas.microsoft.com/office/drawing/2014/main" id="{2B9DF0A2-C2B0-895B-AA90-56AA66639A74}"/>
              </a:ext>
            </a:extLst>
          </p:cNvPr>
          <p:cNvSpPr>
            <a:spLocks noGrp="1"/>
          </p:cNvSpPr>
          <p:nvPr>
            <p:ph type="subTitle" idx="13"/>
          </p:nvPr>
        </p:nvSpPr>
        <p:spPr/>
        <p:txBody>
          <a:bodyPr>
            <a:normAutofit fontScale="85000" lnSpcReduction="20000"/>
          </a:bodyPr>
          <a:lstStyle/>
          <a:p>
            <a:r>
              <a:rPr lang="de-DE" dirty="0"/>
              <a:t>Photovoltaik vs. Solarthermie</a:t>
            </a:r>
          </a:p>
        </p:txBody>
      </p:sp>
      <p:graphicFrame>
        <p:nvGraphicFramePr>
          <p:cNvPr id="7" name="Tabelle 7">
            <a:extLst>
              <a:ext uri="{FF2B5EF4-FFF2-40B4-BE49-F238E27FC236}">
                <a16:creationId xmlns:a16="http://schemas.microsoft.com/office/drawing/2014/main" id="{4835B146-4528-1540-C619-6C46AEE4BE24}"/>
              </a:ext>
            </a:extLst>
          </p:cNvPr>
          <p:cNvGraphicFramePr>
            <a:graphicFrameLocks noGrp="1"/>
          </p:cNvGraphicFramePr>
          <p:nvPr>
            <p:ph idx="1"/>
            <p:extLst>
              <p:ext uri="{D42A27DB-BD31-4B8C-83A1-F6EECF244321}">
                <p14:modId xmlns:p14="http://schemas.microsoft.com/office/powerpoint/2010/main" val="1173532420"/>
              </p:ext>
            </p:extLst>
          </p:nvPr>
        </p:nvGraphicFramePr>
        <p:xfrm>
          <a:off x="838200" y="1627188"/>
          <a:ext cx="10515600" cy="4626252"/>
        </p:xfrm>
        <a:graphic>
          <a:graphicData uri="http://schemas.openxmlformats.org/drawingml/2006/table">
            <a:tbl>
              <a:tblPr firstRow="1" bandRow="1"/>
              <a:tblGrid>
                <a:gridCol w="5329808">
                  <a:extLst>
                    <a:ext uri="{9D8B030D-6E8A-4147-A177-3AD203B41FA5}">
                      <a16:colId xmlns:a16="http://schemas.microsoft.com/office/drawing/2014/main" val="3919384051"/>
                    </a:ext>
                  </a:extLst>
                </a:gridCol>
                <a:gridCol w="5185792">
                  <a:extLst>
                    <a:ext uri="{9D8B030D-6E8A-4147-A177-3AD203B41FA5}">
                      <a16:colId xmlns:a16="http://schemas.microsoft.com/office/drawing/2014/main" val="3509654124"/>
                    </a:ext>
                  </a:extLst>
                </a:gridCol>
              </a:tblGrid>
              <a:tr h="370840">
                <a:tc>
                  <a:txBody>
                    <a:bodyPr/>
                    <a:lstStyle/>
                    <a:p>
                      <a:r>
                        <a:rPr lang="de-DE" sz="2200" b="1" dirty="0">
                          <a:latin typeface="Calibri" panose="020F0502020204030204" pitchFamily="34" charset="0"/>
                        </a:rPr>
                        <a:t>Photovoltaik</a:t>
                      </a:r>
                    </a:p>
                  </a:txBody>
                  <a:tcPr/>
                </a:tc>
                <a:tc>
                  <a:txBody>
                    <a:bodyPr/>
                    <a:lstStyle/>
                    <a:p>
                      <a:r>
                        <a:rPr lang="de-DE" sz="2200" b="1" dirty="0">
                          <a:latin typeface="Calibri" panose="020F0502020204030204" pitchFamily="34" charset="0"/>
                        </a:rPr>
                        <a:t>Solarthermie</a:t>
                      </a:r>
                    </a:p>
                  </a:txBody>
                  <a:tcPr/>
                </a:tc>
                <a:extLst>
                  <a:ext uri="{0D108BD9-81ED-4DB2-BD59-A6C34878D82A}">
                    <a16:rowId xmlns:a16="http://schemas.microsoft.com/office/drawing/2014/main" val="1494496991"/>
                  </a:ext>
                </a:extLst>
              </a:tr>
              <a:tr h="370840">
                <a:tc>
                  <a:txBody>
                    <a:bodyPr/>
                    <a:lstStyle/>
                    <a:p>
                      <a:r>
                        <a:rPr lang="de-DE" sz="2200" dirty="0">
                          <a:latin typeface="Calibri" panose="020F0502020204030204" pitchFamily="34" charset="0"/>
                        </a:rPr>
                        <a:t>Erzeugung von elektrischem Strom</a:t>
                      </a:r>
                    </a:p>
                  </a:txBody>
                  <a:tcPr/>
                </a:tc>
                <a:tc>
                  <a:txBody>
                    <a:bodyPr/>
                    <a:lstStyle/>
                    <a:p>
                      <a:r>
                        <a:rPr lang="de-DE" sz="2200" dirty="0">
                          <a:latin typeface="Calibri" panose="020F0502020204030204" pitchFamily="34" charset="0"/>
                        </a:rPr>
                        <a:t>Erzeugung von Warm- oder Heizungswasser </a:t>
                      </a:r>
                    </a:p>
                  </a:txBody>
                  <a:tcPr/>
                </a:tc>
                <a:extLst>
                  <a:ext uri="{0D108BD9-81ED-4DB2-BD59-A6C34878D82A}">
                    <a16:rowId xmlns:a16="http://schemas.microsoft.com/office/drawing/2014/main" val="1070323822"/>
                  </a:ext>
                </a:extLst>
              </a:tr>
              <a:tr h="437956">
                <a:tc>
                  <a:txBody>
                    <a:bodyPr/>
                    <a:lstStyle/>
                    <a:p>
                      <a:r>
                        <a:rPr lang="de-DE" sz="2200" dirty="0">
                          <a:latin typeface="Calibri" panose="020F0502020204030204" pitchFamily="34" charset="0"/>
                        </a:rPr>
                        <a:t>Module bestehen aus Silizium, in dem durch die Sonneneinstrahlung ein physikalischer Prozess zur Stromerzeugung losgelöst wird</a:t>
                      </a:r>
                    </a:p>
                  </a:txBody>
                  <a:tcPr/>
                </a:tc>
                <a:tc>
                  <a:txBody>
                    <a:bodyPr/>
                    <a:lstStyle/>
                    <a:p>
                      <a:r>
                        <a:rPr lang="de-DE" sz="2200" dirty="0">
                          <a:latin typeface="Calibri" panose="020F0502020204030204" pitchFamily="34" charset="0"/>
                        </a:rPr>
                        <a:t>Kollektoren bestehen aus Glasröhren oder Blechen, in denen ein Frostschutzmittel durch Sonneneinstrahlung erwärmt wird</a:t>
                      </a:r>
                    </a:p>
                  </a:txBody>
                  <a:tcPr/>
                </a:tc>
                <a:extLst>
                  <a:ext uri="{0D108BD9-81ED-4DB2-BD59-A6C34878D82A}">
                    <a16:rowId xmlns:a16="http://schemas.microsoft.com/office/drawing/2014/main" val="2403306377"/>
                  </a:ext>
                </a:extLst>
              </a:tr>
              <a:tr h="370840">
                <a:tc>
                  <a:txBody>
                    <a:bodyPr/>
                    <a:lstStyle/>
                    <a:p>
                      <a:r>
                        <a:rPr lang="de-DE" sz="2200" dirty="0">
                          <a:latin typeface="Calibri" panose="020F0502020204030204" pitchFamily="34" charset="0"/>
                        </a:rPr>
                        <a:t>Die Photonenenergie der Sonne wird genutzt</a:t>
                      </a:r>
                    </a:p>
                  </a:txBody>
                  <a:tcPr/>
                </a:tc>
                <a:tc>
                  <a:txBody>
                    <a:bodyPr/>
                    <a:lstStyle/>
                    <a:p>
                      <a:r>
                        <a:rPr lang="de-DE" sz="2200" dirty="0">
                          <a:latin typeface="Calibri" panose="020F0502020204030204" pitchFamily="34" charset="0"/>
                        </a:rPr>
                        <a:t>Die Wärme der Sonne wird genutzt</a:t>
                      </a:r>
                    </a:p>
                  </a:txBody>
                  <a:tcPr/>
                </a:tc>
                <a:extLst>
                  <a:ext uri="{0D108BD9-81ED-4DB2-BD59-A6C34878D82A}">
                    <a16:rowId xmlns:a16="http://schemas.microsoft.com/office/drawing/2014/main" val="3107773602"/>
                  </a:ext>
                </a:extLst>
              </a:tr>
              <a:tr h="2248812">
                <a:tc>
                  <a:txBody>
                    <a:bodyPr/>
                    <a:lstStyle/>
                    <a:p>
                      <a:endParaRPr lang="de-DE" sz="2200" dirty="0">
                        <a:latin typeface="Calibri" panose="020F0502020204030204" pitchFamily="34" charset="0"/>
                      </a:endParaRPr>
                    </a:p>
                  </a:txBody>
                  <a:tcPr/>
                </a:tc>
                <a:tc>
                  <a:txBody>
                    <a:bodyPr/>
                    <a:lstStyle/>
                    <a:p>
                      <a:endParaRPr lang="de-DE" sz="2200" dirty="0">
                        <a:latin typeface="Calibri" panose="020F0502020204030204" pitchFamily="34" charset="0"/>
                      </a:endParaRPr>
                    </a:p>
                  </a:txBody>
                  <a:tcPr/>
                </a:tc>
                <a:extLst>
                  <a:ext uri="{0D108BD9-81ED-4DB2-BD59-A6C34878D82A}">
                    <a16:rowId xmlns:a16="http://schemas.microsoft.com/office/drawing/2014/main" val="1232530354"/>
                  </a:ext>
                </a:extLst>
              </a:tr>
            </a:tbl>
          </a:graphicData>
        </a:graphic>
      </p:graphicFrame>
      <p:sp>
        <p:nvSpPr>
          <p:cNvPr id="11" name="Textfeld 9">
            <a:extLst>
              <a:ext uri="{FF2B5EF4-FFF2-40B4-BE49-F238E27FC236}">
                <a16:creationId xmlns:a16="http://schemas.microsoft.com/office/drawing/2014/main" id="{0D93980C-168C-2619-80C6-21BCD619F9A0}"/>
              </a:ext>
            </a:extLst>
          </p:cNvPr>
          <p:cNvSpPr txBox="1">
            <a:spLocks noChangeArrowheads="1"/>
          </p:cNvSpPr>
          <p:nvPr/>
        </p:nvSpPr>
        <p:spPr bwMode="auto">
          <a:xfrm rot="16405362">
            <a:off x="9070607" y="8581880"/>
            <a:ext cx="1534222"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75000"/>
                  </a:schemeClr>
                </a:solidFill>
                <a:latin typeface="Calibri" panose="020F0502020204030204" pitchFamily="34" charset="0"/>
                <a:ea typeface="ＭＳ Ｐゴシック"/>
              </a:rPr>
              <a:t>Foto: Ulrich </a:t>
            </a:r>
            <a:r>
              <a:rPr lang="de-DE" sz="1000" dirty="0" err="1">
                <a:solidFill>
                  <a:schemeClr val="bg1">
                    <a:lumMod val="75000"/>
                  </a:schemeClr>
                </a:solidFill>
                <a:latin typeface="Calibri" panose="020F0502020204030204" pitchFamily="34" charset="0"/>
                <a:ea typeface="ＭＳ Ｐゴシック"/>
              </a:rPr>
              <a:t>Böke</a:t>
            </a:r>
            <a:endParaRPr lang="de-DE" sz="1000" b="1" dirty="0">
              <a:solidFill>
                <a:schemeClr val="bg1">
                  <a:lumMod val="75000"/>
                </a:schemeClr>
              </a:solidFill>
              <a:latin typeface="Calibri" panose="020F0502020204030204" pitchFamily="34" charset="0"/>
              <a:ea typeface="ＭＳ Ｐゴシック"/>
            </a:endParaRPr>
          </a:p>
        </p:txBody>
      </p:sp>
      <p:pic>
        <p:nvPicPr>
          <p:cNvPr id="13" name="Grafik 12">
            <a:extLst>
              <a:ext uri="{FF2B5EF4-FFF2-40B4-BE49-F238E27FC236}">
                <a16:creationId xmlns:a16="http://schemas.microsoft.com/office/drawing/2014/main" id="{DF8AE62B-4D79-DC7F-77EA-581709EC36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83432" y="4153716"/>
            <a:ext cx="5067815" cy="1987450"/>
          </a:xfrm>
          <a:prstGeom prst="rect">
            <a:avLst/>
          </a:prstGeom>
        </p:spPr>
      </p:pic>
      <p:sp>
        <p:nvSpPr>
          <p:cNvPr id="14" name="Textfeld 9">
            <a:extLst>
              <a:ext uri="{FF2B5EF4-FFF2-40B4-BE49-F238E27FC236}">
                <a16:creationId xmlns:a16="http://schemas.microsoft.com/office/drawing/2014/main" id="{C852F9C3-7BB0-64C4-8727-30758C9C9EAE}"/>
              </a:ext>
            </a:extLst>
          </p:cNvPr>
          <p:cNvSpPr txBox="1">
            <a:spLocks noChangeArrowheads="1"/>
          </p:cNvSpPr>
          <p:nvPr/>
        </p:nvSpPr>
        <p:spPr bwMode="auto">
          <a:xfrm>
            <a:off x="9120337" y="6385663"/>
            <a:ext cx="3358094"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Fotos: SFV (links), Wikimedia </a:t>
            </a:r>
            <a:r>
              <a:rPr lang="de-DE" sz="1000" dirty="0" err="1">
                <a:solidFill>
                  <a:schemeClr val="bg1">
                    <a:lumMod val="65000"/>
                  </a:schemeClr>
                </a:solidFill>
                <a:latin typeface="Calibri" panose="020F0502020204030204" pitchFamily="34" charset="0"/>
                <a:ea typeface="ＭＳ Ｐゴシック"/>
              </a:rPr>
              <a:t>commons</a:t>
            </a:r>
            <a:r>
              <a:rPr lang="de-DE" sz="1000" dirty="0">
                <a:solidFill>
                  <a:schemeClr val="bg1">
                    <a:lumMod val="65000"/>
                  </a:schemeClr>
                </a:solidFill>
                <a:latin typeface="Calibri" panose="020F0502020204030204" pitchFamily="34" charset="0"/>
                <a:ea typeface="ＭＳ Ｐゴシック"/>
              </a:rPr>
              <a:t> (rechts)</a:t>
            </a:r>
            <a:endParaRPr lang="de-DE" sz="1000" b="1" dirty="0">
              <a:solidFill>
                <a:schemeClr val="bg1">
                  <a:lumMod val="65000"/>
                </a:schemeClr>
              </a:solidFill>
              <a:latin typeface="Calibri" panose="020F0502020204030204" pitchFamily="34" charset="0"/>
              <a:ea typeface="ＭＳ Ｐゴシック"/>
            </a:endParaRPr>
          </a:p>
        </p:txBody>
      </p:sp>
      <p:pic>
        <p:nvPicPr>
          <p:cNvPr id="24" name="Grafik 23">
            <a:extLst>
              <a:ext uri="{FF2B5EF4-FFF2-40B4-BE49-F238E27FC236}">
                <a16:creationId xmlns:a16="http://schemas.microsoft.com/office/drawing/2014/main" id="{241151AB-12AB-227F-0DAE-BEB268222B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755"/>
          <a:stretch/>
        </p:blipFill>
        <p:spPr>
          <a:xfrm>
            <a:off x="6138031" y="4150640"/>
            <a:ext cx="5067816" cy="1987450"/>
          </a:xfrm>
          <a:prstGeom prst="rect">
            <a:avLst/>
          </a:prstGeom>
        </p:spPr>
      </p:pic>
    </p:spTree>
    <p:extLst>
      <p:ext uri="{BB962C8B-B14F-4D97-AF65-F5344CB8AC3E}">
        <p14:creationId xmlns:p14="http://schemas.microsoft.com/office/powerpoint/2010/main" val="4231433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89497" y="806168"/>
            <a:ext cx="10515600" cy="651988"/>
          </a:xfrm>
        </p:spPr>
        <p:txBody>
          <a:bodyPr/>
          <a:lstStyle/>
          <a:p>
            <a:pPr>
              <a:defRPr/>
            </a:pPr>
            <a:r>
              <a:rPr lang="de-DE">
                <a:solidFill>
                  <a:srgbClr val="5723B8"/>
                </a:solidFill>
              </a:rPr>
              <a:t>Komponenten einer PV-Anlage</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63</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Basiswissen PV-Anlage</a:t>
            </a:r>
            <a:endParaRPr/>
          </a:p>
        </p:txBody>
      </p:sp>
      <p:grpSp>
        <p:nvGrpSpPr>
          <p:cNvPr id="8" name="Gruppieren 7"/>
          <p:cNvGrpSpPr/>
          <p:nvPr/>
        </p:nvGrpSpPr>
        <p:grpSpPr bwMode="auto">
          <a:xfrm>
            <a:off x="9441921" y="1743942"/>
            <a:ext cx="2460582" cy="2629053"/>
            <a:chOff x="9640861" y="-2077417"/>
            <a:chExt cx="2833520" cy="3863098"/>
          </a:xfrm>
        </p:grpSpPr>
        <p:sp>
          <p:nvSpPr>
            <p:cNvPr id="10" name="Freihandform 54"/>
            <p:cNvSpPr/>
            <p:nvPr/>
          </p:nvSpPr>
          <p:spPr bwMode="auto">
            <a:xfrm>
              <a:off x="9640861" y="928783"/>
              <a:ext cx="1902468" cy="856898"/>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2493006"/>
                <a:gd name="connsiteY0" fmla="*/ 1276350 h 1535600"/>
                <a:gd name="connsiteX1" fmla="*/ 10039 w 2493006"/>
                <a:gd name="connsiteY1" fmla="*/ 1527681 h 1535600"/>
                <a:gd name="connsiteX2" fmla="*/ 2480491 w 2493006"/>
                <a:gd name="connsiteY2" fmla="*/ 1535600 h 1535600"/>
                <a:gd name="connsiteX3" fmla="*/ 2492956 w 2493006"/>
                <a:gd name="connsiteY3" fmla="*/ 0 h 1535600"/>
                <a:gd name="connsiteX0" fmla="*/ 0 w 2493006"/>
                <a:gd name="connsiteY0" fmla="*/ 1304925 h 1564175"/>
                <a:gd name="connsiteX1" fmla="*/ 10039 w 2493006"/>
                <a:gd name="connsiteY1" fmla="*/ 1556256 h 1564175"/>
                <a:gd name="connsiteX2" fmla="*/ 2480491 w 2493006"/>
                <a:gd name="connsiteY2" fmla="*/ 1564175 h 1564175"/>
                <a:gd name="connsiteX3" fmla="*/ 2492956 w 2493006"/>
                <a:gd name="connsiteY3" fmla="*/ 0 h 1564175"/>
                <a:gd name="connsiteX0" fmla="*/ 0 w 2493006"/>
                <a:gd name="connsiteY0" fmla="*/ 1304925 h 1556262"/>
                <a:gd name="connsiteX1" fmla="*/ 10039 w 2493006"/>
                <a:gd name="connsiteY1" fmla="*/ 1556256 h 1556262"/>
                <a:gd name="connsiteX2" fmla="*/ 2480492 w 2493006"/>
                <a:gd name="connsiteY2" fmla="*/ 779147 h 1556262"/>
                <a:gd name="connsiteX3" fmla="*/ 2492956 w 2493006"/>
                <a:gd name="connsiteY3" fmla="*/ 0 h 1556262"/>
                <a:gd name="connsiteX0" fmla="*/ 66974 w 2559980"/>
                <a:gd name="connsiteY0" fmla="*/ 1304925 h 1304925"/>
                <a:gd name="connsiteX1" fmla="*/ 0 w 2559980"/>
                <a:gd name="connsiteY1" fmla="*/ 816517 h 1304925"/>
                <a:gd name="connsiteX2" fmla="*/ 2547466 w 2559980"/>
                <a:gd name="connsiteY2" fmla="*/ 779147 h 1304925"/>
                <a:gd name="connsiteX3" fmla="*/ 2559930 w 2559980"/>
                <a:gd name="connsiteY3" fmla="*/ 0 h 1304925"/>
                <a:gd name="connsiteX0" fmla="*/ 0 w 3898471"/>
                <a:gd name="connsiteY0" fmla="*/ 0 h 900606"/>
                <a:gd name="connsiteX1" fmla="*/ 1338491 w 3898471"/>
                <a:gd name="connsiteY1" fmla="*/ 900489 h 900606"/>
                <a:gd name="connsiteX2" fmla="*/ 3885957 w 3898471"/>
                <a:gd name="connsiteY2" fmla="*/ 863119 h 900606"/>
                <a:gd name="connsiteX3" fmla="*/ 3898421 w 3898471"/>
                <a:gd name="connsiteY3" fmla="*/ 83972 h 900606"/>
                <a:gd name="connsiteX0" fmla="*/ 47721 w 3946192"/>
                <a:gd name="connsiteY0" fmla="*/ 0 h 863119"/>
                <a:gd name="connsiteX1" fmla="*/ 0 w 3946192"/>
                <a:gd name="connsiteY1" fmla="*/ 855199 h 863119"/>
                <a:gd name="connsiteX2" fmla="*/ 3933678 w 3946192"/>
                <a:gd name="connsiteY2" fmla="*/ 863119 h 863119"/>
                <a:gd name="connsiteX3" fmla="*/ 3946142 w 3946192"/>
                <a:gd name="connsiteY3" fmla="*/ 83972 h 863119"/>
                <a:gd name="connsiteX0" fmla="*/ 123 w 3898594"/>
                <a:gd name="connsiteY0" fmla="*/ 0 h 863119"/>
                <a:gd name="connsiteX1" fmla="*/ 0 w 3898594"/>
                <a:gd name="connsiteY1" fmla="*/ 847734 h 863119"/>
                <a:gd name="connsiteX2" fmla="*/ 3886080 w 3898594"/>
                <a:gd name="connsiteY2" fmla="*/ 863119 h 863119"/>
                <a:gd name="connsiteX3" fmla="*/ 3898544 w 3898594"/>
                <a:gd name="connsiteY3" fmla="*/ 83972 h 863119"/>
                <a:gd name="connsiteX0" fmla="*/ 123 w 3898592"/>
                <a:gd name="connsiteY0" fmla="*/ 0 h 863119"/>
                <a:gd name="connsiteX1" fmla="*/ 0 w 3898592"/>
                <a:gd name="connsiteY1" fmla="*/ 847734 h 863119"/>
                <a:gd name="connsiteX2" fmla="*/ 3886080 w 3898592"/>
                <a:gd name="connsiteY2" fmla="*/ 863119 h 863119"/>
                <a:gd name="connsiteX3" fmla="*/ 3898543 w 3898592"/>
                <a:gd name="connsiteY3" fmla="*/ 61579 h 863119"/>
                <a:gd name="connsiteX0" fmla="*/ -1 w 3898470"/>
                <a:gd name="connsiteY0" fmla="*/ 0 h 863119"/>
                <a:gd name="connsiteX1" fmla="*/ 39541 w 3898470"/>
                <a:gd name="connsiteY1" fmla="*/ 835293 h 863119"/>
                <a:gd name="connsiteX2" fmla="*/ 3885956 w 3898470"/>
                <a:gd name="connsiteY2" fmla="*/ 863119 h 863119"/>
                <a:gd name="connsiteX3" fmla="*/ 3898419 w 3898470"/>
                <a:gd name="connsiteY3" fmla="*/ 61579 h 863119"/>
                <a:gd name="connsiteX0" fmla="*/ 8054 w 3858927"/>
                <a:gd name="connsiteY0" fmla="*/ 0 h 856899"/>
                <a:gd name="connsiteX1" fmla="*/ -1 w 3858927"/>
                <a:gd name="connsiteY1" fmla="*/ 829073 h 856899"/>
                <a:gd name="connsiteX2" fmla="*/ 3846414 w 3858927"/>
                <a:gd name="connsiteY2" fmla="*/ 856899 h 856899"/>
                <a:gd name="connsiteX3" fmla="*/ 3858877 w 3858927"/>
                <a:gd name="connsiteY3" fmla="*/ 55359 h 856899"/>
              </a:gdLst>
              <a:ahLst/>
              <a:cxnLst>
                <a:cxn ang="0">
                  <a:pos x="connsiteX0" y="connsiteY0"/>
                </a:cxn>
                <a:cxn ang="0">
                  <a:pos x="connsiteX1" y="connsiteY1"/>
                </a:cxn>
                <a:cxn ang="0">
                  <a:pos x="connsiteX2" y="connsiteY2"/>
                </a:cxn>
                <a:cxn ang="0">
                  <a:pos x="connsiteX3" y="connsiteY3"/>
                </a:cxn>
              </a:cxnLst>
              <a:rect l="l" t="t" r="r" b="b"/>
              <a:pathLst>
                <a:path w="3858927" h="856899" extrusionOk="0">
                  <a:moveTo>
                    <a:pt x="8054" y="0"/>
                  </a:moveTo>
                  <a:lnTo>
                    <a:pt x="-1" y="829073"/>
                  </a:lnTo>
                  <a:lnTo>
                    <a:pt x="3846414" y="856899"/>
                  </a:lnTo>
                  <a:cubicBezTo>
                    <a:pt x="3845402" y="354557"/>
                    <a:pt x="3859889" y="557701"/>
                    <a:pt x="3858877" y="5535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1" name="Freihandform 61"/>
            <p:cNvSpPr/>
            <p:nvPr/>
          </p:nvSpPr>
          <p:spPr bwMode="auto">
            <a:xfrm>
              <a:off x="9736531" y="859964"/>
              <a:ext cx="1699983" cy="802732"/>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4013374"/>
                <a:gd name="connsiteY0" fmla="*/ 0 h 1633051"/>
                <a:gd name="connsiteX1" fmla="*/ 1542922 w 4013374"/>
                <a:gd name="connsiteY1" fmla="*/ 1625132 h 1633051"/>
                <a:gd name="connsiteX2" fmla="*/ 4013374 w 4013374"/>
                <a:gd name="connsiteY2" fmla="*/ 1633051 h 1633051"/>
                <a:gd name="connsiteX3" fmla="*/ 4010339 w 4013374"/>
                <a:gd name="connsiteY3" fmla="*/ 126026 h 1633051"/>
                <a:gd name="connsiteX0" fmla="*/ 0 w 4013374"/>
                <a:gd name="connsiteY0" fmla="*/ 0 h 1633051"/>
                <a:gd name="connsiteX1" fmla="*/ 10039 w 4013374"/>
                <a:gd name="connsiteY1" fmla="*/ 779716 h 1633051"/>
                <a:gd name="connsiteX2" fmla="*/ 4013374 w 4013374"/>
                <a:gd name="connsiteY2" fmla="*/ 1633051 h 1633051"/>
                <a:gd name="connsiteX3" fmla="*/ 4010339 w 4013374"/>
                <a:gd name="connsiteY3" fmla="*/ 126026 h 1633051"/>
                <a:gd name="connsiteX0" fmla="*/ 0 w 4013374"/>
                <a:gd name="connsiteY0" fmla="*/ 0 h 802732"/>
                <a:gd name="connsiteX1" fmla="*/ 10039 w 4013374"/>
                <a:gd name="connsiteY1" fmla="*/ 779716 h 802732"/>
                <a:gd name="connsiteX2" fmla="*/ 4013374 w 4013374"/>
                <a:gd name="connsiteY2" fmla="*/ 802732 h 802732"/>
                <a:gd name="connsiteX3" fmla="*/ 4010339 w 4013374"/>
                <a:gd name="connsiteY3" fmla="*/ 126026 h 802732"/>
              </a:gdLst>
              <a:ahLst/>
              <a:cxnLst>
                <a:cxn ang="0">
                  <a:pos x="connsiteX0" y="connsiteY0"/>
                </a:cxn>
                <a:cxn ang="0">
                  <a:pos x="connsiteX1" y="connsiteY1"/>
                </a:cxn>
                <a:cxn ang="0">
                  <a:pos x="connsiteX2" y="connsiteY2"/>
                </a:cxn>
                <a:cxn ang="0">
                  <a:pos x="connsiteX3" y="connsiteY3"/>
                </a:cxn>
              </a:cxnLst>
              <a:rect l="l" t="t" r="r" b="b"/>
              <a:pathLst>
                <a:path w="4013374" h="802732" extrusionOk="0">
                  <a:moveTo>
                    <a:pt x="0" y="0"/>
                  </a:moveTo>
                  <a:lnTo>
                    <a:pt x="10039" y="779716"/>
                  </a:lnTo>
                  <a:lnTo>
                    <a:pt x="4013374" y="802732"/>
                  </a:lnTo>
                  <a:cubicBezTo>
                    <a:pt x="4012362" y="300390"/>
                    <a:pt x="4011351" y="628368"/>
                    <a:pt x="4010339" y="126026"/>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2" name="Text Box 11"/>
            <p:cNvSpPr txBox="1">
              <a:spLocks noChangeArrowheads="1"/>
            </p:cNvSpPr>
            <p:nvPr/>
          </p:nvSpPr>
          <p:spPr bwMode="auto">
            <a:xfrm>
              <a:off x="10376820" y="-2077417"/>
              <a:ext cx="2097561" cy="542692"/>
            </a:xfrm>
            <a:prstGeom prst="rect">
              <a:avLst/>
            </a:prstGeom>
            <a:noFill/>
            <a:ln w="9525">
              <a:noFill/>
              <a:miter lim="800000"/>
              <a:headEnd/>
              <a:tailEnd/>
            </a:ln>
          </p:spPr>
          <p:txBody>
            <a:bodyPr wrap="square">
              <a:spAutoFit/>
            </a:bodyPr>
            <a:lstStyle/>
            <a:p>
              <a:pPr algn="ctr">
                <a:spcBef>
                  <a:spcPts val="0"/>
                </a:spcBef>
                <a:defRPr/>
              </a:pPr>
              <a:r>
                <a:rPr lang="de-DE" sz="1800" dirty="0">
                  <a:latin typeface="Calibri" panose="020F0502020204030204" pitchFamily="34" charset="0"/>
                </a:rPr>
                <a:t>Öffentliches Netz</a:t>
              </a:r>
              <a:endParaRPr dirty="0">
                <a:latin typeface="Calibri" panose="020F0502020204030204" pitchFamily="34" charset="0"/>
              </a:endParaRPr>
            </a:p>
          </p:txBody>
        </p:sp>
      </p:grpSp>
      <p:sp>
        <p:nvSpPr>
          <p:cNvPr id="13" name="Foliennummernplatzhalter 2"/>
          <p:cNvSpPr txBox="1"/>
          <p:nvPr/>
        </p:nvSpPr>
        <p:spPr bwMode="auto">
          <a:xfrm>
            <a:off x="10973296" y="7942277"/>
            <a:ext cx="278449" cy="248488"/>
          </a:xfrm>
          <a:prstGeom prst="rect">
            <a:avLst/>
          </a:prstGeom>
        </p:spPr>
        <p:txBody>
          <a:bodyPr vert="horz" lIns="91440" tIns="45720" rIns="91440" bIns="45720" rtlCol="0" anchor="ctr"/>
          <a:lstStyle>
            <a:defPPr>
              <a:defRPr lang="de-DE"/>
            </a:defPPr>
            <a:lvl1pPr marL="0" algn="r" defTabSz="914400">
              <a:defRPr sz="1200">
                <a:solidFill>
                  <a:srgbClr val="5723B8"/>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endParaRPr lang="en-US" dirty="0">
              <a:latin typeface="Calibri" panose="020F0502020204030204" pitchFamily="34" charset="0"/>
            </a:endParaRPr>
          </a:p>
        </p:txBody>
      </p:sp>
      <p:grpSp>
        <p:nvGrpSpPr>
          <p:cNvPr id="15" name="Gruppieren 14"/>
          <p:cNvGrpSpPr/>
          <p:nvPr/>
        </p:nvGrpSpPr>
        <p:grpSpPr bwMode="auto">
          <a:xfrm>
            <a:off x="2820728" y="2540833"/>
            <a:ext cx="3150082" cy="3390281"/>
            <a:chOff x="2742723" y="1233486"/>
            <a:chExt cx="3557549" cy="4981637"/>
          </a:xfrm>
        </p:grpSpPr>
        <p:sp>
          <p:nvSpPr>
            <p:cNvPr id="16" name="Freihandform 35"/>
            <p:cNvSpPr/>
            <p:nvPr/>
          </p:nvSpPr>
          <p:spPr bwMode="auto">
            <a:xfrm>
              <a:off x="3261798" y="1233486"/>
              <a:ext cx="2957512" cy="9345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7512" h="934531" extrusionOk="0">
                  <a:moveTo>
                    <a:pt x="0" y="234444"/>
                  </a:moveTo>
                  <a:cubicBezTo>
                    <a:pt x="171" y="156296"/>
                    <a:pt x="343" y="78148"/>
                    <a:pt x="514" y="0"/>
                  </a:cubicBezTo>
                  <a:lnTo>
                    <a:pt x="981075" y="5844"/>
                  </a:lnTo>
                  <a:cubicBezTo>
                    <a:pt x="982662" y="313819"/>
                    <a:pt x="984250" y="621794"/>
                    <a:pt x="985837" y="929769"/>
                  </a:cubicBezTo>
                  <a:lnTo>
                    <a:pt x="2957512" y="934531"/>
                  </a:lnTo>
                  <a:lnTo>
                    <a:pt x="2957512" y="7678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7" name="Freihandform 36"/>
            <p:cNvSpPr/>
            <p:nvPr/>
          </p:nvSpPr>
          <p:spPr bwMode="auto">
            <a:xfrm>
              <a:off x="3380860" y="1996569"/>
              <a:ext cx="2919412" cy="3742244"/>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90849"/>
                <a:gd name="connsiteY0" fmla="*/ 3706306 h 3706306"/>
                <a:gd name="connsiteX1" fmla="*/ 33851 w 2990849"/>
                <a:gd name="connsiteY1" fmla="*/ 0 h 3706306"/>
                <a:gd name="connsiteX2" fmla="*/ 1014412 w 2990849"/>
                <a:gd name="connsiteY2" fmla="*/ 5844 h 3706306"/>
                <a:gd name="connsiteX3" fmla="*/ 1019174 w 2990849"/>
                <a:gd name="connsiteY3" fmla="*/ 929769 h 3706306"/>
                <a:gd name="connsiteX4" fmla="*/ 2990849 w 2990849"/>
                <a:gd name="connsiteY4" fmla="*/ 934531 h 3706306"/>
                <a:gd name="connsiteX5" fmla="*/ 2990849 w 2990849"/>
                <a:gd name="connsiteY5" fmla="*/ 767844 h 3706306"/>
                <a:gd name="connsiteX0" fmla="*/ 0 w 2990849"/>
                <a:gd name="connsiteY0" fmla="*/ 3700462 h 4333517"/>
                <a:gd name="connsiteX1" fmla="*/ 981589 w 2990849"/>
                <a:gd name="connsiteY1" fmla="*/ 4328031 h 4333517"/>
                <a:gd name="connsiteX2" fmla="*/ 1014412 w 2990849"/>
                <a:gd name="connsiteY2" fmla="*/ 0 h 4333517"/>
                <a:gd name="connsiteX3" fmla="*/ 1019174 w 2990849"/>
                <a:gd name="connsiteY3" fmla="*/ 923925 h 4333517"/>
                <a:gd name="connsiteX4" fmla="*/ 2990849 w 2990849"/>
                <a:gd name="connsiteY4" fmla="*/ 928687 h 4333517"/>
                <a:gd name="connsiteX5" fmla="*/ 2990849 w 2990849"/>
                <a:gd name="connsiteY5" fmla="*/ 762000 h 4333517"/>
                <a:gd name="connsiteX0" fmla="*/ 0 w 2990849"/>
                <a:gd name="connsiteY0" fmla="*/ 3700462 h 4573532"/>
                <a:gd name="connsiteX1" fmla="*/ 457715 w 2990849"/>
                <a:gd name="connsiteY1" fmla="*/ 3999419 h 4573532"/>
                <a:gd name="connsiteX2" fmla="*/ 981589 w 2990849"/>
                <a:gd name="connsiteY2" fmla="*/ 4328031 h 4573532"/>
                <a:gd name="connsiteX3" fmla="*/ 1014412 w 2990849"/>
                <a:gd name="connsiteY3" fmla="*/ 0 h 4573532"/>
                <a:gd name="connsiteX4" fmla="*/ 1019174 w 2990849"/>
                <a:gd name="connsiteY4" fmla="*/ 923925 h 4573532"/>
                <a:gd name="connsiteX5" fmla="*/ 2990849 w 2990849"/>
                <a:gd name="connsiteY5" fmla="*/ 928687 h 4573532"/>
                <a:gd name="connsiteX6" fmla="*/ 2990849 w 2990849"/>
                <a:gd name="connsiteY6" fmla="*/ 762000 h 4573532"/>
                <a:gd name="connsiteX0" fmla="*/ 0 w 2990849"/>
                <a:gd name="connsiteY0" fmla="*/ 3700462 h 4650343"/>
                <a:gd name="connsiteX1" fmla="*/ 515 w 2990849"/>
                <a:gd name="connsiteY1" fmla="*/ 4332794 h 4650343"/>
                <a:gd name="connsiteX2" fmla="*/ 981589 w 2990849"/>
                <a:gd name="connsiteY2" fmla="*/ 4328031 h 4650343"/>
                <a:gd name="connsiteX3" fmla="*/ 1014412 w 2990849"/>
                <a:gd name="connsiteY3" fmla="*/ 0 h 4650343"/>
                <a:gd name="connsiteX4" fmla="*/ 1019174 w 2990849"/>
                <a:gd name="connsiteY4" fmla="*/ 923925 h 4650343"/>
                <a:gd name="connsiteX5" fmla="*/ 2990849 w 2990849"/>
                <a:gd name="connsiteY5" fmla="*/ 928687 h 4650343"/>
                <a:gd name="connsiteX6" fmla="*/ 2990849 w 2990849"/>
                <a:gd name="connsiteY6" fmla="*/ 762000 h 4650343"/>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2938462 h 3570794"/>
                <a:gd name="connsiteX1" fmla="*/ 515 w 2990849"/>
                <a:gd name="connsiteY1" fmla="*/ 3570794 h 3570794"/>
                <a:gd name="connsiteX2" fmla="*/ 981589 w 2990849"/>
                <a:gd name="connsiteY2" fmla="*/ 3566031 h 3570794"/>
                <a:gd name="connsiteX3" fmla="*/ 1019174 w 2990849"/>
                <a:gd name="connsiteY3" fmla="*/ 161925 h 3570794"/>
                <a:gd name="connsiteX4" fmla="*/ 2990849 w 2990849"/>
                <a:gd name="connsiteY4" fmla="*/ 166687 h 3570794"/>
                <a:gd name="connsiteX5" fmla="*/ 2990849 w 2990849"/>
                <a:gd name="connsiteY5" fmla="*/ 0 h 3570794"/>
                <a:gd name="connsiteX0" fmla="*/ 0 w 2990849"/>
                <a:gd name="connsiteY0" fmla="*/ 3095625 h 3727957"/>
                <a:gd name="connsiteX1" fmla="*/ 515 w 2990849"/>
                <a:gd name="connsiteY1" fmla="*/ 3727957 h 3727957"/>
                <a:gd name="connsiteX2" fmla="*/ 981589 w 2990849"/>
                <a:gd name="connsiteY2" fmla="*/ 3723194 h 3727957"/>
                <a:gd name="connsiteX3" fmla="*/ 1019174 w 2990849"/>
                <a:gd name="connsiteY3" fmla="*/ 319088 h 3727957"/>
                <a:gd name="connsiteX4" fmla="*/ 2990849 w 2990849"/>
                <a:gd name="connsiteY4" fmla="*/ 323850 h 3727957"/>
                <a:gd name="connsiteX5" fmla="*/ 2919411 w 2990849"/>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1019174 w 2919412"/>
                <a:gd name="connsiteY3" fmla="*/ 319088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286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667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62526 w 2919412"/>
                <a:gd name="connsiteY2" fmla="*/ 3718431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81576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42244"/>
                <a:gd name="connsiteX1" fmla="*/ 515 w 2919412"/>
                <a:gd name="connsiteY1" fmla="*/ 37279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 name="connsiteX0" fmla="*/ 0 w 2919412"/>
                <a:gd name="connsiteY0" fmla="*/ 3095625 h 3747007"/>
                <a:gd name="connsiteX1" fmla="*/ 3690 w 2919412"/>
                <a:gd name="connsiteY1" fmla="*/ 3747007 h 3747007"/>
                <a:gd name="connsiteX2" fmla="*/ 881576 w 2919412"/>
                <a:gd name="connsiteY2" fmla="*/ 3742244 h 3747007"/>
                <a:gd name="connsiteX3" fmla="*/ 881061 w 2919412"/>
                <a:gd name="connsiteY3" fmla="*/ 257175 h 3747007"/>
                <a:gd name="connsiteX4" fmla="*/ 2919412 w 2919412"/>
                <a:gd name="connsiteY4" fmla="*/ 257175 h 3747007"/>
                <a:gd name="connsiteX5" fmla="*/ 2919411 w 2919412"/>
                <a:gd name="connsiteY5" fmla="*/ 0 h 3747007"/>
                <a:gd name="connsiteX0" fmla="*/ 0 w 2919412"/>
                <a:gd name="connsiteY0" fmla="*/ 3095625 h 3742244"/>
                <a:gd name="connsiteX1" fmla="*/ 515 w 2919412"/>
                <a:gd name="connsiteY1" fmla="*/ 37406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412" h="3742244" extrusionOk="0">
                  <a:moveTo>
                    <a:pt x="0" y="3095625"/>
                  </a:moveTo>
                  <a:cubicBezTo>
                    <a:pt x="172" y="3306402"/>
                    <a:pt x="343" y="3529880"/>
                    <a:pt x="515" y="3740657"/>
                  </a:cubicBezTo>
                  <a:lnTo>
                    <a:pt x="881576" y="3742244"/>
                  </a:lnTo>
                  <a:cubicBezTo>
                    <a:pt x="887754" y="2588492"/>
                    <a:pt x="874883" y="1410927"/>
                    <a:pt x="881061" y="257175"/>
                  </a:cubicBezTo>
                  <a:lnTo>
                    <a:pt x="2919412" y="257175"/>
                  </a:lnTo>
                  <a:cubicBezTo>
                    <a:pt x="2919412" y="171450"/>
                    <a:pt x="2919411" y="85725"/>
                    <a:pt x="2919411"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18" name="Grafik 17"/>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742723" y="3485332"/>
              <a:ext cx="1237473" cy="2096343"/>
            </a:xfrm>
            <a:prstGeom prst="rect">
              <a:avLst/>
            </a:prstGeom>
          </p:spPr>
        </p:pic>
        <p:sp>
          <p:nvSpPr>
            <p:cNvPr id="19" name="Textfeld 18"/>
            <p:cNvSpPr txBox="1"/>
            <p:nvPr/>
          </p:nvSpPr>
          <p:spPr bwMode="auto">
            <a:xfrm>
              <a:off x="3296570" y="5672431"/>
              <a:ext cx="1017781" cy="542692"/>
            </a:xfrm>
            <a:prstGeom prst="rect">
              <a:avLst/>
            </a:prstGeom>
            <a:noFill/>
          </p:spPr>
          <p:txBody>
            <a:bodyPr wrap="none" rtlCol="0">
              <a:spAutoFit/>
            </a:bodyPr>
            <a:lstStyle/>
            <a:p>
              <a:pPr>
                <a:defRPr/>
              </a:pPr>
              <a:r>
                <a:rPr lang="de-DE" dirty="0">
                  <a:latin typeface="Calibri" panose="020F0502020204030204" pitchFamily="34" charset="0"/>
                </a:rPr>
                <a:t>String 2</a:t>
              </a:r>
              <a:endParaRPr dirty="0">
                <a:latin typeface="Calibri" panose="020F0502020204030204" pitchFamily="34" charset="0"/>
              </a:endParaRPr>
            </a:p>
          </p:txBody>
        </p:sp>
        <p:pic>
          <p:nvPicPr>
            <p:cNvPr id="20" name="Grafik 19"/>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742723" y="1353295"/>
              <a:ext cx="1237473" cy="2096343"/>
            </a:xfrm>
            <a:prstGeom prst="rect">
              <a:avLst/>
            </a:prstGeom>
          </p:spPr>
        </p:pic>
      </p:grpSp>
      <p:grpSp>
        <p:nvGrpSpPr>
          <p:cNvPr id="21" name="Gruppieren 20"/>
          <p:cNvGrpSpPr/>
          <p:nvPr/>
        </p:nvGrpSpPr>
        <p:grpSpPr bwMode="auto">
          <a:xfrm>
            <a:off x="422281" y="1742176"/>
            <a:ext cx="5738499" cy="4966755"/>
            <a:chOff x="77235" y="74715"/>
            <a:chExt cx="6576515" cy="7298089"/>
          </a:xfrm>
        </p:grpSpPr>
        <p:sp>
          <p:nvSpPr>
            <p:cNvPr id="22" name="Freihandform 27"/>
            <p:cNvSpPr/>
            <p:nvPr/>
          </p:nvSpPr>
          <p:spPr bwMode="auto">
            <a:xfrm>
              <a:off x="1847059" y="2020012"/>
              <a:ext cx="4806691" cy="4123336"/>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4648200"/>
                <a:gd name="connsiteY0" fmla="*/ 3333750 h 4724400"/>
                <a:gd name="connsiteX1" fmla="*/ 3248025 w 4648200"/>
                <a:gd name="connsiteY1" fmla="*/ 3333750 h 4724400"/>
                <a:gd name="connsiteX2" fmla="*/ 3238500 w 4648200"/>
                <a:gd name="connsiteY2" fmla="*/ 4724400 h 4724400"/>
                <a:gd name="connsiteX3" fmla="*/ 3886200 w 4648200"/>
                <a:gd name="connsiteY3" fmla="*/ 472440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4648200 w 4648200"/>
                <a:gd name="connsiteY3" fmla="*/ 51435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0 w 4648200"/>
                <a:gd name="connsiteY1" fmla="*/ 4429125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438650"/>
                <a:gd name="connsiteX1" fmla="*/ 0 w 4648200"/>
                <a:gd name="connsiteY1" fmla="*/ 4429125 h 4438650"/>
                <a:gd name="connsiteX2" fmla="*/ 2676525 w 4648200"/>
                <a:gd name="connsiteY2" fmla="*/ 4438650 h 4438650"/>
                <a:gd name="connsiteX3" fmla="*/ 3417662 w 4648200"/>
                <a:gd name="connsiteY3" fmla="*/ 506720 h 4438650"/>
                <a:gd name="connsiteX4" fmla="*/ 4648200 w 4648200"/>
                <a:gd name="connsiteY4" fmla="*/ 514350 h 4438650"/>
                <a:gd name="connsiteX5" fmla="*/ 4648200 w 4648200"/>
                <a:gd name="connsiteY5" fmla="*/ 0 h 4438650"/>
                <a:gd name="connsiteX0" fmla="*/ 0 w 4648200"/>
                <a:gd name="connsiteY0" fmla="*/ 3333750 h 4438650"/>
                <a:gd name="connsiteX1" fmla="*/ 0 w 4648200"/>
                <a:gd name="connsiteY1" fmla="*/ 4429125 h 4438650"/>
                <a:gd name="connsiteX2" fmla="*/ 2676525 w 4648200"/>
                <a:gd name="connsiteY2" fmla="*/ 4438650 h 4438650"/>
                <a:gd name="connsiteX3" fmla="*/ 2741387 w 4648200"/>
                <a:gd name="connsiteY3" fmla="*/ 516245 h 4438650"/>
                <a:gd name="connsiteX4" fmla="*/ 4648200 w 4648200"/>
                <a:gd name="connsiteY4" fmla="*/ 514350 h 4438650"/>
                <a:gd name="connsiteX5" fmla="*/ 4648200 w 4648200"/>
                <a:gd name="connsiteY5" fmla="*/ 0 h 4438650"/>
                <a:gd name="connsiteX0" fmla="*/ 0 w 5124450"/>
                <a:gd name="connsiteY0" fmla="*/ 3476625 h 4438650"/>
                <a:gd name="connsiteX1" fmla="*/ 476250 w 5124450"/>
                <a:gd name="connsiteY1" fmla="*/ 442912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438650"/>
                <a:gd name="connsiteX1" fmla="*/ 0 w 5124450"/>
                <a:gd name="connsiteY1" fmla="*/ 406717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076700"/>
                <a:gd name="connsiteX1" fmla="*/ 0 w 5124450"/>
                <a:gd name="connsiteY1" fmla="*/ 4067175 h 4076700"/>
                <a:gd name="connsiteX2" fmla="*/ 3238500 w 5124450"/>
                <a:gd name="connsiteY2" fmla="*/ 4076700 h 4076700"/>
                <a:gd name="connsiteX3" fmla="*/ 3217637 w 5124450"/>
                <a:gd name="connsiteY3" fmla="*/ 516245 h 4076700"/>
                <a:gd name="connsiteX4" fmla="*/ 5124450 w 5124450"/>
                <a:gd name="connsiteY4" fmla="*/ 514350 h 4076700"/>
                <a:gd name="connsiteX5" fmla="*/ 5124450 w 5124450"/>
                <a:gd name="connsiteY5" fmla="*/ 0 h 4076700"/>
                <a:gd name="connsiteX0" fmla="*/ 0 w 5124450"/>
                <a:gd name="connsiteY0" fmla="*/ 3476625 h 4086225"/>
                <a:gd name="connsiteX1" fmla="*/ 0 w 5124450"/>
                <a:gd name="connsiteY1" fmla="*/ 4067175 h 4086225"/>
                <a:gd name="connsiteX2" fmla="*/ 3219450 w 5124450"/>
                <a:gd name="connsiteY2" fmla="*/ 4086225 h 4086225"/>
                <a:gd name="connsiteX3" fmla="*/ 3217637 w 5124450"/>
                <a:gd name="connsiteY3" fmla="*/ 516245 h 4086225"/>
                <a:gd name="connsiteX4" fmla="*/ 5124450 w 5124450"/>
                <a:gd name="connsiteY4" fmla="*/ 514350 h 4086225"/>
                <a:gd name="connsiteX5" fmla="*/ 5124450 w 5124450"/>
                <a:gd name="connsiteY5" fmla="*/ 0 h 4086225"/>
                <a:gd name="connsiteX0" fmla="*/ 0 w 5124450"/>
                <a:gd name="connsiteY0" fmla="*/ 3495675 h 4105275"/>
                <a:gd name="connsiteX1" fmla="*/ 0 w 5124450"/>
                <a:gd name="connsiteY1" fmla="*/ 4086225 h 4105275"/>
                <a:gd name="connsiteX2" fmla="*/ 3219450 w 5124450"/>
                <a:gd name="connsiteY2" fmla="*/ 4105275 h 4105275"/>
                <a:gd name="connsiteX3" fmla="*/ 3217637 w 5124450"/>
                <a:gd name="connsiteY3" fmla="*/ 535295 h 4105275"/>
                <a:gd name="connsiteX4" fmla="*/ 5124450 w 5124450"/>
                <a:gd name="connsiteY4" fmla="*/ 533400 h 4105275"/>
                <a:gd name="connsiteX5" fmla="*/ 4991100 w 5124450"/>
                <a:gd name="connsiteY5" fmla="*/ 0 h 4105275"/>
                <a:gd name="connsiteX0" fmla="*/ 0 w 5019675"/>
                <a:gd name="connsiteY0" fmla="*/ 3495675 h 4105275"/>
                <a:gd name="connsiteX1" fmla="*/ 0 w 5019675"/>
                <a:gd name="connsiteY1" fmla="*/ 4086225 h 4105275"/>
                <a:gd name="connsiteX2" fmla="*/ 3219450 w 5019675"/>
                <a:gd name="connsiteY2" fmla="*/ 4105275 h 4105275"/>
                <a:gd name="connsiteX3" fmla="*/ 3217637 w 5019675"/>
                <a:gd name="connsiteY3" fmla="*/ 535295 h 4105275"/>
                <a:gd name="connsiteX4" fmla="*/ 5019675 w 5019675"/>
                <a:gd name="connsiteY4" fmla="*/ 523875 h 4105275"/>
                <a:gd name="connsiteX5" fmla="*/ 4991100 w 5019675"/>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5245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104595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4991100 w 5306951"/>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5297380 w 5306951"/>
                <a:gd name="connsiteY5" fmla="*/ 0 h 4105275"/>
                <a:gd name="connsiteX0" fmla="*/ 0 w 5297380"/>
                <a:gd name="connsiteY0" fmla="*/ 3495675 h 4105275"/>
                <a:gd name="connsiteX1" fmla="*/ 0 w 5297380"/>
                <a:gd name="connsiteY1" fmla="*/ 4086225 h 4105275"/>
                <a:gd name="connsiteX2" fmla="*/ 3104595 w 5297380"/>
                <a:gd name="connsiteY2" fmla="*/ 4105275 h 4105275"/>
                <a:gd name="connsiteX3" fmla="*/ 3102782 w 5297380"/>
                <a:gd name="connsiteY3" fmla="*/ 516245 h 4105275"/>
                <a:gd name="connsiteX4" fmla="*/ 5297380 w 5297380"/>
                <a:gd name="connsiteY4" fmla="*/ 536575 h 4105275"/>
                <a:gd name="connsiteX5" fmla="*/ 5297380 w 5297380"/>
                <a:gd name="connsiteY5" fmla="*/ 0 h 4105275"/>
                <a:gd name="connsiteX0" fmla="*/ 0 w 5310142"/>
                <a:gd name="connsiteY0" fmla="*/ 3495675 h 4105275"/>
                <a:gd name="connsiteX1" fmla="*/ 0 w 5310142"/>
                <a:gd name="connsiteY1" fmla="*/ 4086225 h 4105275"/>
                <a:gd name="connsiteX2" fmla="*/ 3104595 w 5310142"/>
                <a:gd name="connsiteY2" fmla="*/ 4105275 h 4105275"/>
                <a:gd name="connsiteX3" fmla="*/ 3102782 w 5310142"/>
                <a:gd name="connsiteY3" fmla="*/ 516245 h 4105275"/>
                <a:gd name="connsiteX4" fmla="*/ 5310142 w 5310142"/>
                <a:gd name="connsiteY4" fmla="*/ 536575 h 4105275"/>
                <a:gd name="connsiteX5" fmla="*/ 5297380 w 5310142"/>
                <a:gd name="connsiteY5" fmla="*/ 0 h 4105275"/>
                <a:gd name="connsiteX0" fmla="*/ 0 w 5303761"/>
                <a:gd name="connsiteY0" fmla="*/ 3495675 h 4105275"/>
                <a:gd name="connsiteX1" fmla="*/ 0 w 5303761"/>
                <a:gd name="connsiteY1" fmla="*/ 4086225 h 4105275"/>
                <a:gd name="connsiteX2" fmla="*/ 3104595 w 5303761"/>
                <a:gd name="connsiteY2" fmla="*/ 4105275 h 4105275"/>
                <a:gd name="connsiteX3" fmla="*/ 3102782 w 5303761"/>
                <a:gd name="connsiteY3" fmla="*/ 516245 h 4105275"/>
                <a:gd name="connsiteX4" fmla="*/ 5303761 w 5303761"/>
                <a:gd name="connsiteY4" fmla="*/ 536575 h 4105275"/>
                <a:gd name="connsiteX5" fmla="*/ 5297380 w 5303761"/>
                <a:gd name="connsiteY5" fmla="*/ 0 h 4105275"/>
                <a:gd name="connsiteX0" fmla="*/ 0 w 5298976"/>
                <a:gd name="connsiteY0" fmla="*/ 3495675 h 4105275"/>
                <a:gd name="connsiteX1" fmla="*/ 0 w 5298976"/>
                <a:gd name="connsiteY1" fmla="*/ 408622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11108 w 5050069"/>
                <a:gd name="connsiteY0" fmla="*/ 3467806 h 4105275"/>
                <a:gd name="connsiteX1" fmla="*/ 3461 w 5050069"/>
                <a:gd name="connsiteY1" fmla="*/ 4104805 h 4105275"/>
                <a:gd name="connsiteX2" fmla="*/ 2855688 w 5050069"/>
                <a:gd name="connsiteY2" fmla="*/ 4105275 h 4105275"/>
                <a:gd name="connsiteX3" fmla="*/ 2853875 w 5050069"/>
                <a:gd name="connsiteY3" fmla="*/ 516245 h 4105275"/>
                <a:gd name="connsiteX4" fmla="*/ 5050069 w 5050069"/>
                <a:gd name="connsiteY4" fmla="*/ 517525 h 4105275"/>
                <a:gd name="connsiteX5" fmla="*/ 5048473 w 5050069"/>
                <a:gd name="connsiteY5" fmla="*/ 0 h 4105275"/>
                <a:gd name="connsiteX0" fmla="*/ 0 w 5051197"/>
                <a:gd name="connsiteY0" fmla="*/ 3452942 h 4105275"/>
                <a:gd name="connsiteX1" fmla="*/ 4589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 name="connsiteX0" fmla="*/ 0 w 5051197"/>
                <a:gd name="connsiteY0" fmla="*/ 3452942 h 4105275"/>
                <a:gd name="connsiteX1" fmla="*/ 10706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1197" h="4105275" extrusionOk="0">
                  <a:moveTo>
                    <a:pt x="0" y="3452942"/>
                  </a:moveTo>
                  <a:cubicBezTo>
                    <a:pt x="33140" y="3646695"/>
                    <a:pt x="-7138" y="3901762"/>
                    <a:pt x="10706" y="4104805"/>
                  </a:cubicBezTo>
                  <a:lnTo>
                    <a:pt x="2856816" y="4105275"/>
                  </a:lnTo>
                  <a:cubicBezTo>
                    <a:pt x="2856212" y="2915282"/>
                    <a:pt x="2855607" y="1706238"/>
                    <a:pt x="2855003" y="516245"/>
                  </a:cubicBezTo>
                  <a:lnTo>
                    <a:pt x="5051197" y="517525"/>
                  </a:lnTo>
                  <a:lnTo>
                    <a:pt x="5049601"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3" name="Text Box 15"/>
            <p:cNvSpPr txBox="1">
              <a:spLocks noChangeArrowheads="1"/>
            </p:cNvSpPr>
            <p:nvPr/>
          </p:nvSpPr>
          <p:spPr bwMode="auto">
            <a:xfrm>
              <a:off x="630305" y="74715"/>
              <a:ext cx="2133409" cy="542692"/>
            </a:xfrm>
            <a:prstGeom prst="rect">
              <a:avLst/>
            </a:prstGeom>
            <a:noFill/>
            <a:ln w="9525">
              <a:noFill/>
              <a:miter lim="800000"/>
              <a:headEnd/>
              <a:tailEnd/>
            </a:ln>
          </p:spPr>
          <p:txBody>
            <a:bodyPr wrap="square">
              <a:spAutoFit/>
            </a:bodyPr>
            <a:lstStyle/>
            <a:p>
              <a:pPr>
                <a:defRPr/>
              </a:pPr>
              <a:r>
                <a:rPr lang="de-DE" sz="1800" dirty="0">
                  <a:latin typeface="Calibri" panose="020F0502020204030204" pitchFamily="34" charset="0"/>
                </a:rPr>
                <a:t>PV-Module</a:t>
              </a:r>
              <a:endParaRPr dirty="0">
                <a:latin typeface="Calibri" panose="020F0502020204030204" pitchFamily="34" charset="0"/>
              </a:endParaRPr>
            </a:p>
          </p:txBody>
        </p:sp>
        <p:sp>
          <p:nvSpPr>
            <p:cNvPr id="24" name="Freihandform 10"/>
            <p:cNvSpPr/>
            <p:nvPr/>
          </p:nvSpPr>
          <p:spPr bwMode="auto">
            <a:xfrm>
              <a:off x="2374468" y="899231"/>
              <a:ext cx="4169205" cy="152012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3810000 w 4076700"/>
                <a:gd name="connsiteY4" fmla="*/ 110490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57650 w 4076700"/>
                <a:gd name="connsiteY4" fmla="*/ 1085850 h 1514475"/>
                <a:gd name="connsiteX0" fmla="*/ 0 w 4095750"/>
                <a:gd name="connsiteY0" fmla="*/ 9525 h 1514475"/>
                <a:gd name="connsiteX1" fmla="*/ 1952625 w 4095750"/>
                <a:gd name="connsiteY1" fmla="*/ 0 h 1514475"/>
                <a:gd name="connsiteX2" fmla="*/ 1990725 w 4095750"/>
                <a:gd name="connsiteY2" fmla="*/ 1495425 h 1514475"/>
                <a:gd name="connsiteX3" fmla="*/ 4076700 w 4095750"/>
                <a:gd name="connsiteY3" fmla="*/ 1514475 h 1514475"/>
                <a:gd name="connsiteX4" fmla="*/ 4095750 w 4095750"/>
                <a:gd name="connsiteY4" fmla="*/ 108585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67175 w 4076700"/>
                <a:gd name="connsiteY4" fmla="*/ 1104900 h 1514475"/>
                <a:gd name="connsiteX0" fmla="*/ 0 w 4083050"/>
                <a:gd name="connsiteY0" fmla="*/ 9525 h 1514475"/>
                <a:gd name="connsiteX1" fmla="*/ 1952625 w 4083050"/>
                <a:gd name="connsiteY1" fmla="*/ 0 h 1514475"/>
                <a:gd name="connsiteX2" fmla="*/ 1990725 w 4083050"/>
                <a:gd name="connsiteY2" fmla="*/ 1495425 h 1514475"/>
                <a:gd name="connsiteX3" fmla="*/ 4076700 w 4083050"/>
                <a:gd name="connsiteY3" fmla="*/ 1514475 h 1514475"/>
                <a:gd name="connsiteX4" fmla="*/ 4083050 w 4083050"/>
                <a:gd name="connsiteY4" fmla="*/ 1108075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73525 w 4076700"/>
                <a:gd name="connsiteY4" fmla="*/ 1108075 h 151447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108075 h 149542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079500 h 1495425"/>
                <a:gd name="connsiteX0" fmla="*/ 0 w 4076700"/>
                <a:gd name="connsiteY0" fmla="*/ 3175 h 1489075"/>
                <a:gd name="connsiteX1" fmla="*/ 1984375 w 4076700"/>
                <a:gd name="connsiteY1" fmla="*/ 0 h 1489075"/>
                <a:gd name="connsiteX2" fmla="*/ 1990725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175 h 1489075"/>
                <a:gd name="connsiteX1" fmla="*/ 1984375 w 4076700"/>
                <a:gd name="connsiteY1" fmla="*/ 0 h 1489075"/>
                <a:gd name="connsiteX2" fmla="*/ 2090590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0883 h 1516783"/>
                <a:gd name="connsiteX1" fmla="*/ 2139720 w 4076700"/>
                <a:gd name="connsiteY1" fmla="*/ 0 h 1516783"/>
                <a:gd name="connsiteX2" fmla="*/ 2090590 w 4076700"/>
                <a:gd name="connsiteY2" fmla="*/ 1516783 h 1516783"/>
                <a:gd name="connsiteX3" fmla="*/ 4076700 w 4076700"/>
                <a:gd name="connsiteY3" fmla="*/ 1512020 h 1516783"/>
                <a:gd name="connsiteX4" fmla="*/ 4073525 w 4076700"/>
                <a:gd name="connsiteY4" fmla="*/ 1100858 h 1516783"/>
                <a:gd name="connsiteX0" fmla="*/ 0 w 4076700"/>
                <a:gd name="connsiteY0" fmla="*/ 3174 h 1489074"/>
                <a:gd name="connsiteX1" fmla="*/ 2062049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076700"/>
                <a:gd name="connsiteY0" fmla="*/ 3174 h 1489074"/>
                <a:gd name="connsiteX1" fmla="*/ 2091330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193825"/>
                <a:gd name="connsiteY0" fmla="*/ 3174 h 1489074"/>
                <a:gd name="connsiteX1" fmla="*/ 2208455 w 4193825"/>
                <a:gd name="connsiteY1" fmla="*/ 0 h 1489074"/>
                <a:gd name="connsiteX2" fmla="*/ 2207715 w 4193825"/>
                <a:gd name="connsiteY2" fmla="*/ 1489074 h 1489074"/>
                <a:gd name="connsiteX3" fmla="*/ 4193825 w 4193825"/>
                <a:gd name="connsiteY3" fmla="*/ 1484311 h 1489074"/>
                <a:gd name="connsiteX4" fmla="*/ 4190650 w 4193825"/>
                <a:gd name="connsiteY4" fmla="*/ 1073149 h 148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3825" h="1489074" extrusionOk="0">
                  <a:moveTo>
                    <a:pt x="0" y="3174"/>
                  </a:moveTo>
                  <a:lnTo>
                    <a:pt x="2208455" y="0"/>
                  </a:lnTo>
                  <a:cubicBezTo>
                    <a:pt x="2210572" y="496358"/>
                    <a:pt x="2205598" y="992716"/>
                    <a:pt x="2207715" y="1489074"/>
                  </a:cubicBezTo>
                  <a:lnTo>
                    <a:pt x="4193825" y="1484311"/>
                  </a:lnTo>
                  <a:cubicBezTo>
                    <a:pt x="4192767" y="1348844"/>
                    <a:pt x="4191708" y="1208616"/>
                    <a:pt x="4190650" y="1073149"/>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5" name="Freihandform 28"/>
            <p:cNvSpPr/>
            <p:nvPr/>
          </p:nvSpPr>
          <p:spPr bwMode="auto">
            <a:xfrm>
              <a:off x="1834152" y="2598828"/>
              <a:ext cx="9525" cy="129540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1943100"/>
                <a:gd name="connsiteY0" fmla="*/ 0 h 1295400"/>
                <a:gd name="connsiteX1" fmla="*/ 9525 w 1943100"/>
                <a:gd name="connsiteY1" fmla="*/ 1295400 h 1295400"/>
                <a:gd name="connsiteX2" fmla="*/ 1924050 w 1943100"/>
                <a:gd name="connsiteY2" fmla="*/ 1295400 h 1295400"/>
                <a:gd name="connsiteX3" fmla="*/ 1943100 w 1943100"/>
                <a:gd name="connsiteY3" fmla="*/ 1076325 h 1295400"/>
                <a:gd name="connsiteX0" fmla="*/ 0 w 1924050"/>
                <a:gd name="connsiteY0" fmla="*/ 0 h 1295400"/>
                <a:gd name="connsiteX1" fmla="*/ 9525 w 1924050"/>
                <a:gd name="connsiteY1" fmla="*/ 1295400 h 1295400"/>
                <a:gd name="connsiteX2" fmla="*/ 1924050 w 1924050"/>
                <a:gd name="connsiteY2" fmla="*/ 1295400 h 1295400"/>
                <a:gd name="connsiteX0" fmla="*/ 0 w 9525"/>
                <a:gd name="connsiteY0" fmla="*/ 0 h 1295400"/>
                <a:gd name="connsiteX1" fmla="*/ 9525 w 9525"/>
                <a:gd name="connsiteY1" fmla="*/ 1295400 h 1295400"/>
              </a:gdLst>
              <a:ahLst/>
              <a:cxnLst>
                <a:cxn ang="0">
                  <a:pos x="connsiteX0" y="connsiteY0"/>
                </a:cxn>
                <a:cxn ang="0">
                  <a:pos x="connsiteX1" y="connsiteY1"/>
                </a:cxn>
              </a:cxnLst>
              <a:rect l="l" t="t" r="r" b="b"/>
              <a:pathLst>
                <a:path w="9525" h="1295400" extrusionOk="0">
                  <a:moveTo>
                    <a:pt x="0" y="0"/>
                  </a:moveTo>
                  <a:lnTo>
                    <a:pt x="9525" y="129540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26" name="Grafik 25"/>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1222587" y="661965"/>
              <a:ext cx="1237473" cy="2096343"/>
            </a:xfrm>
            <a:prstGeom prst="rect">
              <a:avLst/>
            </a:prstGeom>
          </p:spPr>
        </p:pic>
        <p:pic>
          <p:nvPicPr>
            <p:cNvPr id="27" name="Grafik 26"/>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1222586" y="3789041"/>
              <a:ext cx="1237473" cy="2096343"/>
            </a:xfrm>
            <a:prstGeom prst="rect">
              <a:avLst/>
            </a:prstGeom>
          </p:spPr>
        </p:pic>
        <p:sp>
          <p:nvSpPr>
            <p:cNvPr id="28" name="Textfeld 27"/>
            <p:cNvSpPr txBox="1"/>
            <p:nvPr/>
          </p:nvSpPr>
          <p:spPr bwMode="auto">
            <a:xfrm rot="5400000">
              <a:off x="1628723" y="3105106"/>
              <a:ext cx="582263" cy="425310"/>
            </a:xfrm>
            <a:prstGeom prst="rect">
              <a:avLst/>
            </a:prstGeom>
            <a:solidFill>
              <a:schemeClr val="bg1"/>
            </a:solidFill>
          </p:spPr>
          <p:txBody>
            <a:bodyPr wrap="none" rtlCol="0">
              <a:spAutoFit/>
            </a:bodyPr>
            <a:lstStyle/>
            <a:p>
              <a:pPr>
                <a:defRPr/>
              </a:pPr>
              <a:r>
                <a:rPr lang="de-DE" dirty="0">
                  <a:latin typeface="Calibri" panose="020F0502020204030204" pitchFamily="34" charset="0"/>
                </a:rPr>
                <a:t>… </a:t>
              </a:r>
              <a:endParaRPr dirty="0">
                <a:latin typeface="Calibri" panose="020F0502020204030204" pitchFamily="34" charset="0"/>
              </a:endParaRPr>
            </a:p>
          </p:txBody>
        </p:sp>
        <p:sp>
          <p:nvSpPr>
            <p:cNvPr id="29" name="Textfeld 28"/>
            <p:cNvSpPr txBox="1"/>
            <p:nvPr/>
          </p:nvSpPr>
          <p:spPr bwMode="auto">
            <a:xfrm>
              <a:off x="77235" y="2092785"/>
              <a:ext cx="1617869" cy="1899422"/>
            </a:xfrm>
            <a:prstGeom prst="rect">
              <a:avLst/>
            </a:prstGeom>
            <a:noFill/>
          </p:spPr>
          <p:txBody>
            <a:bodyPr wrap="square" rtlCol="0">
              <a:spAutoFit/>
            </a:bodyPr>
            <a:lstStyle/>
            <a:p>
              <a:pPr>
                <a:defRPr/>
              </a:pPr>
              <a:r>
                <a:rPr lang="de-DE" dirty="0">
                  <a:latin typeface="Calibri" panose="020F0502020204030204" pitchFamily="34" charset="0"/>
                </a:rPr>
                <a:t>bis zu </a:t>
              </a:r>
              <a:endParaRPr dirty="0">
                <a:latin typeface="Calibri" panose="020F0502020204030204" pitchFamily="34" charset="0"/>
              </a:endParaRPr>
            </a:p>
            <a:p>
              <a:pPr>
                <a:defRPr/>
              </a:pPr>
              <a:r>
                <a:rPr lang="de-DE" dirty="0">
                  <a:latin typeface="Calibri" panose="020F0502020204030204" pitchFamily="34" charset="0"/>
                </a:rPr>
                <a:t>ca. 18 Module</a:t>
              </a:r>
              <a:br>
                <a:rPr lang="de-DE" dirty="0">
                  <a:latin typeface="Calibri" panose="020F0502020204030204" pitchFamily="34" charset="0"/>
                </a:rPr>
              </a:br>
              <a:r>
                <a:rPr lang="de-DE" sz="1200" dirty="0">
                  <a:latin typeface="Calibri" panose="020F0502020204030204" pitchFamily="34" charset="0"/>
                </a:rPr>
                <a:t>(wg. Spannungs-grenze)</a:t>
              </a:r>
              <a:endParaRPr dirty="0">
                <a:latin typeface="Calibri" panose="020F0502020204030204" pitchFamily="34" charset="0"/>
              </a:endParaRPr>
            </a:p>
          </p:txBody>
        </p:sp>
        <p:sp>
          <p:nvSpPr>
            <p:cNvPr id="30" name="Textfeld 29"/>
            <p:cNvSpPr txBox="1"/>
            <p:nvPr/>
          </p:nvSpPr>
          <p:spPr bwMode="auto">
            <a:xfrm>
              <a:off x="1401354" y="6065529"/>
              <a:ext cx="1032816" cy="542692"/>
            </a:xfrm>
            <a:prstGeom prst="rect">
              <a:avLst/>
            </a:prstGeom>
            <a:noFill/>
          </p:spPr>
          <p:txBody>
            <a:bodyPr wrap="none" rtlCol="0">
              <a:spAutoFit/>
            </a:bodyPr>
            <a:lstStyle/>
            <a:p>
              <a:pPr>
                <a:defRPr/>
              </a:pPr>
              <a:r>
                <a:rPr lang="de-DE" dirty="0">
                  <a:solidFill>
                    <a:schemeClr val="accent4">
                      <a:lumMod val="75000"/>
                    </a:schemeClr>
                  </a:solidFill>
                  <a:latin typeface="Calibri" panose="020F0502020204030204" pitchFamily="34" charset="0"/>
                </a:rPr>
                <a:t>String 1</a:t>
              </a:r>
              <a:endParaRPr dirty="0">
                <a:latin typeface="Calibri" panose="020F0502020204030204" pitchFamily="34" charset="0"/>
              </a:endParaRPr>
            </a:p>
          </p:txBody>
        </p:sp>
        <p:sp>
          <p:nvSpPr>
            <p:cNvPr id="31" name="Text Box 15"/>
            <p:cNvSpPr txBox="1">
              <a:spLocks noChangeArrowheads="1"/>
            </p:cNvSpPr>
            <p:nvPr/>
          </p:nvSpPr>
          <p:spPr bwMode="auto">
            <a:xfrm>
              <a:off x="1997612" y="6603991"/>
              <a:ext cx="3688227" cy="768813"/>
            </a:xfrm>
            <a:prstGeom prst="rect">
              <a:avLst/>
            </a:prstGeom>
            <a:noFill/>
            <a:ln w="9525">
              <a:noFill/>
              <a:miter lim="800000"/>
              <a:headEnd/>
              <a:tailEnd/>
            </a:ln>
          </p:spPr>
          <p:txBody>
            <a:bodyPr wrap="square">
              <a:spAutoFit/>
            </a:bodyPr>
            <a:lstStyle/>
            <a:p>
              <a:pPr algn="ctr">
                <a:defRPr/>
              </a:pPr>
              <a:r>
                <a:rPr lang="de-DE" sz="1400" dirty="0">
                  <a:solidFill>
                    <a:schemeClr val="accent4">
                      <a:lumMod val="75000"/>
                    </a:schemeClr>
                  </a:solidFill>
                  <a:latin typeface="Calibri" panose="020F0502020204030204" pitchFamily="34" charset="0"/>
                </a:rPr>
                <a:t>Gleichstrom mit Spannung bis </a:t>
              </a:r>
              <a:br>
                <a:rPr lang="de-DE" sz="1400" dirty="0">
                  <a:solidFill>
                    <a:schemeClr val="accent4">
                      <a:lumMod val="75000"/>
                    </a:schemeClr>
                  </a:solidFill>
                  <a:latin typeface="Calibri" panose="020F0502020204030204" pitchFamily="34" charset="0"/>
                </a:rPr>
              </a:br>
              <a:r>
                <a:rPr lang="de-DE" sz="1400" dirty="0">
                  <a:solidFill>
                    <a:schemeClr val="accent4">
                      <a:lumMod val="75000"/>
                    </a:schemeClr>
                  </a:solidFill>
                  <a:latin typeface="Calibri" panose="020F0502020204030204" pitchFamily="34" charset="0"/>
                </a:rPr>
                <a:t>1.000 V  - 1.500 V</a:t>
              </a:r>
              <a:endParaRPr dirty="0">
                <a:latin typeface="Calibri" panose="020F0502020204030204" pitchFamily="34" charset="0"/>
              </a:endParaRPr>
            </a:p>
          </p:txBody>
        </p:sp>
      </p:grpSp>
      <p:grpSp>
        <p:nvGrpSpPr>
          <p:cNvPr id="32" name="Gruppieren 31"/>
          <p:cNvGrpSpPr/>
          <p:nvPr/>
        </p:nvGrpSpPr>
        <p:grpSpPr bwMode="auto">
          <a:xfrm>
            <a:off x="3472773" y="1623246"/>
            <a:ext cx="1889271" cy="4851603"/>
            <a:chOff x="3610291" y="107109"/>
            <a:chExt cx="2175618" cy="5474566"/>
          </a:xfrm>
        </p:grpSpPr>
        <p:cxnSp>
          <p:nvCxnSpPr>
            <p:cNvPr id="33" name="Gerader Verbinder 32"/>
            <p:cNvCxnSpPr>
              <a:cxnSpLocks/>
            </p:cNvCxnSpPr>
            <p:nvPr/>
          </p:nvCxnSpPr>
          <p:spPr bwMode="auto">
            <a:xfrm>
              <a:off x="4726266" y="292006"/>
              <a:ext cx="0" cy="52896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bwMode="auto">
            <a:xfrm>
              <a:off x="4701961" y="110324"/>
              <a:ext cx="1083948"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im Haus</a:t>
              </a:r>
              <a:endParaRPr dirty="0">
                <a:latin typeface="Calibri" panose="020F0502020204030204" pitchFamily="34" charset="0"/>
              </a:endParaRPr>
            </a:p>
          </p:txBody>
        </p:sp>
        <p:sp>
          <p:nvSpPr>
            <p:cNvPr id="35" name="Textfeld 34"/>
            <p:cNvSpPr txBox="1"/>
            <p:nvPr/>
          </p:nvSpPr>
          <p:spPr bwMode="auto">
            <a:xfrm>
              <a:off x="3610291" y="107109"/>
              <a:ext cx="1126407"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draußen</a:t>
              </a:r>
              <a:endParaRPr dirty="0">
                <a:latin typeface="Calibri" panose="020F0502020204030204" pitchFamily="34" charset="0"/>
              </a:endParaRPr>
            </a:p>
          </p:txBody>
        </p:sp>
      </p:grpSp>
      <p:grpSp>
        <p:nvGrpSpPr>
          <p:cNvPr id="39" name="Gruppieren 38"/>
          <p:cNvGrpSpPr/>
          <p:nvPr/>
        </p:nvGrpSpPr>
        <p:grpSpPr bwMode="auto">
          <a:xfrm>
            <a:off x="7074424" y="1843680"/>
            <a:ext cx="2829407" cy="2211430"/>
            <a:chOff x="7186918" y="189000"/>
            <a:chExt cx="3258247" cy="3249447"/>
          </a:xfrm>
        </p:grpSpPr>
        <p:sp>
          <p:nvSpPr>
            <p:cNvPr id="40" name="Textfeld 39"/>
            <p:cNvSpPr txBox="1"/>
            <p:nvPr/>
          </p:nvSpPr>
          <p:spPr bwMode="auto">
            <a:xfrm>
              <a:off x="7242519" y="2217391"/>
              <a:ext cx="1388531" cy="1221056"/>
            </a:xfrm>
            <a:prstGeom prst="rect">
              <a:avLst/>
            </a:prstGeom>
            <a:noFill/>
          </p:spPr>
          <p:txBody>
            <a:bodyPr wrap="square" rtlCol="0">
              <a:spAutoFit/>
            </a:bodyPr>
            <a:lstStyle/>
            <a:p>
              <a:pPr algn="ctr">
                <a:defRPr/>
              </a:pPr>
              <a:r>
                <a:rPr lang="de-DE" sz="1600" dirty="0">
                  <a:solidFill>
                    <a:srgbClr val="00B0F0"/>
                  </a:solidFill>
                  <a:latin typeface="Calibri" panose="020F0502020204030204" pitchFamily="34" charset="0"/>
                </a:rPr>
                <a:t>Wechsel-</a:t>
              </a:r>
              <a:br>
                <a:rPr lang="de-DE" sz="1600" dirty="0">
                  <a:solidFill>
                    <a:srgbClr val="00B0F0"/>
                  </a:solidFill>
                  <a:latin typeface="Calibri" panose="020F0502020204030204" pitchFamily="34" charset="0"/>
                </a:rPr>
              </a:br>
              <a:r>
                <a:rPr lang="de-DE" sz="1600" dirty="0">
                  <a:solidFill>
                    <a:srgbClr val="00B0F0"/>
                  </a:solidFill>
                  <a:latin typeface="Calibri" panose="020F0502020204030204" pitchFamily="34" charset="0"/>
                </a:rPr>
                <a:t>Strom mit 230 V</a:t>
              </a:r>
              <a:endParaRPr dirty="0">
                <a:latin typeface="Calibri" panose="020F0502020204030204" pitchFamily="34" charset="0"/>
              </a:endParaRPr>
            </a:p>
          </p:txBody>
        </p:sp>
        <p:grpSp>
          <p:nvGrpSpPr>
            <p:cNvPr id="41" name="Gruppieren 40"/>
            <p:cNvGrpSpPr/>
            <p:nvPr/>
          </p:nvGrpSpPr>
          <p:grpSpPr bwMode="auto">
            <a:xfrm>
              <a:off x="7186918" y="189000"/>
              <a:ext cx="3258247" cy="2909832"/>
              <a:chOff x="7186918" y="189000"/>
              <a:chExt cx="3258247" cy="2909832"/>
            </a:xfrm>
          </p:grpSpPr>
          <p:sp>
            <p:nvSpPr>
              <p:cNvPr id="42" name="Freihandform 44"/>
              <p:cNvSpPr/>
              <p:nvPr/>
            </p:nvSpPr>
            <p:spPr bwMode="auto">
              <a:xfrm>
                <a:off x="7281365" y="1875665"/>
                <a:ext cx="1795462"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0039"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3" name="Freihandform 45"/>
              <p:cNvSpPr/>
              <p:nvPr/>
            </p:nvSpPr>
            <p:spPr bwMode="auto">
              <a:xfrm>
                <a:off x="7186918" y="1987311"/>
                <a:ext cx="1931770"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185"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4" name="Rechteck 43"/>
              <p:cNvSpPr/>
              <p:nvPr/>
            </p:nvSpPr>
            <p:spPr bwMode="auto">
              <a:xfrm>
                <a:off x="9069543" y="189000"/>
                <a:ext cx="1375622" cy="29098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dirty="0">
                    <a:solidFill>
                      <a:schemeClr val="tx1"/>
                    </a:solidFill>
                    <a:latin typeface="Calibri" panose="020F0502020204030204" pitchFamily="34" charset="0"/>
                  </a:rPr>
                  <a:t>Zähler-kasten</a:t>
                </a:r>
                <a:endParaRPr dirty="0">
                  <a:latin typeface="Calibri" panose="020F0502020204030204" pitchFamily="34" charset="0"/>
                </a:endParaRPr>
              </a:p>
            </p:txBody>
          </p:sp>
        </p:grpSp>
      </p:grpSp>
      <p:grpSp>
        <p:nvGrpSpPr>
          <p:cNvPr id="45" name="Gruppieren 44"/>
          <p:cNvGrpSpPr/>
          <p:nvPr/>
        </p:nvGrpSpPr>
        <p:grpSpPr bwMode="auto">
          <a:xfrm>
            <a:off x="8912827" y="2467973"/>
            <a:ext cx="893193" cy="1283116"/>
            <a:chOff x="9043126" y="828561"/>
            <a:chExt cx="1028570" cy="1885392"/>
          </a:xfrm>
        </p:grpSpPr>
        <p:pic>
          <p:nvPicPr>
            <p:cNvPr id="46" name="Picture 17" descr="Text&#10;&#10;Description automatically generated"/>
            <p:cNvPicPr>
              <a:picLocks noChangeAspect="1" noChangeArrowheads="1"/>
            </p:cNvPicPr>
            <p:nvPr/>
          </p:nvPicPr>
          <p:blipFill>
            <a:blip r:embed="rId5" cstate="email">
              <a:extLst>
                <a:ext uri="{28A0092B-C50C-407E-A947-70E740481C1C}">
                  <a14:useLocalDpi xmlns:a14="http://schemas.microsoft.com/office/drawing/2010/main"/>
                </a:ext>
              </a:extLst>
            </a:blip>
            <a:stretch/>
          </p:blipFill>
          <p:spPr bwMode="auto">
            <a:xfrm>
              <a:off x="9148913" y="828561"/>
              <a:ext cx="577854" cy="840013"/>
            </a:xfrm>
            <a:prstGeom prst="rect">
              <a:avLst/>
            </a:prstGeom>
            <a:noFill/>
            <a:ln>
              <a:noFill/>
            </a:ln>
          </p:spPr>
        </p:pic>
        <p:sp>
          <p:nvSpPr>
            <p:cNvPr id="47" name="Textfeld 46"/>
            <p:cNvSpPr txBox="1"/>
            <p:nvPr/>
          </p:nvSpPr>
          <p:spPr bwMode="auto">
            <a:xfrm>
              <a:off x="9043126" y="1628571"/>
              <a:ext cx="1028570" cy="1085382"/>
            </a:xfrm>
            <a:prstGeom prst="rect">
              <a:avLst/>
            </a:prstGeom>
            <a:noFill/>
          </p:spPr>
          <p:txBody>
            <a:bodyPr wrap="none" rtlCol="0">
              <a:spAutoFit/>
            </a:bodyPr>
            <a:lstStyle/>
            <a:p>
              <a:pPr>
                <a:defRPr/>
              </a:pPr>
              <a:r>
                <a:rPr lang="de-DE" sz="1400" dirty="0">
                  <a:latin typeface="Calibri" panose="020F0502020204030204" pitchFamily="34" charset="0"/>
                </a:rPr>
                <a:t>moderne </a:t>
              </a:r>
              <a:br>
                <a:rPr lang="de-DE" sz="1400" dirty="0">
                  <a:latin typeface="Calibri" panose="020F0502020204030204" pitchFamily="34" charset="0"/>
                </a:rPr>
              </a:br>
              <a:r>
                <a:rPr lang="de-DE" sz="1400" dirty="0" err="1">
                  <a:latin typeface="Calibri" panose="020F0502020204030204" pitchFamily="34" charset="0"/>
                </a:rPr>
                <a:t>Messein</a:t>
              </a:r>
              <a:r>
                <a:rPr lang="de-DE" sz="1400" dirty="0">
                  <a:latin typeface="Calibri" panose="020F0502020204030204" pitchFamily="34" charset="0"/>
                </a:rPr>
                <a:t>-</a:t>
              </a:r>
              <a:br>
                <a:rPr lang="de-DE" sz="1400" dirty="0">
                  <a:latin typeface="Calibri" panose="020F0502020204030204" pitchFamily="34" charset="0"/>
                </a:rPr>
              </a:br>
              <a:r>
                <a:rPr lang="de-DE" sz="1400" dirty="0" err="1">
                  <a:latin typeface="Calibri" panose="020F0502020204030204" pitchFamily="34" charset="0"/>
                </a:rPr>
                <a:t>richtung</a:t>
              </a:r>
              <a:endParaRPr dirty="0">
                <a:latin typeface="Calibri" panose="020F0502020204030204" pitchFamily="34" charset="0"/>
              </a:endParaRPr>
            </a:p>
          </p:txBody>
        </p:sp>
      </p:grpSp>
      <p:grpSp>
        <p:nvGrpSpPr>
          <p:cNvPr id="48" name="Gruppieren 47"/>
          <p:cNvGrpSpPr/>
          <p:nvPr/>
        </p:nvGrpSpPr>
        <p:grpSpPr bwMode="auto">
          <a:xfrm>
            <a:off x="5725263" y="1700299"/>
            <a:ext cx="2551962" cy="1367232"/>
            <a:chOff x="5914741" y="-20154"/>
            <a:chExt cx="2938751" cy="2008994"/>
          </a:xfrm>
        </p:grpSpPr>
        <p:sp>
          <p:nvSpPr>
            <p:cNvPr id="49" name="Text Box 11"/>
            <p:cNvSpPr txBox="1">
              <a:spLocks noChangeArrowheads="1"/>
            </p:cNvSpPr>
            <p:nvPr/>
          </p:nvSpPr>
          <p:spPr bwMode="auto">
            <a:xfrm>
              <a:off x="5914741" y="-20154"/>
              <a:ext cx="2938751" cy="542692"/>
            </a:xfrm>
            <a:prstGeom prst="rect">
              <a:avLst/>
            </a:prstGeom>
            <a:noFill/>
            <a:ln w="9525">
              <a:noFill/>
              <a:miter lim="800000"/>
              <a:headEnd/>
              <a:tailEnd/>
            </a:ln>
          </p:spPr>
          <p:txBody>
            <a:bodyPr wrap="square">
              <a:spAutoFit/>
            </a:bodyPr>
            <a:lstStyle/>
            <a:p>
              <a:pPr>
                <a:spcBef>
                  <a:spcPts val="0"/>
                </a:spcBef>
                <a:defRPr/>
              </a:pPr>
              <a:r>
                <a:rPr lang="de-DE" sz="1800" dirty="0">
                  <a:latin typeface="Calibri" panose="020F0502020204030204" pitchFamily="34" charset="0"/>
                </a:rPr>
                <a:t>PV-Wechselrichter</a:t>
              </a:r>
              <a:endParaRPr dirty="0">
                <a:latin typeface="Calibri" panose="020F0502020204030204" pitchFamily="34" charset="0"/>
              </a:endParaRPr>
            </a:p>
          </p:txBody>
        </p:sp>
        <p:pic>
          <p:nvPicPr>
            <p:cNvPr id="50" name="Grafik 49"/>
            <p:cNvPicPr>
              <a:picLocks noChangeAspect="1"/>
            </p:cNvPicPr>
            <p:nvPr/>
          </p:nvPicPr>
          <p:blipFill>
            <a:blip r:embed="rId6" cstate="email">
              <a:extLst>
                <a:ext uri="{28A0092B-C50C-407E-A947-70E740481C1C}">
                  <a14:useLocalDpi xmlns:a14="http://schemas.microsoft.com/office/drawing/2010/main"/>
                </a:ext>
              </a:extLst>
            </a:blip>
            <a:stretch/>
          </p:blipFill>
          <p:spPr bwMode="auto">
            <a:xfrm>
              <a:off x="6080214" y="476672"/>
              <a:ext cx="1546534" cy="1512168"/>
            </a:xfrm>
            <a:prstGeom prst="rect">
              <a:avLst/>
            </a:prstGeom>
          </p:spPr>
        </p:pic>
      </p:grpSp>
      <p:sp>
        <p:nvSpPr>
          <p:cNvPr id="51" name="Textfeld 50"/>
          <p:cNvSpPr txBox="1"/>
          <p:nvPr/>
        </p:nvSpPr>
        <p:spPr bwMode="auto">
          <a:xfrm>
            <a:off x="5748534" y="3941834"/>
            <a:ext cx="1847293" cy="830997"/>
          </a:xfrm>
          <a:prstGeom prst="rect">
            <a:avLst/>
          </a:prstGeom>
          <a:noFill/>
        </p:spPr>
        <p:txBody>
          <a:bodyPr wrap="square" rtlCol="0">
            <a:spAutoFit/>
          </a:bodyPr>
          <a:lstStyle/>
          <a:p>
            <a:pPr algn="ctr">
              <a:defRPr/>
            </a:pPr>
            <a:r>
              <a:rPr lang="de-DE" sz="1600" dirty="0">
                <a:latin typeface="Calibri" panose="020F0502020204030204" pitchFamily="34" charset="0"/>
              </a:rPr>
              <a:t>Wechselrichter haben 1 – 3  DC-Eingänge (Strings)</a:t>
            </a:r>
            <a:endParaRPr dirty="0">
              <a:latin typeface="Calibri" panose="020F0502020204030204" pitchFamily="34" charset="0"/>
            </a:endParaRPr>
          </a:p>
        </p:txBody>
      </p:sp>
      <p:sp>
        <p:nvSpPr>
          <p:cNvPr id="52" name="Textfeld 51"/>
          <p:cNvSpPr txBox="1"/>
          <p:nvPr/>
        </p:nvSpPr>
        <p:spPr bwMode="auto">
          <a:xfrm>
            <a:off x="5328380" y="5107773"/>
            <a:ext cx="2874929" cy="1077218"/>
          </a:xfrm>
          <a:prstGeom prst="rect">
            <a:avLst/>
          </a:prstGeom>
          <a:noFill/>
        </p:spPr>
        <p:txBody>
          <a:bodyPr wrap="square" rtlCol="0">
            <a:spAutoFit/>
          </a:bodyPr>
          <a:lstStyle/>
          <a:p>
            <a:pPr algn="ctr">
              <a:defRPr/>
            </a:pPr>
            <a:r>
              <a:rPr lang="de-DE" sz="1600" dirty="0">
                <a:latin typeface="Calibri" panose="020F0502020204030204" pitchFamily="34" charset="0"/>
              </a:rPr>
              <a:t>Diese stellen unabhängig </a:t>
            </a:r>
            <a:br>
              <a:rPr lang="de-DE" sz="1600" dirty="0">
                <a:latin typeface="Calibri" panose="020F0502020204030204" pitchFamily="34" charset="0"/>
              </a:rPr>
            </a:br>
            <a:r>
              <a:rPr lang="de-DE" sz="1600" dirty="0">
                <a:latin typeface="Calibri" panose="020F0502020204030204" pitchFamily="34" charset="0"/>
              </a:rPr>
              <a:t>voneinander das optimale</a:t>
            </a:r>
            <a:br>
              <a:rPr lang="de-DE" sz="1600" dirty="0">
                <a:latin typeface="Calibri" panose="020F0502020204030204" pitchFamily="34" charset="0"/>
              </a:rPr>
            </a:br>
            <a:r>
              <a:rPr lang="de-DE" sz="1600" dirty="0">
                <a:latin typeface="Calibri" panose="020F0502020204030204" pitchFamily="34" charset="0"/>
              </a:rPr>
              <a:t>Spannungs-Strom-</a:t>
            </a:r>
            <a:br>
              <a:rPr lang="de-DE" sz="1600" dirty="0">
                <a:latin typeface="Calibri" panose="020F0502020204030204" pitchFamily="34" charset="0"/>
              </a:rPr>
            </a:br>
            <a:r>
              <a:rPr lang="de-DE" sz="1600" dirty="0">
                <a:latin typeface="Calibri" panose="020F0502020204030204" pitchFamily="34" charset="0"/>
              </a:rPr>
              <a:t>Verhältnis ein (MPP)</a:t>
            </a:r>
            <a:endParaRPr dirty="0">
              <a:latin typeface="Calibri" panose="020F0502020204030204" pitchFamily="34" charset="0"/>
            </a:endParaRPr>
          </a:p>
        </p:txBody>
      </p:sp>
      <p:pic>
        <p:nvPicPr>
          <p:cNvPr id="6" name="Grafik 5"/>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p:blipFill>
        <p:spPr bwMode="auto">
          <a:xfrm>
            <a:off x="10373987" y="2495276"/>
            <a:ext cx="1209563" cy="1209563"/>
          </a:xfrm>
          <a:prstGeom prst="rect">
            <a:avLst/>
          </a:prstGeom>
        </p:spPr>
      </p:pic>
      <p:grpSp>
        <p:nvGrpSpPr>
          <p:cNvPr id="53" name="Gruppieren 52"/>
          <p:cNvGrpSpPr/>
          <p:nvPr/>
        </p:nvGrpSpPr>
        <p:grpSpPr bwMode="auto">
          <a:xfrm>
            <a:off x="4648520" y="2911196"/>
            <a:ext cx="828555" cy="686360"/>
            <a:chOff x="4888122" y="2014001"/>
            <a:chExt cx="828555" cy="686360"/>
          </a:xfrm>
        </p:grpSpPr>
        <p:sp>
          <p:nvSpPr>
            <p:cNvPr id="54" name="Rechteck 53"/>
            <p:cNvSpPr/>
            <p:nvPr/>
          </p:nvSpPr>
          <p:spPr bwMode="auto">
            <a:xfrm>
              <a:off x="4888122" y="2014001"/>
              <a:ext cx="828555" cy="68636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55" name="Textfeld 54"/>
            <p:cNvSpPr txBox="1"/>
            <p:nvPr/>
          </p:nvSpPr>
          <p:spPr bwMode="auto">
            <a:xfrm>
              <a:off x="5013425" y="2108249"/>
              <a:ext cx="596317" cy="461665"/>
            </a:xfrm>
            <a:prstGeom prst="rect">
              <a:avLst/>
            </a:prstGeom>
            <a:noFill/>
          </p:spPr>
          <p:txBody>
            <a:bodyPr wrap="none" lIns="0" tIns="0" rIns="0" bIns="0" rtlCol="0">
              <a:spAutoFit/>
            </a:bodyPr>
            <a:lstStyle/>
            <a:p>
              <a:pPr algn="ctr">
                <a:defRPr/>
              </a:pPr>
              <a:r>
                <a:rPr lang="de-DE" sz="1000" dirty="0">
                  <a:latin typeface="Calibri" panose="020F0502020204030204" pitchFamily="34" charset="0"/>
                </a:rPr>
                <a:t>DC-Über-</a:t>
              </a:r>
              <a:br>
                <a:rPr lang="de-DE" sz="1000" dirty="0">
                  <a:latin typeface="Calibri" panose="020F0502020204030204" pitchFamily="34" charset="0"/>
                </a:rPr>
              </a:br>
              <a:r>
                <a:rPr lang="de-DE" sz="1000" dirty="0">
                  <a:latin typeface="Calibri" panose="020F0502020204030204" pitchFamily="34" charset="0"/>
                </a:rPr>
                <a:t>spannungs-</a:t>
              </a:r>
              <a:br>
                <a:rPr lang="de-DE" sz="1000" dirty="0">
                  <a:latin typeface="Calibri" panose="020F0502020204030204" pitchFamily="34" charset="0"/>
                </a:rPr>
              </a:br>
              <a:r>
                <a:rPr lang="de-DE" sz="1000" dirty="0">
                  <a:latin typeface="Calibri" panose="020F0502020204030204" pitchFamily="34" charset="0"/>
                </a:rPr>
                <a:t>Schutz</a:t>
              </a:r>
              <a:endParaRPr dirty="0">
                <a:latin typeface="Calibri" panose="020F0502020204030204" pitchFamily="34" charset="0"/>
              </a:endParaRPr>
            </a:p>
          </p:txBody>
        </p:sp>
      </p:grpSp>
      <p:sp>
        <p:nvSpPr>
          <p:cNvPr id="56" name="Textfeld 9"/>
          <p:cNvSpPr txBox="1">
            <a:spLocks noChangeArrowheads="1"/>
          </p:cNvSpPr>
          <p:nvPr/>
        </p:nvSpPr>
        <p:spPr bwMode="auto">
          <a:xfrm>
            <a:off x="9560891" y="6423139"/>
            <a:ext cx="2367757"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Bilder: Ulrich </a:t>
            </a:r>
            <a:r>
              <a:rPr lang="de-DE" sz="1000" dirty="0" err="1">
                <a:solidFill>
                  <a:schemeClr val="bg1">
                    <a:lumMod val="65000"/>
                  </a:schemeClr>
                </a:solidFill>
                <a:latin typeface="Calibri" panose="020F0502020204030204" pitchFamily="34" charset="0"/>
                <a:ea typeface="ＭＳ Ｐゴシック"/>
              </a:rPr>
              <a:t>Böke</a:t>
            </a:r>
            <a:r>
              <a:rPr lang="de-DE" sz="1000" dirty="0">
                <a:solidFill>
                  <a:schemeClr val="bg1">
                    <a:lumMod val="65000"/>
                  </a:schemeClr>
                </a:solidFill>
                <a:latin typeface="Calibri" panose="020F0502020204030204" pitchFamily="34" charset="0"/>
                <a:ea typeface="ＭＳ Ｐゴシック"/>
              </a:rPr>
              <a:t> und Peter </a:t>
            </a:r>
            <a:r>
              <a:rPr lang="de-DE" sz="1000" dirty="0" err="1">
                <a:solidFill>
                  <a:schemeClr val="bg1">
                    <a:lumMod val="65000"/>
                  </a:schemeClr>
                </a:solidFill>
                <a:latin typeface="Calibri" panose="020F0502020204030204" pitchFamily="34" charset="0"/>
                <a:ea typeface="ＭＳ Ｐゴシック"/>
              </a:rPr>
              <a:t>Klafka</a:t>
            </a:r>
            <a:endParaRPr lang="de-DE" sz="1000" b="1" dirty="0">
              <a:solidFill>
                <a:schemeClr val="bg1">
                  <a:lumMod val="65000"/>
                </a:schemeClr>
              </a:solidFill>
              <a:latin typeface="Calibri" panose="020F0502020204030204" pitchFamily="34" charset="0"/>
              <a:ea typeface="ＭＳ Ｐゴシック"/>
            </a:endParaRPr>
          </a:p>
        </p:txBody>
      </p:sp>
      <p:sp>
        <p:nvSpPr>
          <p:cNvPr id="57" name="Textfeld 56"/>
          <p:cNvSpPr txBox="1"/>
          <p:nvPr/>
        </p:nvSpPr>
        <p:spPr bwMode="auto">
          <a:xfrm>
            <a:off x="-2308297" y="2083966"/>
            <a:ext cx="2350813" cy="400110"/>
          </a:xfrm>
          <a:prstGeom prst="rect">
            <a:avLst/>
          </a:prstGeom>
          <a:noFill/>
        </p:spPr>
        <p:txBody>
          <a:bodyPr wrap="square" rtlCol="0">
            <a:spAutoFit/>
          </a:bodyPr>
          <a:lstStyle/>
          <a:p>
            <a:pPr>
              <a:defRPr/>
            </a:pPr>
            <a:r>
              <a:rPr lang="de-DE" sz="2000" dirty="0">
                <a:solidFill>
                  <a:srgbClr val="FF0000"/>
                </a:solidFill>
                <a:latin typeface="Calibri" panose="020F0502020204030204" pitchFamily="34" charset="0"/>
              </a:rPr>
              <a:t>Alternativfolie</a:t>
            </a:r>
            <a:endParaRPr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54" name="Gruppieren 53"/>
          <p:cNvGrpSpPr/>
          <p:nvPr/>
        </p:nvGrpSpPr>
        <p:grpSpPr bwMode="auto">
          <a:xfrm>
            <a:off x="5170946" y="3013868"/>
            <a:ext cx="3253430" cy="3786788"/>
            <a:chOff x="5001727" y="1963864"/>
            <a:chExt cx="4305739" cy="4846722"/>
          </a:xfrm>
        </p:grpSpPr>
        <p:sp>
          <p:nvSpPr>
            <p:cNvPr id="55" name="Freihandform 47"/>
            <p:cNvSpPr/>
            <p:nvPr/>
          </p:nvSpPr>
          <p:spPr bwMode="auto">
            <a:xfrm>
              <a:off x="6974736" y="1991807"/>
              <a:ext cx="1912865" cy="465350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 name="connsiteX0" fmla="*/ 0 w 1587597"/>
                <a:gd name="connsiteY0" fmla="*/ 0 h 253325"/>
                <a:gd name="connsiteX1" fmla="*/ 1185 w 1587597"/>
                <a:gd name="connsiteY1" fmla="*/ 251331 h 253325"/>
                <a:gd name="connsiteX2" fmla="*/ 1587597 w 1587597"/>
                <a:gd name="connsiteY2" fmla="*/ 253325 h 253325"/>
                <a:gd name="connsiteX0" fmla="*/ 0 w 1558926"/>
                <a:gd name="connsiteY0" fmla="*/ 0 h 251777"/>
                <a:gd name="connsiteX1" fmla="*/ 1185 w 1558926"/>
                <a:gd name="connsiteY1" fmla="*/ 251331 h 251777"/>
                <a:gd name="connsiteX2" fmla="*/ 1558926 w 1558926"/>
                <a:gd name="connsiteY2" fmla="*/ 251777 h 251777"/>
                <a:gd name="connsiteX0" fmla="*/ 0 w 1558926"/>
                <a:gd name="connsiteY0" fmla="*/ 0 h 251777"/>
                <a:gd name="connsiteX1" fmla="*/ 72863 w 1558926"/>
                <a:gd name="connsiteY1" fmla="*/ 249783 h 251777"/>
                <a:gd name="connsiteX2" fmla="*/ 1558926 w 1558926"/>
                <a:gd name="connsiteY2" fmla="*/ 251777 h 251777"/>
                <a:gd name="connsiteX0" fmla="*/ 27486 w 1486063"/>
                <a:gd name="connsiteY0" fmla="*/ 0 h 250745"/>
                <a:gd name="connsiteX1" fmla="*/ 0 w 1486063"/>
                <a:gd name="connsiteY1" fmla="*/ 248751 h 250745"/>
                <a:gd name="connsiteX2" fmla="*/ 1486063 w 1486063"/>
                <a:gd name="connsiteY2" fmla="*/ 250745 h 250745"/>
                <a:gd name="connsiteX0" fmla="*/ 21752 w 1486063"/>
                <a:gd name="connsiteY0" fmla="*/ 0 h 250745"/>
                <a:gd name="connsiteX1" fmla="*/ 0 w 1486063"/>
                <a:gd name="connsiteY1" fmla="*/ 248751 h 250745"/>
                <a:gd name="connsiteX2" fmla="*/ 1486063 w 1486063"/>
                <a:gd name="connsiteY2" fmla="*/ 250745 h 250745"/>
                <a:gd name="connsiteX0" fmla="*/ 0 w 1464311"/>
                <a:gd name="connsiteY0" fmla="*/ 0 h 250745"/>
                <a:gd name="connsiteX1" fmla="*/ 24838 w 1464311"/>
                <a:gd name="connsiteY1" fmla="*/ 249783 h 250745"/>
                <a:gd name="connsiteX2" fmla="*/ 1464311 w 1464311"/>
                <a:gd name="connsiteY2" fmla="*/ 250745 h 250745"/>
                <a:gd name="connsiteX0" fmla="*/ 7417 w 1439473"/>
                <a:gd name="connsiteY0" fmla="*/ 0 h 252035"/>
                <a:gd name="connsiteX1" fmla="*/ 0 w 1439473"/>
                <a:gd name="connsiteY1" fmla="*/ 251073 h 252035"/>
                <a:gd name="connsiteX2" fmla="*/ 1439473 w 1439473"/>
                <a:gd name="connsiteY2" fmla="*/ 252035 h 252035"/>
              </a:gdLst>
              <a:ahLst/>
              <a:cxnLst>
                <a:cxn ang="0">
                  <a:pos x="connsiteX0" y="connsiteY0"/>
                </a:cxn>
                <a:cxn ang="0">
                  <a:pos x="connsiteX1" y="connsiteY1"/>
                </a:cxn>
                <a:cxn ang="0">
                  <a:pos x="connsiteX2" y="connsiteY2"/>
                </a:cxn>
              </a:cxnLst>
              <a:rect l="l" t="t" r="r" b="b"/>
              <a:pathLst>
                <a:path w="1439473" h="252035" extrusionOk="0">
                  <a:moveTo>
                    <a:pt x="7417" y="0"/>
                  </a:moveTo>
                  <a:lnTo>
                    <a:pt x="0" y="251073"/>
                  </a:lnTo>
                  <a:lnTo>
                    <a:pt x="1439473" y="252035"/>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56" name="Freihandform 48"/>
            <p:cNvSpPr/>
            <p:nvPr/>
          </p:nvSpPr>
          <p:spPr bwMode="auto">
            <a:xfrm>
              <a:off x="7063419" y="1963864"/>
              <a:ext cx="2244047" cy="4588237"/>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 name="connsiteX0" fmla="*/ 549929 w 1794277"/>
                <a:gd name="connsiteY0" fmla="*/ 0 h 3292722"/>
                <a:gd name="connsiteX1" fmla="*/ 0 w 1794277"/>
                <a:gd name="connsiteY1" fmla="*/ 3292722 h 3292722"/>
                <a:gd name="connsiteX2" fmla="*/ 1794277 w 1794277"/>
                <a:gd name="connsiteY2" fmla="*/ 3289041 h 3292722"/>
                <a:gd name="connsiteX0" fmla="*/ 4114 w 1248462"/>
                <a:gd name="connsiteY0" fmla="*/ 0 h 3289041"/>
                <a:gd name="connsiteX1" fmla="*/ 0 w 1248462"/>
                <a:gd name="connsiteY1" fmla="*/ 3278866 h 3289041"/>
                <a:gd name="connsiteX2" fmla="*/ 1248462 w 1248462"/>
                <a:gd name="connsiteY2" fmla="*/ 3289041 h 3289041"/>
                <a:gd name="connsiteX0" fmla="*/ 4114 w 1248462"/>
                <a:gd name="connsiteY0" fmla="*/ 0 h 3294583"/>
                <a:gd name="connsiteX1" fmla="*/ 0 w 1248462"/>
                <a:gd name="connsiteY1" fmla="*/ 3284408 h 3294583"/>
                <a:gd name="connsiteX2" fmla="*/ 1248462 w 1248462"/>
                <a:gd name="connsiteY2" fmla="*/ 3294583 h 3294583"/>
              </a:gdLst>
              <a:ahLst/>
              <a:cxnLst>
                <a:cxn ang="0">
                  <a:pos x="connsiteX0" y="connsiteY0"/>
                </a:cxn>
                <a:cxn ang="0">
                  <a:pos x="connsiteX1" y="connsiteY1"/>
                </a:cxn>
                <a:cxn ang="0">
                  <a:pos x="connsiteX2" y="connsiteY2"/>
                </a:cxn>
              </a:cxnLst>
              <a:rect l="l" t="t" r="r" b="b"/>
              <a:pathLst>
                <a:path w="1248462" h="3294583" extrusionOk="0">
                  <a:moveTo>
                    <a:pt x="4114" y="0"/>
                  </a:moveTo>
                  <a:cubicBezTo>
                    <a:pt x="2743" y="1092955"/>
                    <a:pt x="1371" y="2191453"/>
                    <a:pt x="0" y="3284408"/>
                  </a:cubicBezTo>
                  <a:lnTo>
                    <a:pt x="1248462" y="3294583"/>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57" name="Text Box 15"/>
            <p:cNvSpPr txBox="1">
              <a:spLocks noChangeArrowheads="1"/>
            </p:cNvSpPr>
            <p:nvPr/>
          </p:nvSpPr>
          <p:spPr bwMode="auto">
            <a:xfrm>
              <a:off x="5001727" y="5745022"/>
              <a:ext cx="1896437" cy="945418"/>
            </a:xfrm>
            <a:prstGeom prst="rect">
              <a:avLst/>
            </a:prstGeom>
            <a:noFill/>
            <a:ln w="9525">
              <a:noFill/>
              <a:miter lim="800000"/>
              <a:headEnd/>
              <a:tailEnd/>
            </a:ln>
          </p:spPr>
          <p:txBody>
            <a:bodyPr wrap="square">
              <a:spAutoFit/>
            </a:bodyPr>
            <a:lstStyle/>
            <a:p>
              <a:pPr algn="ctr">
                <a:defRPr/>
              </a:pPr>
              <a:r>
                <a:rPr lang="de-DE" sz="1400" dirty="0">
                  <a:solidFill>
                    <a:srgbClr val="00B050"/>
                  </a:solidFill>
                  <a:latin typeface="Calibri" panose="020F0502020204030204" pitchFamily="34" charset="0"/>
                </a:rPr>
                <a:t>Gleichstrom mit Spannung ca. 40 V</a:t>
              </a:r>
              <a:endParaRPr dirty="0">
                <a:latin typeface="Calibri" panose="020F0502020204030204" pitchFamily="34" charset="0"/>
              </a:endParaRPr>
            </a:p>
          </p:txBody>
        </p:sp>
        <p:pic>
          <p:nvPicPr>
            <p:cNvPr id="59" name="Grafik 58"/>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7276093" y="5493420"/>
              <a:ext cx="1333112" cy="1317166"/>
            </a:xfrm>
            <a:prstGeom prst="rect">
              <a:avLst/>
            </a:prstGeom>
          </p:spPr>
        </p:pic>
      </p:gr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64</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Speicher und Notstrom</a:t>
            </a:r>
            <a:endParaRPr/>
          </a:p>
        </p:txBody>
      </p:sp>
      <p:sp>
        <p:nvSpPr>
          <p:cNvPr id="10" name="Titel 1"/>
          <p:cNvSpPr>
            <a:spLocks noGrp="1"/>
          </p:cNvSpPr>
          <p:nvPr>
            <p:ph type="title"/>
          </p:nvPr>
        </p:nvSpPr>
        <p:spPr bwMode="auto">
          <a:xfrm>
            <a:off x="381000" y="780788"/>
            <a:ext cx="10515600" cy="651988"/>
          </a:xfrm>
        </p:spPr>
        <p:txBody>
          <a:bodyPr/>
          <a:lstStyle/>
          <a:p>
            <a:pPr>
              <a:defRPr/>
            </a:pPr>
            <a:r>
              <a:rPr lang="de-DE"/>
              <a:t>Speicher mit Hybrid-Wechselrichter</a:t>
            </a:r>
            <a:endParaRPr/>
          </a:p>
        </p:txBody>
      </p:sp>
      <p:grpSp>
        <p:nvGrpSpPr>
          <p:cNvPr id="8" name="Gruppieren 7"/>
          <p:cNvGrpSpPr/>
          <p:nvPr/>
        </p:nvGrpSpPr>
        <p:grpSpPr bwMode="auto">
          <a:xfrm>
            <a:off x="9441920" y="1805436"/>
            <a:ext cx="2559633" cy="2567559"/>
            <a:chOff x="9640861" y="-1987059"/>
            <a:chExt cx="2947584" cy="3772740"/>
          </a:xfrm>
        </p:grpSpPr>
        <p:sp>
          <p:nvSpPr>
            <p:cNvPr id="9" name="Freihandform 54"/>
            <p:cNvSpPr/>
            <p:nvPr/>
          </p:nvSpPr>
          <p:spPr bwMode="auto">
            <a:xfrm>
              <a:off x="9640861" y="928783"/>
              <a:ext cx="1902468" cy="856898"/>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2493006"/>
                <a:gd name="connsiteY0" fmla="*/ 1276350 h 1535600"/>
                <a:gd name="connsiteX1" fmla="*/ 10039 w 2493006"/>
                <a:gd name="connsiteY1" fmla="*/ 1527681 h 1535600"/>
                <a:gd name="connsiteX2" fmla="*/ 2480491 w 2493006"/>
                <a:gd name="connsiteY2" fmla="*/ 1535600 h 1535600"/>
                <a:gd name="connsiteX3" fmla="*/ 2492956 w 2493006"/>
                <a:gd name="connsiteY3" fmla="*/ 0 h 1535600"/>
                <a:gd name="connsiteX0" fmla="*/ 0 w 2493006"/>
                <a:gd name="connsiteY0" fmla="*/ 1304925 h 1564175"/>
                <a:gd name="connsiteX1" fmla="*/ 10039 w 2493006"/>
                <a:gd name="connsiteY1" fmla="*/ 1556256 h 1564175"/>
                <a:gd name="connsiteX2" fmla="*/ 2480491 w 2493006"/>
                <a:gd name="connsiteY2" fmla="*/ 1564175 h 1564175"/>
                <a:gd name="connsiteX3" fmla="*/ 2492956 w 2493006"/>
                <a:gd name="connsiteY3" fmla="*/ 0 h 1564175"/>
                <a:gd name="connsiteX0" fmla="*/ 0 w 2493006"/>
                <a:gd name="connsiteY0" fmla="*/ 1304925 h 1556262"/>
                <a:gd name="connsiteX1" fmla="*/ 10039 w 2493006"/>
                <a:gd name="connsiteY1" fmla="*/ 1556256 h 1556262"/>
                <a:gd name="connsiteX2" fmla="*/ 2480492 w 2493006"/>
                <a:gd name="connsiteY2" fmla="*/ 779147 h 1556262"/>
                <a:gd name="connsiteX3" fmla="*/ 2492956 w 2493006"/>
                <a:gd name="connsiteY3" fmla="*/ 0 h 1556262"/>
                <a:gd name="connsiteX0" fmla="*/ 66974 w 2559980"/>
                <a:gd name="connsiteY0" fmla="*/ 1304925 h 1304925"/>
                <a:gd name="connsiteX1" fmla="*/ 0 w 2559980"/>
                <a:gd name="connsiteY1" fmla="*/ 816517 h 1304925"/>
                <a:gd name="connsiteX2" fmla="*/ 2547466 w 2559980"/>
                <a:gd name="connsiteY2" fmla="*/ 779147 h 1304925"/>
                <a:gd name="connsiteX3" fmla="*/ 2559930 w 2559980"/>
                <a:gd name="connsiteY3" fmla="*/ 0 h 1304925"/>
                <a:gd name="connsiteX0" fmla="*/ 0 w 3898471"/>
                <a:gd name="connsiteY0" fmla="*/ 0 h 900606"/>
                <a:gd name="connsiteX1" fmla="*/ 1338491 w 3898471"/>
                <a:gd name="connsiteY1" fmla="*/ 900489 h 900606"/>
                <a:gd name="connsiteX2" fmla="*/ 3885957 w 3898471"/>
                <a:gd name="connsiteY2" fmla="*/ 863119 h 900606"/>
                <a:gd name="connsiteX3" fmla="*/ 3898421 w 3898471"/>
                <a:gd name="connsiteY3" fmla="*/ 83972 h 900606"/>
                <a:gd name="connsiteX0" fmla="*/ 47721 w 3946192"/>
                <a:gd name="connsiteY0" fmla="*/ 0 h 863119"/>
                <a:gd name="connsiteX1" fmla="*/ 0 w 3946192"/>
                <a:gd name="connsiteY1" fmla="*/ 855199 h 863119"/>
                <a:gd name="connsiteX2" fmla="*/ 3933678 w 3946192"/>
                <a:gd name="connsiteY2" fmla="*/ 863119 h 863119"/>
                <a:gd name="connsiteX3" fmla="*/ 3946142 w 3946192"/>
                <a:gd name="connsiteY3" fmla="*/ 83972 h 863119"/>
                <a:gd name="connsiteX0" fmla="*/ 123 w 3898594"/>
                <a:gd name="connsiteY0" fmla="*/ 0 h 863119"/>
                <a:gd name="connsiteX1" fmla="*/ 0 w 3898594"/>
                <a:gd name="connsiteY1" fmla="*/ 847734 h 863119"/>
                <a:gd name="connsiteX2" fmla="*/ 3886080 w 3898594"/>
                <a:gd name="connsiteY2" fmla="*/ 863119 h 863119"/>
                <a:gd name="connsiteX3" fmla="*/ 3898544 w 3898594"/>
                <a:gd name="connsiteY3" fmla="*/ 83972 h 863119"/>
                <a:gd name="connsiteX0" fmla="*/ 123 w 3898592"/>
                <a:gd name="connsiteY0" fmla="*/ 0 h 863119"/>
                <a:gd name="connsiteX1" fmla="*/ 0 w 3898592"/>
                <a:gd name="connsiteY1" fmla="*/ 847734 h 863119"/>
                <a:gd name="connsiteX2" fmla="*/ 3886080 w 3898592"/>
                <a:gd name="connsiteY2" fmla="*/ 863119 h 863119"/>
                <a:gd name="connsiteX3" fmla="*/ 3898543 w 3898592"/>
                <a:gd name="connsiteY3" fmla="*/ 61579 h 863119"/>
                <a:gd name="connsiteX0" fmla="*/ -1 w 3898470"/>
                <a:gd name="connsiteY0" fmla="*/ 0 h 863119"/>
                <a:gd name="connsiteX1" fmla="*/ 39541 w 3898470"/>
                <a:gd name="connsiteY1" fmla="*/ 835293 h 863119"/>
                <a:gd name="connsiteX2" fmla="*/ 3885956 w 3898470"/>
                <a:gd name="connsiteY2" fmla="*/ 863119 h 863119"/>
                <a:gd name="connsiteX3" fmla="*/ 3898419 w 3898470"/>
                <a:gd name="connsiteY3" fmla="*/ 61579 h 863119"/>
                <a:gd name="connsiteX0" fmla="*/ 8054 w 3858927"/>
                <a:gd name="connsiteY0" fmla="*/ 0 h 856899"/>
                <a:gd name="connsiteX1" fmla="*/ -1 w 3858927"/>
                <a:gd name="connsiteY1" fmla="*/ 829073 h 856899"/>
                <a:gd name="connsiteX2" fmla="*/ 3846414 w 3858927"/>
                <a:gd name="connsiteY2" fmla="*/ 856899 h 856899"/>
                <a:gd name="connsiteX3" fmla="*/ 3858877 w 3858927"/>
                <a:gd name="connsiteY3" fmla="*/ 55359 h 856899"/>
              </a:gdLst>
              <a:ahLst/>
              <a:cxnLst>
                <a:cxn ang="0">
                  <a:pos x="connsiteX0" y="connsiteY0"/>
                </a:cxn>
                <a:cxn ang="0">
                  <a:pos x="connsiteX1" y="connsiteY1"/>
                </a:cxn>
                <a:cxn ang="0">
                  <a:pos x="connsiteX2" y="connsiteY2"/>
                </a:cxn>
                <a:cxn ang="0">
                  <a:pos x="connsiteX3" y="connsiteY3"/>
                </a:cxn>
              </a:cxnLst>
              <a:rect l="l" t="t" r="r" b="b"/>
              <a:pathLst>
                <a:path w="3858927" h="856899" extrusionOk="0">
                  <a:moveTo>
                    <a:pt x="8054" y="0"/>
                  </a:moveTo>
                  <a:lnTo>
                    <a:pt x="-1" y="829073"/>
                  </a:lnTo>
                  <a:lnTo>
                    <a:pt x="3846414" y="856899"/>
                  </a:lnTo>
                  <a:cubicBezTo>
                    <a:pt x="3845402" y="354557"/>
                    <a:pt x="3859889" y="557701"/>
                    <a:pt x="3858877" y="5535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3" name="Freihandform 61"/>
            <p:cNvSpPr/>
            <p:nvPr/>
          </p:nvSpPr>
          <p:spPr bwMode="auto">
            <a:xfrm>
              <a:off x="9736531" y="859964"/>
              <a:ext cx="1699983" cy="802732"/>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4013374"/>
                <a:gd name="connsiteY0" fmla="*/ 0 h 1633051"/>
                <a:gd name="connsiteX1" fmla="*/ 1542922 w 4013374"/>
                <a:gd name="connsiteY1" fmla="*/ 1625132 h 1633051"/>
                <a:gd name="connsiteX2" fmla="*/ 4013374 w 4013374"/>
                <a:gd name="connsiteY2" fmla="*/ 1633051 h 1633051"/>
                <a:gd name="connsiteX3" fmla="*/ 4010339 w 4013374"/>
                <a:gd name="connsiteY3" fmla="*/ 126026 h 1633051"/>
                <a:gd name="connsiteX0" fmla="*/ 0 w 4013374"/>
                <a:gd name="connsiteY0" fmla="*/ 0 h 1633051"/>
                <a:gd name="connsiteX1" fmla="*/ 10039 w 4013374"/>
                <a:gd name="connsiteY1" fmla="*/ 779716 h 1633051"/>
                <a:gd name="connsiteX2" fmla="*/ 4013374 w 4013374"/>
                <a:gd name="connsiteY2" fmla="*/ 1633051 h 1633051"/>
                <a:gd name="connsiteX3" fmla="*/ 4010339 w 4013374"/>
                <a:gd name="connsiteY3" fmla="*/ 126026 h 1633051"/>
                <a:gd name="connsiteX0" fmla="*/ 0 w 4013374"/>
                <a:gd name="connsiteY0" fmla="*/ 0 h 802732"/>
                <a:gd name="connsiteX1" fmla="*/ 10039 w 4013374"/>
                <a:gd name="connsiteY1" fmla="*/ 779716 h 802732"/>
                <a:gd name="connsiteX2" fmla="*/ 4013374 w 4013374"/>
                <a:gd name="connsiteY2" fmla="*/ 802732 h 802732"/>
                <a:gd name="connsiteX3" fmla="*/ 4010339 w 4013374"/>
                <a:gd name="connsiteY3" fmla="*/ 126026 h 802732"/>
              </a:gdLst>
              <a:ahLst/>
              <a:cxnLst>
                <a:cxn ang="0">
                  <a:pos x="connsiteX0" y="connsiteY0"/>
                </a:cxn>
                <a:cxn ang="0">
                  <a:pos x="connsiteX1" y="connsiteY1"/>
                </a:cxn>
                <a:cxn ang="0">
                  <a:pos x="connsiteX2" y="connsiteY2"/>
                </a:cxn>
                <a:cxn ang="0">
                  <a:pos x="connsiteX3" y="connsiteY3"/>
                </a:cxn>
              </a:cxnLst>
              <a:rect l="l" t="t" r="r" b="b"/>
              <a:pathLst>
                <a:path w="4013374" h="802732" extrusionOk="0">
                  <a:moveTo>
                    <a:pt x="0" y="0"/>
                  </a:moveTo>
                  <a:lnTo>
                    <a:pt x="10039" y="779716"/>
                  </a:lnTo>
                  <a:lnTo>
                    <a:pt x="4013374" y="802732"/>
                  </a:lnTo>
                  <a:cubicBezTo>
                    <a:pt x="4012362" y="300390"/>
                    <a:pt x="4011351" y="628368"/>
                    <a:pt x="4010339" y="126026"/>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4" name="Text Box 11"/>
            <p:cNvSpPr txBox="1">
              <a:spLocks noChangeArrowheads="1"/>
            </p:cNvSpPr>
            <p:nvPr/>
          </p:nvSpPr>
          <p:spPr bwMode="auto">
            <a:xfrm>
              <a:off x="10490884" y="-1987059"/>
              <a:ext cx="2097561" cy="542692"/>
            </a:xfrm>
            <a:prstGeom prst="rect">
              <a:avLst/>
            </a:prstGeom>
            <a:noFill/>
            <a:ln w="9525">
              <a:noFill/>
              <a:miter lim="800000"/>
              <a:headEnd/>
              <a:tailEnd/>
            </a:ln>
          </p:spPr>
          <p:txBody>
            <a:bodyPr wrap="square">
              <a:spAutoFit/>
            </a:bodyPr>
            <a:lstStyle/>
            <a:p>
              <a:pPr algn="ctr">
                <a:spcBef>
                  <a:spcPts val="0"/>
                </a:spcBef>
                <a:defRPr/>
              </a:pPr>
              <a:r>
                <a:rPr lang="de-DE" sz="1800" dirty="0">
                  <a:latin typeface="Calibri" panose="020F0502020204030204" pitchFamily="34" charset="0"/>
                </a:rPr>
                <a:t>Öffentliches Netz</a:t>
              </a:r>
              <a:endParaRPr dirty="0">
                <a:latin typeface="Calibri" panose="020F0502020204030204" pitchFamily="34" charset="0"/>
              </a:endParaRPr>
            </a:p>
          </p:txBody>
        </p:sp>
      </p:grpSp>
      <p:grpSp>
        <p:nvGrpSpPr>
          <p:cNvPr id="15" name="Gruppieren 14"/>
          <p:cNvGrpSpPr/>
          <p:nvPr/>
        </p:nvGrpSpPr>
        <p:grpSpPr bwMode="auto">
          <a:xfrm>
            <a:off x="2820728" y="2540833"/>
            <a:ext cx="3150082" cy="3390281"/>
            <a:chOff x="2742723" y="1233486"/>
            <a:chExt cx="3557549" cy="4981637"/>
          </a:xfrm>
        </p:grpSpPr>
        <p:sp>
          <p:nvSpPr>
            <p:cNvPr id="16" name="Freihandform 35"/>
            <p:cNvSpPr/>
            <p:nvPr/>
          </p:nvSpPr>
          <p:spPr bwMode="auto">
            <a:xfrm>
              <a:off x="3261798" y="1233486"/>
              <a:ext cx="2957512" cy="9345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7512" h="934531" extrusionOk="0">
                  <a:moveTo>
                    <a:pt x="0" y="234444"/>
                  </a:moveTo>
                  <a:cubicBezTo>
                    <a:pt x="171" y="156296"/>
                    <a:pt x="343" y="78148"/>
                    <a:pt x="514" y="0"/>
                  </a:cubicBezTo>
                  <a:lnTo>
                    <a:pt x="981075" y="5844"/>
                  </a:lnTo>
                  <a:cubicBezTo>
                    <a:pt x="982662" y="313819"/>
                    <a:pt x="984250" y="621794"/>
                    <a:pt x="985837" y="929769"/>
                  </a:cubicBezTo>
                  <a:lnTo>
                    <a:pt x="2957512" y="934531"/>
                  </a:lnTo>
                  <a:lnTo>
                    <a:pt x="2957512" y="7678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7" name="Freihandform 36"/>
            <p:cNvSpPr/>
            <p:nvPr/>
          </p:nvSpPr>
          <p:spPr bwMode="auto">
            <a:xfrm>
              <a:off x="3380860" y="1996569"/>
              <a:ext cx="2919412" cy="3742244"/>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90849"/>
                <a:gd name="connsiteY0" fmla="*/ 3706306 h 3706306"/>
                <a:gd name="connsiteX1" fmla="*/ 33851 w 2990849"/>
                <a:gd name="connsiteY1" fmla="*/ 0 h 3706306"/>
                <a:gd name="connsiteX2" fmla="*/ 1014412 w 2990849"/>
                <a:gd name="connsiteY2" fmla="*/ 5844 h 3706306"/>
                <a:gd name="connsiteX3" fmla="*/ 1019174 w 2990849"/>
                <a:gd name="connsiteY3" fmla="*/ 929769 h 3706306"/>
                <a:gd name="connsiteX4" fmla="*/ 2990849 w 2990849"/>
                <a:gd name="connsiteY4" fmla="*/ 934531 h 3706306"/>
                <a:gd name="connsiteX5" fmla="*/ 2990849 w 2990849"/>
                <a:gd name="connsiteY5" fmla="*/ 767844 h 3706306"/>
                <a:gd name="connsiteX0" fmla="*/ 0 w 2990849"/>
                <a:gd name="connsiteY0" fmla="*/ 3700462 h 4333517"/>
                <a:gd name="connsiteX1" fmla="*/ 981589 w 2990849"/>
                <a:gd name="connsiteY1" fmla="*/ 4328031 h 4333517"/>
                <a:gd name="connsiteX2" fmla="*/ 1014412 w 2990849"/>
                <a:gd name="connsiteY2" fmla="*/ 0 h 4333517"/>
                <a:gd name="connsiteX3" fmla="*/ 1019174 w 2990849"/>
                <a:gd name="connsiteY3" fmla="*/ 923925 h 4333517"/>
                <a:gd name="connsiteX4" fmla="*/ 2990849 w 2990849"/>
                <a:gd name="connsiteY4" fmla="*/ 928687 h 4333517"/>
                <a:gd name="connsiteX5" fmla="*/ 2990849 w 2990849"/>
                <a:gd name="connsiteY5" fmla="*/ 762000 h 4333517"/>
                <a:gd name="connsiteX0" fmla="*/ 0 w 2990849"/>
                <a:gd name="connsiteY0" fmla="*/ 3700462 h 4573532"/>
                <a:gd name="connsiteX1" fmla="*/ 457715 w 2990849"/>
                <a:gd name="connsiteY1" fmla="*/ 3999419 h 4573532"/>
                <a:gd name="connsiteX2" fmla="*/ 981589 w 2990849"/>
                <a:gd name="connsiteY2" fmla="*/ 4328031 h 4573532"/>
                <a:gd name="connsiteX3" fmla="*/ 1014412 w 2990849"/>
                <a:gd name="connsiteY3" fmla="*/ 0 h 4573532"/>
                <a:gd name="connsiteX4" fmla="*/ 1019174 w 2990849"/>
                <a:gd name="connsiteY4" fmla="*/ 923925 h 4573532"/>
                <a:gd name="connsiteX5" fmla="*/ 2990849 w 2990849"/>
                <a:gd name="connsiteY5" fmla="*/ 928687 h 4573532"/>
                <a:gd name="connsiteX6" fmla="*/ 2990849 w 2990849"/>
                <a:gd name="connsiteY6" fmla="*/ 762000 h 4573532"/>
                <a:gd name="connsiteX0" fmla="*/ 0 w 2990849"/>
                <a:gd name="connsiteY0" fmla="*/ 3700462 h 4650343"/>
                <a:gd name="connsiteX1" fmla="*/ 515 w 2990849"/>
                <a:gd name="connsiteY1" fmla="*/ 4332794 h 4650343"/>
                <a:gd name="connsiteX2" fmla="*/ 981589 w 2990849"/>
                <a:gd name="connsiteY2" fmla="*/ 4328031 h 4650343"/>
                <a:gd name="connsiteX3" fmla="*/ 1014412 w 2990849"/>
                <a:gd name="connsiteY3" fmla="*/ 0 h 4650343"/>
                <a:gd name="connsiteX4" fmla="*/ 1019174 w 2990849"/>
                <a:gd name="connsiteY4" fmla="*/ 923925 h 4650343"/>
                <a:gd name="connsiteX5" fmla="*/ 2990849 w 2990849"/>
                <a:gd name="connsiteY5" fmla="*/ 928687 h 4650343"/>
                <a:gd name="connsiteX6" fmla="*/ 2990849 w 2990849"/>
                <a:gd name="connsiteY6" fmla="*/ 762000 h 4650343"/>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2938462 h 3570794"/>
                <a:gd name="connsiteX1" fmla="*/ 515 w 2990849"/>
                <a:gd name="connsiteY1" fmla="*/ 3570794 h 3570794"/>
                <a:gd name="connsiteX2" fmla="*/ 981589 w 2990849"/>
                <a:gd name="connsiteY2" fmla="*/ 3566031 h 3570794"/>
                <a:gd name="connsiteX3" fmla="*/ 1019174 w 2990849"/>
                <a:gd name="connsiteY3" fmla="*/ 161925 h 3570794"/>
                <a:gd name="connsiteX4" fmla="*/ 2990849 w 2990849"/>
                <a:gd name="connsiteY4" fmla="*/ 166687 h 3570794"/>
                <a:gd name="connsiteX5" fmla="*/ 2990849 w 2990849"/>
                <a:gd name="connsiteY5" fmla="*/ 0 h 3570794"/>
                <a:gd name="connsiteX0" fmla="*/ 0 w 2990849"/>
                <a:gd name="connsiteY0" fmla="*/ 3095625 h 3727957"/>
                <a:gd name="connsiteX1" fmla="*/ 515 w 2990849"/>
                <a:gd name="connsiteY1" fmla="*/ 3727957 h 3727957"/>
                <a:gd name="connsiteX2" fmla="*/ 981589 w 2990849"/>
                <a:gd name="connsiteY2" fmla="*/ 3723194 h 3727957"/>
                <a:gd name="connsiteX3" fmla="*/ 1019174 w 2990849"/>
                <a:gd name="connsiteY3" fmla="*/ 319088 h 3727957"/>
                <a:gd name="connsiteX4" fmla="*/ 2990849 w 2990849"/>
                <a:gd name="connsiteY4" fmla="*/ 323850 h 3727957"/>
                <a:gd name="connsiteX5" fmla="*/ 2919411 w 2990849"/>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1019174 w 2919412"/>
                <a:gd name="connsiteY3" fmla="*/ 319088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286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667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62526 w 2919412"/>
                <a:gd name="connsiteY2" fmla="*/ 3718431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81576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42244"/>
                <a:gd name="connsiteX1" fmla="*/ 515 w 2919412"/>
                <a:gd name="connsiteY1" fmla="*/ 37279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 name="connsiteX0" fmla="*/ 0 w 2919412"/>
                <a:gd name="connsiteY0" fmla="*/ 3095625 h 3747007"/>
                <a:gd name="connsiteX1" fmla="*/ 3690 w 2919412"/>
                <a:gd name="connsiteY1" fmla="*/ 3747007 h 3747007"/>
                <a:gd name="connsiteX2" fmla="*/ 881576 w 2919412"/>
                <a:gd name="connsiteY2" fmla="*/ 3742244 h 3747007"/>
                <a:gd name="connsiteX3" fmla="*/ 881061 w 2919412"/>
                <a:gd name="connsiteY3" fmla="*/ 257175 h 3747007"/>
                <a:gd name="connsiteX4" fmla="*/ 2919412 w 2919412"/>
                <a:gd name="connsiteY4" fmla="*/ 257175 h 3747007"/>
                <a:gd name="connsiteX5" fmla="*/ 2919411 w 2919412"/>
                <a:gd name="connsiteY5" fmla="*/ 0 h 3747007"/>
                <a:gd name="connsiteX0" fmla="*/ 0 w 2919412"/>
                <a:gd name="connsiteY0" fmla="*/ 3095625 h 3742244"/>
                <a:gd name="connsiteX1" fmla="*/ 515 w 2919412"/>
                <a:gd name="connsiteY1" fmla="*/ 37406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412" h="3742244" extrusionOk="0">
                  <a:moveTo>
                    <a:pt x="0" y="3095625"/>
                  </a:moveTo>
                  <a:cubicBezTo>
                    <a:pt x="172" y="3306402"/>
                    <a:pt x="343" y="3529880"/>
                    <a:pt x="515" y="3740657"/>
                  </a:cubicBezTo>
                  <a:lnTo>
                    <a:pt x="881576" y="3742244"/>
                  </a:lnTo>
                  <a:cubicBezTo>
                    <a:pt x="887754" y="2588492"/>
                    <a:pt x="874883" y="1410927"/>
                    <a:pt x="881061" y="257175"/>
                  </a:cubicBezTo>
                  <a:lnTo>
                    <a:pt x="2919412" y="257175"/>
                  </a:lnTo>
                  <a:cubicBezTo>
                    <a:pt x="2919412" y="171450"/>
                    <a:pt x="2919411" y="85725"/>
                    <a:pt x="2919411"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18" name="Grafik 17"/>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2742723" y="3485332"/>
              <a:ext cx="1237473" cy="2096343"/>
            </a:xfrm>
            <a:prstGeom prst="rect">
              <a:avLst/>
            </a:prstGeom>
          </p:spPr>
        </p:pic>
        <p:sp>
          <p:nvSpPr>
            <p:cNvPr id="19" name="Textfeld 18"/>
            <p:cNvSpPr txBox="1"/>
            <p:nvPr/>
          </p:nvSpPr>
          <p:spPr bwMode="auto">
            <a:xfrm>
              <a:off x="3296570" y="5672431"/>
              <a:ext cx="1017781" cy="542692"/>
            </a:xfrm>
            <a:prstGeom prst="rect">
              <a:avLst/>
            </a:prstGeom>
            <a:noFill/>
          </p:spPr>
          <p:txBody>
            <a:bodyPr wrap="none" rtlCol="0">
              <a:spAutoFit/>
            </a:bodyPr>
            <a:lstStyle/>
            <a:p>
              <a:pPr>
                <a:defRPr/>
              </a:pPr>
              <a:r>
                <a:rPr lang="de-DE" dirty="0">
                  <a:latin typeface="Calibri" panose="020F0502020204030204" pitchFamily="34" charset="0"/>
                </a:rPr>
                <a:t>String 2</a:t>
              </a:r>
              <a:endParaRPr dirty="0">
                <a:latin typeface="Calibri" panose="020F0502020204030204" pitchFamily="34" charset="0"/>
              </a:endParaRPr>
            </a:p>
          </p:txBody>
        </p:sp>
        <p:pic>
          <p:nvPicPr>
            <p:cNvPr id="20" name="Grafik 19"/>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2742723" y="1353295"/>
              <a:ext cx="1237473" cy="2096343"/>
            </a:xfrm>
            <a:prstGeom prst="rect">
              <a:avLst/>
            </a:prstGeom>
          </p:spPr>
        </p:pic>
      </p:grpSp>
      <p:grpSp>
        <p:nvGrpSpPr>
          <p:cNvPr id="21" name="Gruppieren 20"/>
          <p:cNvGrpSpPr/>
          <p:nvPr/>
        </p:nvGrpSpPr>
        <p:grpSpPr bwMode="auto">
          <a:xfrm>
            <a:off x="282725" y="1499446"/>
            <a:ext cx="5878055" cy="5215422"/>
            <a:chOff x="-82701" y="-281949"/>
            <a:chExt cx="6736451" cy="7663476"/>
          </a:xfrm>
        </p:grpSpPr>
        <p:sp>
          <p:nvSpPr>
            <p:cNvPr id="22" name="Freihandform 27"/>
            <p:cNvSpPr/>
            <p:nvPr/>
          </p:nvSpPr>
          <p:spPr bwMode="auto">
            <a:xfrm>
              <a:off x="1847059" y="2020012"/>
              <a:ext cx="4806691" cy="4123336"/>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4648200"/>
                <a:gd name="connsiteY0" fmla="*/ 3333750 h 4724400"/>
                <a:gd name="connsiteX1" fmla="*/ 3248025 w 4648200"/>
                <a:gd name="connsiteY1" fmla="*/ 3333750 h 4724400"/>
                <a:gd name="connsiteX2" fmla="*/ 3238500 w 4648200"/>
                <a:gd name="connsiteY2" fmla="*/ 4724400 h 4724400"/>
                <a:gd name="connsiteX3" fmla="*/ 3886200 w 4648200"/>
                <a:gd name="connsiteY3" fmla="*/ 472440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4648200 w 4648200"/>
                <a:gd name="connsiteY3" fmla="*/ 51435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0 w 4648200"/>
                <a:gd name="connsiteY1" fmla="*/ 4429125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438650"/>
                <a:gd name="connsiteX1" fmla="*/ 0 w 4648200"/>
                <a:gd name="connsiteY1" fmla="*/ 4429125 h 4438650"/>
                <a:gd name="connsiteX2" fmla="*/ 2676525 w 4648200"/>
                <a:gd name="connsiteY2" fmla="*/ 4438650 h 4438650"/>
                <a:gd name="connsiteX3" fmla="*/ 3417662 w 4648200"/>
                <a:gd name="connsiteY3" fmla="*/ 506720 h 4438650"/>
                <a:gd name="connsiteX4" fmla="*/ 4648200 w 4648200"/>
                <a:gd name="connsiteY4" fmla="*/ 514350 h 4438650"/>
                <a:gd name="connsiteX5" fmla="*/ 4648200 w 4648200"/>
                <a:gd name="connsiteY5" fmla="*/ 0 h 4438650"/>
                <a:gd name="connsiteX0" fmla="*/ 0 w 4648200"/>
                <a:gd name="connsiteY0" fmla="*/ 3333750 h 4438650"/>
                <a:gd name="connsiteX1" fmla="*/ 0 w 4648200"/>
                <a:gd name="connsiteY1" fmla="*/ 4429125 h 4438650"/>
                <a:gd name="connsiteX2" fmla="*/ 2676525 w 4648200"/>
                <a:gd name="connsiteY2" fmla="*/ 4438650 h 4438650"/>
                <a:gd name="connsiteX3" fmla="*/ 2741387 w 4648200"/>
                <a:gd name="connsiteY3" fmla="*/ 516245 h 4438650"/>
                <a:gd name="connsiteX4" fmla="*/ 4648200 w 4648200"/>
                <a:gd name="connsiteY4" fmla="*/ 514350 h 4438650"/>
                <a:gd name="connsiteX5" fmla="*/ 4648200 w 4648200"/>
                <a:gd name="connsiteY5" fmla="*/ 0 h 4438650"/>
                <a:gd name="connsiteX0" fmla="*/ 0 w 5124450"/>
                <a:gd name="connsiteY0" fmla="*/ 3476625 h 4438650"/>
                <a:gd name="connsiteX1" fmla="*/ 476250 w 5124450"/>
                <a:gd name="connsiteY1" fmla="*/ 442912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438650"/>
                <a:gd name="connsiteX1" fmla="*/ 0 w 5124450"/>
                <a:gd name="connsiteY1" fmla="*/ 406717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076700"/>
                <a:gd name="connsiteX1" fmla="*/ 0 w 5124450"/>
                <a:gd name="connsiteY1" fmla="*/ 4067175 h 4076700"/>
                <a:gd name="connsiteX2" fmla="*/ 3238500 w 5124450"/>
                <a:gd name="connsiteY2" fmla="*/ 4076700 h 4076700"/>
                <a:gd name="connsiteX3" fmla="*/ 3217637 w 5124450"/>
                <a:gd name="connsiteY3" fmla="*/ 516245 h 4076700"/>
                <a:gd name="connsiteX4" fmla="*/ 5124450 w 5124450"/>
                <a:gd name="connsiteY4" fmla="*/ 514350 h 4076700"/>
                <a:gd name="connsiteX5" fmla="*/ 5124450 w 5124450"/>
                <a:gd name="connsiteY5" fmla="*/ 0 h 4076700"/>
                <a:gd name="connsiteX0" fmla="*/ 0 w 5124450"/>
                <a:gd name="connsiteY0" fmla="*/ 3476625 h 4086225"/>
                <a:gd name="connsiteX1" fmla="*/ 0 w 5124450"/>
                <a:gd name="connsiteY1" fmla="*/ 4067175 h 4086225"/>
                <a:gd name="connsiteX2" fmla="*/ 3219450 w 5124450"/>
                <a:gd name="connsiteY2" fmla="*/ 4086225 h 4086225"/>
                <a:gd name="connsiteX3" fmla="*/ 3217637 w 5124450"/>
                <a:gd name="connsiteY3" fmla="*/ 516245 h 4086225"/>
                <a:gd name="connsiteX4" fmla="*/ 5124450 w 5124450"/>
                <a:gd name="connsiteY4" fmla="*/ 514350 h 4086225"/>
                <a:gd name="connsiteX5" fmla="*/ 5124450 w 5124450"/>
                <a:gd name="connsiteY5" fmla="*/ 0 h 4086225"/>
                <a:gd name="connsiteX0" fmla="*/ 0 w 5124450"/>
                <a:gd name="connsiteY0" fmla="*/ 3495675 h 4105275"/>
                <a:gd name="connsiteX1" fmla="*/ 0 w 5124450"/>
                <a:gd name="connsiteY1" fmla="*/ 4086225 h 4105275"/>
                <a:gd name="connsiteX2" fmla="*/ 3219450 w 5124450"/>
                <a:gd name="connsiteY2" fmla="*/ 4105275 h 4105275"/>
                <a:gd name="connsiteX3" fmla="*/ 3217637 w 5124450"/>
                <a:gd name="connsiteY3" fmla="*/ 535295 h 4105275"/>
                <a:gd name="connsiteX4" fmla="*/ 5124450 w 5124450"/>
                <a:gd name="connsiteY4" fmla="*/ 533400 h 4105275"/>
                <a:gd name="connsiteX5" fmla="*/ 4991100 w 5124450"/>
                <a:gd name="connsiteY5" fmla="*/ 0 h 4105275"/>
                <a:gd name="connsiteX0" fmla="*/ 0 w 5019675"/>
                <a:gd name="connsiteY0" fmla="*/ 3495675 h 4105275"/>
                <a:gd name="connsiteX1" fmla="*/ 0 w 5019675"/>
                <a:gd name="connsiteY1" fmla="*/ 4086225 h 4105275"/>
                <a:gd name="connsiteX2" fmla="*/ 3219450 w 5019675"/>
                <a:gd name="connsiteY2" fmla="*/ 4105275 h 4105275"/>
                <a:gd name="connsiteX3" fmla="*/ 3217637 w 5019675"/>
                <a:gd name="connsiteY3" fmla="*/ 535295 h 4105275"/>
                <a:gd name="connsiteX4" fmla="*/ 5019675 w 5019675"/>
                <a:gd name="connsiteY4" fmla="*/ 523875 h 4105275"/>
                <a:gd name="connsiteX5" fmla="*/ 4991100 w 5019675"/>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5245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104595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4991100 w 5306951"/>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5297380 w 5306951"/>
                <a:gd name="connsiteY5" fmla="*/ 0 h 4105275"/>
                <a:gd name="connsiteX0" fmla="*/ 0 w 5297380"/>
                <a:gd name="connsiteY0" fmla="*/ 3495675 h 4105275"/>
                <a:gd name="connsiteX1" fmla="*/ 0 w 5297380"/>
                <a:gd name="connsiteY1" fmla="*/ 4086225 h 4105275"/>
                <a:gd name="connsiteX2" fmla="*/ 3104595 w 5297380"/>
                <a:gd name="connsiteY2" fmla="*/ 4105275 h 4105275"/>
                <a:gd name="connsiteX3" fmla="*/ 3102782 w 5297380"/>
                <a:gd name="connsiteY3" fmla="*/ 516245 h 4105275"/>
                <a:gd name="connsiteX4" fmla="*/ 5297380 w 5297380"/>
                <a:gd name="connsiteY4" fmla="*/ 536575 h 4105275"/>
                <a:gd name="connsiteX5" fmla="*/ 5297380 w 5297380"/>
                <a:gd name="connsiteY5" fmla="*/ 0 h 4105275"/>
                <a:gd name="connsiteX0" fmla="*/ 0 w 5310142"/>
                <a:gd name="connsiteY0" fmla="*/ 3495675 h 4105275"/>
                <a:gd name="connsiteX1" fmla="*/ 0 w 5310142"/>
                <a:gd name="connsiteY1" fmla="*/ 4086225 h 4105275"/>
                <a:gd name="connsiteX2" fmla="*/ 3104595 w 5310142"/>
                <a:gd name="connsiteY2" fmla="*/ 4105275 h 4105275"/>
                <a:gd name="connsiteX3" fmla="*/ 3102782 w 5310142"/>
                <a:gd name="connsiteY3" fmla="*/ 516245 h 4105275"/>
                <a:gd name="connsiteX4" fmla="*/ 5310142 w 5310142"/>
                <a:gd name="connsiteY4" fmla="*/ 536575 h 4105275"/>
                <a:gd name="connsiteX5" fmla="*/ 5297380 w 5310142"/>
                <a:gd name="connsiteY5" fmla="*/ 0 h 4105275"/>
                <a:gd name="connsiteX0" fmla="*/ 0 w 5303761"/>
                <a:gd name="connsiteY0" fmla="*/ 3495675 h 4105275"/>
                <a:gd name="connsiteX1" fmla="*/ 0 w 5303761"/>
                <a:gd name="connsiteY1" fmla="*/ 4086225 h 4105275"/>
                <a:gd name="connsiteX2" fmla="*/ 3104595 w 5303761"/>
                <a:gd name="connsiteY2" fmla="*/ 4105275 h 4105275"/>
                <a:gd name="connsiteX3" fmla="*/ 3102782 w 5303761"/>
                <a:gd name="connsiteY3" fmla="*/ 516245 h 4105275"/>
                <a:gd name="connsiteX4" fmla="*/ 5303761 w 5303761"/>
                <a:gd name="connsiteY4" fmla="*/ 536575 h 4105275"/>
                <a:gd name="connsiteX5" fmla="*/ 5297380 w 5303761"/>
                <a:gd name="connsiteY5" fmla="*/ 0 h 4105275"/>
                <a:gd name="connsiteX0" fmla="*/ 0 w 5298976"/>
                <a:gd name="connsiteY0" fmla="*/ 3495675 h 4105275"/>
                <a:gd name="connsiteX1" fmla="*/ 0 w 5298976"/>
                <a:gd name="connsiteY1" fmla="*/ 408622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11108 w 5050069"/>
                <a:gd name="connsiteY0" fmla="*/ 3467806 h 4105275"/>
                <a:gd name="connsiteX1" fmla="*/ 3461 w 5050069"/>
                <a:gd name="connsiteY1" fmla="*/ 4104805 h 4105275"/>
                <a:gd name="connsiteX2" fmla="*/ 2855688 w 5050069"/>
                <a:gd name="connsiteY2" fmla="*/ 4105275 h 4105275"/>
                <a:gd name="connsiteX3" fmla="*/ 2853875 w 5050069"/>
                <a:gd name="connsiteY3" fmla="*/ 516245 h 4105275"/>
                <a:gd name="connsiteX4" fmla="*/ 5050069 w 5050069"/>
                <a:gd name="connsiteY4" fmla="*/ 517525 h 4105275"/>
                <a:gd name="connsiteX5" fmla="*/ 5048473 w 5050069"/>
                <a:gd name="connsiteY5" fmla="*/ 0 h 4105275"/>
                <a:gd name="connsiteX0" fmla="*/ 0 w 5051197"/>
                <a:gd name="connsiteY0" fmla="*/ 3452942 h 4105275"/>
                <a:gd name="connsiteX1" fmla="*/ 4589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 name="connsiteX0" fmla="*/ 0 w 5051197"/>
                <a:gd name="connsiteY0" fmla="*/ 3452942 h 4105275"/>
                <a:gd name="connsiteX1" fmla="*/ 10706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1197" h="4105275" extrusionOk="0">
                  <a:moveTo>
                    <a:pt x="0" y="3452942"/>
                  </a:moveTo>
                  <a:cubicBezTo>
                    <a:pt x="33140" y="3646695"/>
                    <a:pt x="-7138" y="3901762"/>
                    <a:pt x="10706" y="4104805"/>
                  </a:cubicBezTo>
                  <a:lnTo>
                    <a:pt x="2856816" y="4105275"/>
                  </a:lnTo>
                  <a:cubicBezTo>
                    <a:pt x="2856212" y="2915282"/>
                    <a:pt x="2855607" y="1706238"/>
                    <a:pt x="2855003" y="516245"/>
                  </a:cubicBezTo>
                  <a:lnTo>
                    <a:pt x="5051197" y="517525"/>
                  </a:lnTo>
                  <a:lnTo>
                    <a:pt x="5049601"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3" name="Text Box 15"/>
            <p:cNvSpPr txBox="1">
              <a:spLocks noChangeArrowheads="1"/>
            </p:cNvSpPr>
            <p:nvPr/>
          </p:nvSpPr>
          <p:spPr bwMode="auto">
            <a:xfrm>
              <a:off x="1116986" y="-281949"/>
              <a:ext cx="1543645" cy="542692"/>
            </a:xfrm>
            <a:prstGeom prst="rect">
              <a:avLst/>
            </a:prstGeom>
            <a:noFill/>
            <a:ln w="9525">
              <a:noFill/>
              <a:miter lim="800000"/>
              <a:headEnd/>
              <a:tailEnd/>
            </a:ln>
          </p:spPr>
          <p:txBody>
            <a:bodyPr wrap="square">
              <a:spAutoFit/>
            </a:bodyPr>
            <a:lstStyle/>
            <a:p>
              <a:pPr>
                <a:defRPr/>
              </a:pPr>
              <a:r>
                <a:rPr lang="de-DE" sz="1800" dirty="0">
                  <a:latin typeface="Calibri" panose="020F0502020204030204" pitchFamily="34" charset="0"/>
                </a:rPr>
                <a:t>PV-Module</a:t>
              </a:r>
              <a:endParaRPr dirty="0">
                <a:latin typeface="Calibri" panose="020F0502020204030204" pitchFamily="34" charset="0"/>
              </a:endParaRPr>
            </a:p>
          </p:txBody>
        </p:sp>
        <p:sp>
          <p:nvSpPr>
            <p:cNvPr id="24" name="Freihandform 10"/>
            <p:cNvSpPr/>
            <p:nvPr/>
          </p:nvSpPr>
          <p:spPr bwMode="auto">
            <a:xfrm>
              <a:off x="2374468" y="899231"/>
              <a:ext cx="4169205" cy="152012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3810000 w 4076700"/>
                <a:gd name="connsiteY4" fmla="*/ 110490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57650 w 4076700"/>
                <a:gd name="connsiteY4" fmla="*/ 1085850 h 1514475"/>
                <a:gd name="connsiteX0" fmla="*/ 0 w 4095750"/>
                <a:gd name="connsiteY0" fmla="*/ 9525 h 1514475"/>
                <a:gd name="connsiteX1" fmla="*/ 1952625 w 4095750"/>
                <a:gd name="connsiteY1" fmla="*/ 0 h 1514475"/>
                <a:gd name="connsiteX2" fmla="*/ 1990725 w 4095750"/>
                <a:gd name="connsiteY2" fmla="*/ 1495425 h 1514475"/>
                <a:gd name="connsiteX3" fmla="*/ 4076700 w 4095750"/>
                <a:gd name="connsiteY3" fmla="*/ 1514475 h 1514475"/>
                <a:gd name="connsiteX4" fmla="*/ 4095750 w 4095750"/>
                <a:gd name="connsiteY4" fmla="*/ 108585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67175 w 4076700"/>
                <a:gd name="connsiteY4" fmla="*/ 1104900 h 1514475"/>
                <a:gd name="connsiteX0" fmla="*/ 0 w 4083050"/>
                <a:gd name="connsiteY0" fmla="*/ 9525 h 1514475"/>
                <a:gd name="connsiteX1" fmla="*/ 1952625 w 4083050"/>
                <a:gd name="connsiteY1" fmla="*/ 0 h 1514475"/>
                <a:gd name="connsiteX2" fmla="*/ 1990725 w 4083050"/>
                <a:gd name="connsiteY2" fmla="*/ 1495425 h 1514475"/>
                <a:gd name="connsiteX3" fmla="*/ 4076700 w 4083050"/>
                <a:gd name="connsiteY3" fmla="*/ 1514475 h 1514475"/>
                <a:gd name="connsiteX4" fmla="*/ 4083050 w 4083050"/>
                <a:gd name="connsiteY4" fmla="*/ 1108075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73525 w 4076700"/>
                <a:gd name="connsiteY4" fmla="*/ 1108075 h 151447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108075 h 149542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079500 h 1495425"/>
                <a:gd name="connsiteX0" fmla="*/ 0 w 4076700"/>
                <a:gd name="connsiteY0" fmla="*/ 3175 h 1489075"/>
                <a:gd name="connsiteX1" fmla="*/ 1984375 w 4076700"/>
                <a:gd name="connsiteY1" fmla="*/ 0 h 1489075"/>
                <a:gd name="connsiteX2" fmla="*/ 1990725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175 h 1489075"/>
                <a:gd name="connsiteX1" fmla="*/ 1984375 w 4076700"/>
                <a:gd name="connsiteY1" fmla="*/ 0 h 1489075"/>
                <a:gd name="connsiteX2" fmla="*/ 2090590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0883 h 1516783"/>
                <a:gd name="connsiteX1" fmla="*/ 2139720 w 4076700"/>
                <a:gd name="connsiteY1" fmla="*/ 0 h 1516783"/>
                <a:gd name="connsiteX2" fmla="*/ 2090590 w 4076700"/>
                <a:gd name="connsiteY2" fmla="*/ 1516783 h 1516783"/>
                <a:gd name="connsiteX3" fmla="*/ 4076700 w 4076700"/>
                <a:gd name="connsiteY3" fmla="*/ 1512020 h 1516783"/>
                <a:gd name="connsiteX4" fmla="*/ 4073525 w 4076700"/>
                <a:gd name="connsiteY4" fmla="*/ 1100858 h 1516783"/>
                <a:gd name="connsiteX0" fmla="*/ 0 w 4076700"/>
                <a:gd name="connsiteY0" fmla="*/ 3174 h 1489074"/>
                <a:gd name="connsiteX1" fmla="*/ 2062049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076700"/>
                <a:gd name="connsiteY0" fmla="*/ 3174 h 1489074"/>
                <a:gd name="connsiteX1" fmla="*/ 2091330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193825"/>
                <a:gd name="connsiteY0" fmla="*/ 3174 h 1489074"/>
                <a:gd name="connsiteX1" fmla="*/ 2208455 w 4193825"/>
                <a:gd name="connsiteY1" fmla="*/ 0 h 1489074"/>
                <a:gd name="connsiteX2" fmla="*/ 2207715 w 4193825"/>
                <a:gd name="connsiteY2" fmla="*/ 1489074 h 1489074"/>
                <a:gd name="connsiteX3" fmla="*/ 4193825 w 4193825"/>
                <a:gd name="connsiteY3" fmla="*/ 1484311 h 1489074"/>
                <a:gd name="connsiteX4" fmla="*/ 4190650 w 4193825"/>
                <a:gd name="connsiteY4" fmla="*/ 1073149 h 148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3825" h="1489074" extrusionOk="0">
                  <a:moveTo>
                    <a:pt x="0" y="3174"/>
                  </a:moveTo>
                  <a:lnTo>
                    <a:pt x="2208455" y="0"/>
                  </a:lnTo>
                  <a:cubicBezTo>
                    <a:pt x="2210572" y="496358"/>
                    <a:pt x="2205598" y="992716"/>
                    <a:pt x="2207715" y="1489074"/>
                  </a:cubicBezTo>
                  <a:lnTo>
                    <a:pt x="4193825" y="1484311"/>
                  </a:lnTo>
                  <a:cubicBezTo>
                    <a:pt x="4192767" y="1348844"/>
                    <a:pt x="4191708" y="1208616"/>
                    <a:pt x="4190650" y="1073149"/>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5" name="Freihandform 28"/>
            <p:cNvSpPr/>
            <p:nvPr/>
          </p:nvSpPr>
          <p:spPr bwMode="auto">
            <a:xfrm>
              <a:off x="1834152" y="2598828"/>
              <a:ext cx="9525" cy="129540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1943100"/>
                <a:gd name="connsiteY0" fmla="*/ 0 h 1295400"/>
                <a:gd name="connsiteX1" fmla="*/ 9525 w 1943100"/>
                <a:gd name="connsiteY1" fmla="*/ 1295400 h 1295400"/>
                <a:gd name="connsiteX2" fmla="*/ 1924050 w 1943100"/>
                <a:gd name="connsiteY2" fmla="*/ 1295400 h 1295400"/>
                <a:gd name="connsiteX3" fmla="*/ 1943100 w 1943100"/>
                <a:gd name="connsiteY3" fmla="*/ 1076325 h 1295400"/>
                <a:gd name="connsiteX0" fmla="*/ 0 w 1924050"/>
                <a:gd name="connsiteY0" fmla="*/ 0 h 1295400"/>
                <a:gd name="connsiteX1" fmla="*/ 9525 w 1924050"/>
                <a:gd name="connsiteY1" fmla="*/ 1295400 h 1295400"/>
                <a:gd name="connsiteX2" fmla="*/ 1924050 w 1924050"/>
                <a:gd name="connsiteY2" fmla="*/ 1295400 h 1295400"/>
                <a:gd name="connsiteX0" fmla="*/ 0 w 9525"/>
                <a:gd name="connsiteY0" fmla="*/ 0 h 1295400"/>
                <a:gd name="connsiteX1" fmla="*/ 9525 w 9525"/>
                <a:gd name="connsiteY1" fmla="*/ 1295400 h 1295400"/>
              </a:gdLst>
              <a:ahLst/>
              <a:cxnLst>
                <a:cxn ang="0">
                  <a:pos x="connsiteX0" y="connsiteY0"/>
                </a:cxn>
                <a:cxn ang="0">
                  <a:pos x="connsiteX1" y="connsiteY1"/>
                </a:cxn>
              </a:cxnLst>
              <a:rect l="l" t="t" r="r" b="b"/>
              <a:pathLst>
                <a:path w="9525" h="1295400" extrusionOk="0">
                  <a:moveTo>
                    <a:pt x="0" y="0"/>
                  </a:moveTo>
                  <a:lnTo>
                    <a:pt x="9525" y="129540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26" name="Grafik 25"/>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1222587" y="661965"/>
              <a:ext cx="1237473" cy="2096343"/>
            </a:xfrm>
            <a:prstGeom prst="rect">
              <a:avLst/>
            </a:prstGeom>
          </p:spPr>
        </p:pic>
        <p:pic>
          <p:nvPicPr>
            <p:cNvPr id="27" name="Grafik 26"/>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1222586" y="3789041"/>
              <a:ext cx="1237473" cy="2096343"/>
            </a:xfrm>
            <a:prstGeom prst="rect">
              <a:avLst/>
            </a:prstGeom>
          </p:spPr>
        </p:pic>
        <p:sp>
          <p:nvSpPr>
            <p:cNvPr id="28" name="Textfeld 27"/>
            <p:cNvSpPr txBox="1"/>
            <p:nvPr/>
          </p:nvSpPr>
          <p:spPr bwMode="auto">
            <a:xfrm rot="5400000">
              <a:off x="1628723" y="3105106"/>
              <a:ext cx="582263" cy="425310"/>
            </a:xfrm>
            <a:prstGeom prst="rect">
              <a:avLst/>
            </a:prstGeom>
            <a:solidFill>
              <a:schemeClr val="bg1"/>
            </a:solidFill>
          </p:spPr>
          <p:txBody>
            <a:bodyPr wrap="none" rtlCol="0">
              <a:spAutoFit/>
            </a:bodyPr>
            <a:lstStyle/>
            <a:p>
              <a:pPr>
                <a:defRPr/>
              </a:pPr>
              <a:r>
                <a:rPr lang="de-DE" dirty="0">
                  <a:latin typeface="Calibri" panose="020F0502020204030204" pitchFamily="34" charset="0"/>
                </a:rPr>
                <a:t>… </a:t>
              </a:r>
              <a:endParaRPr dirty="0">
                <a:latin typeface="Calibri" panose="020F0502020204030204" pitchFamily="34" charset="0"/>
              </a:endParaRPr>
            </a:p>
          </p:txBody>
        </p:sp>
        <p:sp>
          <p:nvSpPr>
            <p:cNvPr id="29" name="Textfeld 28"/>
            <p:cNvSpPr txBox="1"/>
            <p:nvPr/>
          </p:nvSpPr>
          <p:spPr bwMode="auto">
            <a:xfrm>
              <a:off x="-82701" y="2071127"/>
              <a:ext cx="1421915" cy="1899422"/>
            </a:xfrm>
            <a:prstGeom prst="rect">
              <a:avLst/>
            </a:prstGeom>
            <a:noFill/>
          </p:spPr>
          <p:txBody>
            <a:bodyPr wrap="square" rtlCol="0">
              <a:spAutoFit/>
            </a:bodyPr>
            <a:lstStyle/>
            <a:p>
              <a:pPr>
                <a:defRPr/>
              </a:pPr>
              <a:r>
                <a:rPr lang="de-DE" dirty="0">
                  <a:latin typeface="Calibri" panose="020F0502020204030204" pitchFamily="34" charset="0"/>
                </a:rPr>
                <a:t>bis zu </a:t>
              </a:r>
              <a:endParaRPr dirty="0">
                <a:latin typeface="Calibri" panose="020F0502020204030204" pitchFamily="34" charset="0"/>
              </a:endParaRPr>
            </a:p>
            <a:p>
              <a:pPr>
                <a:defRPr/>
              </a:pPr>
              <a:r>
                <a:rPr lang="de-DE" dirty="0">
                  <a:latin typeface="Calibri" panose="020F0502020204030204" pitchFamily="34" charset="0"/>
                </a:rPr>
                <a:t>ca. 18 Module</a:t>
              </a:r>
              <a:br>
                <a:rPr lang="de-DE" dirty="0">
                  <a:latin typeface="Calibri" panose="020F0502020204030204" pitchFamily="34" charset="0"/>
                </a:rPr>
              </a:br>
              <a:r>
                <a:rPr lang="de-DE" sz="1200" dirty="0">
                  <a:latin typeface="Calibri" panose="020F0502020204030204" pitchFamily="34" charset="0"/>
                </a:rPr>
                <a:t>(wg. Spannungs-grenze)</a:t>
              </a:r>
              <a:endParaRPr dirty="0">
                <a:latin typeface="Calibri" panose="020F0502020204030204" pitchFamily="34" charset="0"/>
              </a:endParaRPr>
            </a:p>
          </p:txBody>
        </p:sp>
        <p:sp>
          <p:nvSpPr>
            <p:cNvPr id="30" name="Textfeld 29"/>
            <p:cNvSpPr txBox="1"/>
            <p:nvPr/>
          </p:nvSpPr>
          <p:spPr bwMode="auto">
            <a:xfrm>
              <a:off x="1401353" y="6065530"/>
              <a:ext cx="1032816" cy="542692"/>
            </a:xfrm>
            <a:prstGeom prst="rect">
              <a:avLst/>
            </a:prstGeom>
            <a:noFill/>
          </p:spPr>
          <p:txBody>
            <a:bodyPr wrap="none" rtlCol="0">
              <a:spAutoFit/>
            </a:bodyPr>
            <a:lstStyle/>
            <a:p>
              <a:pPr>
                <a:defRPr/>
              </a:pPr>
              <a:r>
                <a:rPr lang="de-DE" dirty="0">
                  <a:solidFill>
                    <a:schemeClr val="accent4">
                      <a:lumMod val="75000"/>
                    </a:schemeClr>
                  </a:solidFill>
                  <a:latin typeface="Calibri" panose="020F0502020204030204" pitchFamily="34" charset="0"/>
                </a:rPr>
                <a:t>String 1</a:t>
              </a:r>
              <a:endParaRPr dirty="0">
                <a:latin typeface="Calibri" panose="020F0502020204030204" pitchFamily="34" charset="0"/>
              </a:endParaRPr>
            </a:p>
          </p:txBody>
        </p:sp>
        <p:sp>
          <p:nvSpPr>
            <p:cNvPr id="31" name="Text Box 15"/>
            <p:cNvSpPr txBox="1">
              <a:spLocks noChangeArrowheads="1"/>
            </p:cNvSpPr>
            <p:nvPr/>
          </p:nvSpPr>
          <p:spPr bwMode="auto">
            <a:xfrm>
              <a:off x="2218306" y="6612714"/>
              <a:ext cx="3158974" cy="768813"/>
            </a:xfrm>
            <a:prstGeom prst="rect">
              <a:avLst/>
            </a:prstGeom>
            <a:noFill/>
            <a:ln w="9525">
              <a:noFill/>
              <a:miter lim="800000"/>
              <a:headEnd/>
              <a:tailEnd/>
            </a:ln>
          </p:spPr>
          <p:txBody>
            <a:bodyPr wrap="square">
              <a:spAutoFit/>
            </a:bodyPr>
            <a:lstStyle/>
            <a:p>
              <a:pPr algn="ctr">
                <a:defRPr/>
              </a:pPr>
              <a:r>
                <a:rPr lang="de-DE" sz="1400" dirty="0">
                  <a:solidFill>
                    <a:schemeClr val="accent4">
                      <a:lumMod val="75000"/>
                    </a:schemeClr>
                  </a:solidFill>
                  <a:latin typeface="Calibri" panose="020F0502020204030204" pitchFamily="34" charset="0"/>
                </a:rPr>
                <a:t>Gleichstrom mit Spannung bis </a:t>
              </a:r>
              <a:br>
                <a:rPr lang="de-DE" sz="1400" dirty="0">
                  <a:solidFill>
                    <a:schemeClr val="accent4">
                      <a:lumMod val="75000"/>
                    </a:schemeClr>
                  </a:solidFill>
                  <a:latin typeface="Calibri" panose="020F0502020204030204" pitchFamily="34" charset="0"/>
                </a:rPr>
              </a:br>
              <a:r>
                <a:rPr lang="de-DE" sz="1400" dirty="0">
                  <a:solidFill>
                    <a:schemeClr val="accent4">
                      <a:lumMod val="75000"/>
                    </a:schemeClr>
                  </a:solidFill>
                  <a:latin typeface="Calibri" panose="020F0502020204030204" pitchFamily="34" charset="0"/>
                </a:rPr>
                <a:t>1.000 V  - 1.500 V</a:t>
              </a:r>
              <a:endParaRPr dirty="0">
                <a:latin typeface="Calibri" panose="020F0502020204030204" pitchFamily="34" charset="0"/>
              </a:endParaRPr>
            </a:p>
          </p:txBody>
        </p:sp>
      </p:grpSp>
      <p:grpSp>
        <p:nvGrpSpPr>
          <p:cNvPr id="32" name="Gruppieren 31"/>
          <p:cNvGrpSpPr/>
          <p:nvPr/>
        </p:nvGrpSpPr>
        <p:grpSpPr bwMode="auto">
          <a:xfrm>
            <a:off x="3472773" y="1623246"/>
            <a:ext cx="1889271" cy="4851603"/>
            <a:chOff x="3610291" y="107109"/>
            <a:chExt cx="2175618" cy="5474566"/>
          </a:xfrm>
        </p:grpSpPr>
        <p:cxnSp>
          <p:nvCxnSpPr>
            <p:cNvPr id="33" name="Gerader Verbinder 32"/>
            <p:cNvCxnSpPr>
              <a:cxnSpLocks/>
            </p:cNvCxnSpPr>
            <p:nvPr/>
          </p:nvCxnSpPr>
          <p:spPr bwMode="auto">
            <a:xfrm>
              <a:off x="4726266" y="292006"/>
              <a:ext cx="0" cy="52896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bwMode="auto">
            <a:xfrm>
              <a:off x="4701961" y="110324"/>
              <a:ext cx="1083948"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im Haus</a:t>
              </a:r>
              <a:endParaRPr dirty="0">
                <a:latin typeface="Calibri" panose="020F0502020204030204" pitchFamily="34" charset="0"/>
              </a:endParaRPr>
            </a:p>
          </p:txBody>
        </p:sp>
        <p:sp>
          <p:nvSpPr>
            <p:cNvPr id="35" name="Textfeld 34"/>
            <p:cNvSpPr txBox="1"/>
            <p:nvPr/>
          </p:nvSpPr>
          <p:spPr bwMode="auto">
            <a:xfrm>
              <a:off x="3610291" y="107109"/>
              <a:ext cx="1126407"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draußen</a:t>
              </a:r>
              <a:endParaRPr dirty="0">
                <a:latin typeface="Calibri" panose="020F0502020204030204" pitchFamily="34" charset="0"/>
              </a:endParaRPr>
            </a:p>
          </p:txBody>
        </p:sp>
      </p:grpSp>
      <p:grpSp>
        <p:nvGrpSpPr>
          <p:cNvPr id="39" name="Gruppieren 38"/>
          <p:cNvGrpSpPr/>
          <p:nvPr/>
        </p:nvGrpSpPr>
        <p:grpSpPr bwMode="auto">
          <a:xfrm>
            <a:off x="7074424" y="1843680"/>
            <a:ext cx="2829407" cy="2211430"/>
            <a:chOff x="7186918" y="189000"/>
            <a:chExt cx="3258247" cy="3249447"/>
          </a:xfrm>
        </p:grpSpPr>
        <p:sp>
          <p:nvSpPr>
            <p:cNvPr id="40" name="Textfeld 39"/>
            <p:cNvSpPr txBox="1"/>
            <p:nvPr/>
          </p:nvSpPr>
          <p:spPr bwMode="auto">
            <a:xfrm>
              <a:off x="7263496" y="2217391"/>
              <a:ext cx="1502989" cy="1221056"/>
            </a:xfrm>
            <a:prstGeom prst="rect">
              <a:avLst/>
            </a:prstGeom>
            <a:noFill/>
          </p:spPr>
          <p:txBody>
            <a:bodyPr wrap="square" rtlCol="0">
              <a:spAutoFit/>
            </a:bodyPr>
            <a:lstStyle/>
            <a:p>
              <a:pPr algn="ctr">
                <a:defRPr/>
              </a:pPr>
              <a:r>
                <a:rPr lang="de-DE" sz="1600" dirty="0">
                  <a:solidFill>
                    <a:srgbClr val="00B0F0"/>
                  </a:solidFill>
                  <a:latin typeface="Calibri" panose="020F0502020204030204" pitchFamily="34" charset="0"/>
                </a:rPr>
                <a:t>Wechsel-</a:t>
              </a:r>
              <a:br>
                <a:rPr lang="de-DE" sz="1600" dirty="0">
                  <a:solidFill>
                    <a:srgbClr val="00B0F0"/>
                  </a:solidFill>
                  <a:latin typeface="Calibri" panose="020F0502020204030204" pitchFamily="34" charset="0"/>
                </a:rPr>
              </a:br>
              <a:r>
                <a:rPr lang="de-DE" sz="1600" dirty="0">
                  <a:solidFill>
                    <a:srgbClr val="00B0F0"/>
                  </a:solidFill>
                  <a:latin typeface="Calibri" panose="020F0502020204030204" pitchFamily="34" charset="0"/>
                </a:rPr>
                <a:t>Strom mit 230 V</a:t>
              </a:r>
              <a:endParaRPr dirty="0">
                <a:latin typeface="Calibri" panose="020F0502020204030204" pitchFamily="34" charset="0"/>
              </a:endParaRPr>
            </a:p>
          </p:txBody>
        </p:sp>
        <p:grpSp>
          <p:nvGrpSpPr>
            <p:cNvPr id="41" name="Gruppieren 40"/>
            <p:cNvGrpSpPr/>
            <p:nvPr/>
          </p:nvGrpSpPr>
          <p:grpSpPr bwMode="auto">
            <a:xfrm>
              <a:off x="7186918" y="189000"/>
              <a:ext cx="3258247" cy="2909832"/>
              <a:chOff x="7186918" y="189000"/>
              <a:chExt cx="3258247" cy="2909832"/>
            </a:xfrm>
          </p:grpSpPr>
          <p:sp>
            <p:nvSpPr>
              <p:cNvPr id="42" name="Freihandform 44"/>
              <p:cNvSpPr/>
              <p:nvPr/>
            </p:nvSpPr>
            <p:spPr bwMode="auto">
              <a:xfrm>
                <a:off x="7281365" y="1875665"/>
                <a:ext cx="1795462"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0039"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3" name="Freihandform 45"/>
              <p:cNvSpPr/>
              <p:nvPr/>
            </p:nvSpPr>
            <p:spPr bwMode="auto">
              <a:xfrm>
                <a:off x="7186918" y="1987311"/>
                <a:ext cx="1931770"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185"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4" name="Rechteck 43"/>
              <p:cNvSpPr/>
              <p:nvPr/>
            </p:nvSpPr>
            <p:spPr bwMode="auto">
              <a:xfrm>
                <a:off x="9069543" y="189000"/>
                <a:ext cx="1375622" cy="29098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dirty="0">
                    <a:solidFill>
                      <a:schemeClr val="tx1"/>
                    </a:solidFill>
                    <a:latin typeface="Calibri" panose="020F0502020204030204" pitchFamily="34" charset="0"/>
                  </a:rPr>
                  <a:t>Zähler-kasten</a:t>
                </a:r>
                <a:endParaRPr dirty="0">
                  <a:latin typeface="Calibri" panose="020F0502020204030204" pitchFamily="34" charset="0"/>
                </a:endParaRPr>
              </a:p>
            </p:txBody>
          </p:sp>
        </p:grpSp>
      </p:grpSp>
      <p:grpSp>
        <p:nvGrpSpPr>
          <p:cNvPr id="45" name="Gruppieren 44"/>
          <p:cNvGrpSpPr/>
          <p:nvPr/>
        </p:nvGrpSpPr>
        <p:grpSpPr bwMode="auto">
          <a:xfrm>
            <a:off x="8971362" y="2469416"/>
            <a:ext cx="893193" cy="1283116"/>
            <a:chOff x="9043126" y="828561"/>
            <a:chExt cx="1028570" cy="1885392"/>
          </a:xfrm>
        </p:grpSpPr>
        <p:pic>
          <p:nvPicPr>
            <p:cNvPr id="46" name="Picture 17" descr="Text&#10;&#10;Description automatically generated"/>
            <p:cNvPicPr>
              <a:picLocks noChangeAspect="1" noChangeArrowheads="1"/>
            </p:cNvPicPr>
            <p:nvPr/>
          </p:nvPicPr>
          <p:blipFill>
            <a:blip r:embed="rId6" cstate="email">
              <a:extLst>
                <a:ext uri="{28A0092B-C50C-407E-A947-70E740481C1C}">
                  <a14:useLocalDpi xmlns:a14="http://schemas.microsoft.com/office/drawing/2010/main"/>
                </a:ext>
              </a:extLst>
            </a:blip>
            <a:stretch/>
          </p:blipFill>
          <p:spPr bwMode="auto">
            <a:xfrm>
              <a:off x="9148913" y="828561"/>
              <a:ext cx="577854" cy="840013"/>
            </a:xfrm>
            <a:prstGeom prst="rect">
              <a:avLst/>
            </a:prstGeom>
            <a:noFill/>
            <a:ln>
              <a:noFill/>
            </a:ln>
          </p:spPr>
        </p:pic>
        <p:sp>
          <p:nvSpPr>
            <p:cNvPr id="47" name="Textfeld 46"/>
            <p:cNvSpPr txBox="1"/>
            <p:nvPr/>
          </p:nvSpPr>
          <p:spPr bwMode="auto">
            <a:xfrm>
              <a:off x="9043126" y="1628571"/>
              <a:ext cx="1028570" cy="1085382"/>
            </a:xfrm>
            <a:prstGeom prst="rect">
              <a:avLst/>
            </a:prstGeom>
            <a:noFill/>
          </p:spPr>
          <p:txBody>
            <a:bodyPr wrap="none" rtlCol="0">
              <a:spAutoFit/>
            </a:bodyPr>
            <a:lstStyle/>
            <a:p>
              <a:pPr>
                <a:defRPr/>
              </a:pPr>
              <a:r>
                <a:rPr lang="de-DE" sz="1400" dirty="0">
                  <a:latin typeface="Calibri" panose="020F0502020204030204" pitchFamily="34" charset="0"/>
                </a:rPr>
                <a:t>moderne </a:t>
              </a:r>
              <a:br>
                <a:rPr lang="de-DE" sz="1400" dirty="0">
                  <a:latin typeface="Calibri" panose="020F0502020204030204" pitchFamily="34" charset="0"/>
                </a:rPr>
              </a:br>
              <a:r>
                <a:rPr lang="de-DE" sz="1400" dirty="0" err="1">
                  <a:latin typeface="Calibri" panose="020F0502020204030204" pitchFamily="34" charset="0"/>
                </a:rPr>
                <a:t>Messein</a:t>
              </a:r>
              <a:r>
                <a:rPr lang="de-DE" sz="1400" dirty="0">
                  <a:latin typeface="Calibri" panose="020F0502020204030204" pitchFamily="34" charset="0"/>
                </a:rPr>
                <a:t>-</a:t>
              </a:r>
              <a:br>
                <a:rPr lang="de-DE" sz="1400" dirty="0">
                  <a:latin typeface="Calibri" panose="020F0502020204030204" pitchFamily="34" charset="0"/>
                </a:rPr>
              </a:br>
              <a:r>
                <a:rPr lang="de-DE" sz="1400" dirty="0" err="1">
                  <a:latin typeface="Calibri" panose="020F0502020204030204" pitchFamily="34" charset="0"/>
                </a:rPr>
                <a:t>richtung</a:t>
              </a:r>
              <a:endParaRPr dirty="0">
                <a:latin typeface="Calibri" panose="020F0502020204030204" pitchFamily="34" charset="0"/>
              </a:endParaRPr>
            </a:p>
          </p:txBody>
        </p:sp>
      </p:grpSp>
      <p:grpSp>
        <p:nvGrpSpPr>
          <p:cNvPr id="48" name="Gruppieren 47"/>
          <p:cNvGrpSpPr/>
          <p:nvPr/>
        </p:nvGrpSpPr>
        <p:grpSpPr bwMode="auto">
          <a:xfrm>
            <a:off x="5813918" y="1397570"/>
            <a:ext cx="2279857" cy="1669961"/>
            <a:chOff x="6016833" y="-464980"/>
            <a:chExt cx="2625404" cy="2453820"/>
          </a:xfrm>
        </p:grpSpPr>
        <p:sp>
          <p:nvSpPr>
            <p:cNvPr id="49" name="Text Box 11"/>
            <p:cNvSpPr txBox="1">
              <a:spLocks noChangeArrowheads="1"/>
            </p:cNvSpPr>
            <p:nvPr/>
          </p:nvSpPr>
          <p:spPr bwMode="auto">
            <a:xfrm>
              <a:off x="6016833" y="-464980"/>
              <a:ext cx="2625404" cy="949711"/>
            </a:xfrm>
            <a:prstGeom prst="rect">
              <a:avLst/>
            </a:prstGeom>
            <a:noFill/>
            <a:ln w="9525">
              <a:noFill/>
              <a:miter lim="800000"/>
              <a:headEnd/>
              <a:tailEnd/>
            </a:ln>
          </p:spPr>
          <p:txBody>
            <a:bodyPr wrap="square">
              <a:spAutoFit/>
            </a:bodyPr>
            <a:lstStyle/>
            <a:p>
              <a:pPr>
                <a:spcBef>
                  <a:spcPts val="0"/>
                </a:spcBef>
                <a:defRPr/>
              </a:pPr>
              <a:r>
                <a:rPr lang="de-DE" dirty="0">
                  <a:latin typeface="Calibri" panose="020F0502020204030204" pitchFamily="34" charset="0"/>
                </a:rPr>
                <a:t>Hybrid-</a:t>
              </a:r>
              <a:r>
                <a:rPr lang="de-DE" sz="1800" dirty="0">
                  <a:latin typeface="Calibri" panose="020F0502020204030204" pitchFamily="34" charset="0"/>
                </a:rPr>
                <a:t>Wechselrichter</a:t>
              </a:r>
              <a:endParaRPr dirty="0">
                <a:latin typeface="Calibri" panose="020F0502020204030204" pitchFamily="34" charset="0"/>
              </a:endParaRPr>
            </a:p>
          </p:txBody>
        </p:sp>
        <p:pic>
          <p:nvPicPr>
            <p:cNvPr id="50" name="Grafik 49"/>
            <p:cNvPicPr>
              <a:picLocks noChangeAspect="1"/>
            </p:cNvPicPr>
            <p:nvPr/>
          </p:nvPicPr>
          <p:blipFill>
            <a:blip r:embed="rId7" cstate="email">
              <a:extLst>
                <a:ext uri="{28A0092B-C50C-407E-A947-70E740481C1C}">
                  <a14:useLocalDpi xmlns:a14="http://schemas.microsoft.com/office/drawing/2010/main"/>
                </a:ext>
              </a:extLst>
            </a:blip>
            <a:stretch/>
          </p:blipFill>
          <p:spPr bwMode="auto">
            <a:xfrm>
              <a:off x="6080214" y="476672"/>
              <a:ext cx="1546534" cy="1512168"/>
            </a:xfrm>
            <a:prstGeom prst="rect">
              <a:avLst/>
            </a:prstGeom>
          </p:spPr>
        </p:pic>
      </p:grpSp>
      <p:pic>
        <p:nvPicPr>
          <p:cNvPr id="53" name="Grafik 52"/>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p:blipFill>
        <p:spPr bwMode="auto">
          <a:xfrm>
            <a:off x="10373987" y="2496063"/>
            <a:ext cx="1209563" cy="1209563"/>
          </a:xfrm>
          <a:prstGeom prst="rect">
            <a:avLst/>
          </a:prstGeom>
        </p:spPr>
      </p:pic>
      <p:grpSp>
        <p:nvGrpSpPr>
          <p:cNvPr id="61" name="Gruppieren 60"/>
          <p:cNvGrpSpPr/>
          <p:nvPr/>
        </p:nvGrpSpPr>
        <p:grpSpPr bwMode="auto">
          <a:xfrm>
            <a:off x="8011722" y="4178029"/>
            <a:ext cx="1377546" cy="2533883"/>
            <a:chOff x="8687318" y="3915321"/>
            <a:chExt cx="1476522" cy="2757929"/>
          </a:xfrm>
        </p:grpSpPr>
        <p:sp>
          <p:nvSpPr>
            <p:cNvPr id="62" name="Textfeld 61"/>
            <p:cNvSpPr txBox="1"/>
            <p:nvPr/>
          </p:nvSpPr>
          <p:spPr bwMode="auto">
            <a:xfrm>
              <a:off x="8687318" y="3915321"/>
              <a:ext cx="917852" cy="368489"/>
            </a:xfrm>
            <a:prstGeom prst="rect">
              <a:avLst/>
            </a:prstGeom>
            <a:noFill/>
          </p:spPr>
          <p:txBody>
            <a:bodyPr wrap="none" rtlCol="0">
              <a:spAutoFit/>
            </a:bodyPr>
            <a:lstStyle/>
            <a:p>
              <a:pPr>
                <a:defRPr/>
              </a:pPr>
              <a:r>
                <a:rPr lang="de-DE" sz="1600" dirty="0">
                  <a:latin typeface="Calibri" panose="020F0502020204030204" pitchFamily="34" charset="0"/>
                </a:rPr>
                <a:t>Batterie</a:t>
              </a:r>
              <a:endParaRPr dirty="0">
                <a:latin typeface="Calibri" panose="020F0502020204030204" pitchFamily="34" charset="0"/>
              </a:endParaRPr>
            </a:p>
          </p:txBody>
        </p:sp>
        <p:pic>
          <p:nvPicPr>
            <p:cNvPr id="63" name="Grafik 62"/>
            <p:cNvPicPr>
              <a:picLocks noChangeAspect="1"/>
            </p:cNvPicPr>
            <p:nvPr/>
          </p:nvPicPr>
          <p:blipFill>
            <a:blip r:embed="rId9" cstate="email">
              <a:extLst>
                <a:ext uri="{28A0092B-C50C-407E-A947-70E740481C1C}">
                  <a14:useLocalDpi xmlns:a14="http://schemas.microsoft.com/office/drawing/2010/main"/>
                </a:ext>
              </a:extLst>
            </a:blip>
            <a:stretch/>
          </p:blipFill>
          <p:spPr bwMode="auto">
            <a:xfrm>
              <a:off x="8786740" y="4267682"/>
              <a:ext cx="1377100" cy="2405568"/>
            </a:xfrm>
            <a:prstGeom prst="rect">
              <a:avLst/>
            </a:prstGeom>
          </p:spPr>
        </p:pic>
      </p:grpSp>
      <p:sp>
        <p:nvSpPr>
          <p:cNvPr id="64" name="Text Box 11"/>
          <p:cNvSpPr txBox="1">
            <a:spLocks noChangeArrowheads="1"/>
          </p:cNvSpPr>
          <p:nvPr/>
        </p:nvSpPr>
        <p:spPr bwMode="auto">
          <a:xfrm>
            <a:off x="4648520" y="4557634"/>
            <a:ext cx="1919320" cy="646331"/>
          </a:xfrm>
          <a:prstGeom prst="rect">
            <a:avLst/>
          </a:prstGeom>
          <a:solidFill>
            <a:schemeClr val="accent1">
              <a:lumMod val="20000"/>
              <a:lumOff val="80000"/>
            </a:schemeClr>
          </a:solidFill>
          <a:ln w="9525">
            <a:noFill/>
            <a:miter lim="800000"/>
            <a:headEnd/>
            <a:tailEnd/>
          </a:ln>
        </p:spPr>
        <p:txBody>
          <a:bodyPr wrap="square">
            <a:spAutoFit/>
          </a:bodyPr>
          <a:lstStyle/>
          <a:p>
            <a:pPr algn="ctr">
              <a:spcBef>
                <a:spcPts val="0"/>
              </a:spcBef>
              <a:defRPr/>
            </a:pPr>
            <a:r>
              <a:rPr lang="de-DE" dirty="0">
                <a:latin typeface="Calibri" panose="020F0502020204030204" pitchFamily="34" charset="0"/>
              </a:rPr>
              <a:t>Kein Strom bei Netzausfall</a:t>
            </a:r>
            <a:endParaRPr lang="de-DE" sz="1800" dirty="0">
              <a:latin typeface="Calibri" panose="020F0502020204030204" pitchFamily="34" charset="0"/>
            </a:endParaRPr>
          </a:p>
        </p:txBody>
      </p:sp>
      <p:grpSp>
        <p:nvGrpSpPr>
          <p:cNvPr id="65" name="Gruppieren 64"/>
          <p:cNvGrpSpPr/>
          <p:nvPr/>
        </p:nvGrpSpPr>
        <p:grpSpPr bwMode="auto">
          <a:xfrm>
            <a:off x="4648520" y="2911196"/>
            <a:ext cx="828555" cy="686360"/>
            <a:chOff x="4888122" y="2014001"/>
            <a:chExt cx="828555" cy="686360"/>
          </a:xfrm>
        </p:grpSpPr>
        <p:sp>
          <p:nvSpPr>
            <p:cNvPr id="66" name="Rechteck 65"/>
            <p:cNvSpPr/>
            <p:nvPr/>
          </p:nvSpPr>
          <p:spPr bwMode="auto">
            <a:xfrm>
              <a:off x="4888122" y="2014001"/>
              <a:ext cx="828555" cy="68636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67" name="Textfeld 66"/>
            <p:cNvSpPr txBox="1"/>
            <p:nvPr/>
          </p:nvSpPr>
          <p:spPr bwMode="auto">
            <a:xfrm>
              <a:off x="4954114" y="2084434"/>
              <a:ext cx="714939" cy="553998"/>
            </a:xfrm>
            <a:prstGeom prst="rect">
              <a:avLst/>
            </a:prstGeom>
            <a:noFill/>
          </p:spPr>
          <p:txBody>
            <a:bodyPr wrap="none" lIns="0" tIns="0" rIns="0" bIns="0" rtlCol="0">
              <a:spAutoFit/>
            </a:bodyPr>
            <a:lstStyle/>
            <a:p>
              <a:pPr algn="ctr">
                <a:defRPr/>
              </a:pPr>
              <a:r>
                <a:rPr lang="de-DE" sz="1200" dirty="0">
                  <a:latin typeface="Calibri" panose="020F0502020204030204" pitchFamily="34" charset="0"/>
                </a:rPr>
                <a:t>DC-Über-</a:t>
              </a:r>
              <a:br>
                <a:rPr lang="de-DE" sz="1200" dirty="0">
                  <a:latin typeface="Calibri" panose="020F0502020204030204" pitchFamily="34" charset="0"/>
                </a:rPr>
              </a:br>
              <a:r>
                <a:rPr lang="de-DE" sz="1200" dirty="0">
                  <a:latin typeface="Calibri" panose="020F0502020204030204" pitchFamily="34" charset="0"/>
                </a:rPr>
                <a:t>spannungs-</a:t>
              </a:r>
              <a:br>
                <a:rPr lang="de-DE" sz="1200" dirty="0">
                  <a:latin typeface="Calibri" panose="020F0502020204030204" pitchFamily="34" charset="0"/>
                </a:rPr>
              </a:br>
              <a:r>
                <a:rPr lang="de-DE" sz="1200" dirty="0">
                  <a:latin typeface="Calibri" panose="020F0502020204030204" pitchFamily="34" charset="0"/>
                </a:rPr>
                <a:t>Schutz</a:t>
              </a:r>
              <a:endParaRPr dirty="0">
                <a:latin typeface="Calibri" panose="020F0502020204030204" pitchFamily="34" charset="0"/>
              </a:endParaRPr>
            </a:p>
          </p:txBody>
        </p:sp>
      </p:grpSp>
      <p:sp>
        <p:nvSpPr>
          <p:cNvPr id="69" name="Textfeld 9"/>
          <p:cNvSpPr txBox="1">
            <a:spLocks noChangeArrowheads="1"/>
          </p:cNvSpPr>
          <p:nvPr/>
        </p:nvSpPr>
        <p:spPr bwMode="auto">
          <a:xfrm>
            <a:off x="9698269" y="6413096"/>
            <a:ext cx="2262882"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Bilder: Ulrich </a:t>
            </a:r>
            <a:r>
              <a:rPr lang="de-DE" sz="1000" dirty="0" err="1">
                <a:solidFill>
                  <a:schemeClr val="bg1">
                    <a:lumMod val="65000"/>
                  </a:schemeClr>
                </a:solidFill>
                <a:latin typeface="Calibri" panose="020F0502020204030204" pitchFamily="34" charset="0"/>
                <a:ea typeface="ＭＳ Ｐゴシック"/>
              </a:rPr>
              <a:t>Böke</a:t>
            </a:r>
            <a:r>
              <a:rPr lang="de-DE" sz="1000" dirty="0">
                <a:solidFill>
                  <a:schemeClr val="bg1">
                    <a:lumMod val="65000"/>
                  </a:schemeClr>
                </a:solidFill>
                <a:latin typeface="Calibri" panose="020F0502020204030204" pitchFamily="34" charset="0"/>
                <a:ea typeface="ＭＳ Ｐゴシック"/>
              </a:rPr>
              <a:t> und Peter </a:t>
            </a:r>
            <a:r>
              <a:rPr lang="de-DE" sz="1000" dirty="0" err="1">
                <a:solidFill>
                  <a:schemeClr val="bg1">
                    <a:lumMod val="65000"/>
                  </a:schemeClr>
                </a:solidFill>
                <a:latin typeface="Calibri" panose="020F0502020204030204" pitchFamily="34" charset="0"/>
                <a:ea typeface="ＭＳ Ｐゴシック"/>
              </a:rPr>
              <a:t>Klafka</a:t>
            </a:r>
            <a:endParaRPr lang="de-DE" sz="1000" b="1" dirty="0">
              <a:solidFill>
                <a:schemeClr val="bg1">
                  <a:lumMod val="65000"/>
                </a:schemeClr>
              </a:solidFill>
              <a:latin typeface="Calibri" panose="020F0502020204030204" pitchFamily="34" charset="0"/>
              <a:ea typeface="ＭＳ Ｐゴシック"/>
            </a:endParaRPr>
          </a:p>
        </p:txBody>
      </p:sp>
      <p:sp>
        <p:nvSpPr>
          <p:cNvPr id="70" name="Textfeld 69"/>
          <p:cNvSpPr txBox="1"/>
          <p:nvPr/>
        </p:nvSpPr>
        <p:spPr bwMode="auto">
          <a:xfrm>
            <a:off x="7032104" y="5468740"/>
            <a:ext cx="848309" cy="338554"/>
          </a:xfrm>
          <a:prstGeom prst="rect">
            <a:avLst/>
          </a:prstGeom>
          <a:noFill/>
        </p:spPr>
        <p:txBody>
          <a:bodyPr wrap="none" rtlCol="0">
            <a:spAutoFit/>
          </a:bodyPr>
          <a:lstStyle/>
          <a:p>
            <a:pPr>
              <a:defRPr/>
            </a:pPr>
            <a:r>
              <a:rPr lang="de-DE" sz="1600" dirty="0" err="1">
                <a:latin typeface="Calibri" panose="020F0502020204030204" pitchFamily="34" charset="0"/>
              </a:rPr>
              <a:t>Trenner</a:t>
            </a:r>
            <a:endParaRPr dirty="0">
              <a:latin typeface="Calibri" panose="020F0502020204030204" pitchFamily="34" charset="0"/>
            </a:endParaRPr>
          </a:p>
        </p:txBody>
      </p:sp>
      <p:sp>
        <p:nvSpPr>
          <p:cNvPr id="58" name="Textfeld 57">
            <a:extLst>
              <a:ext uri="{FF2B5EF4-FFF2-40B4-BE49-F238E27FC236}">
                <a16:creationId xmlns:a16="http://schemas.microsoft.com/office/drawing/2014/main" id="{94F6BBCA-B663-E556-2AB2-B7C7219ACDB4}"/>
              </a:ext>
            </a:extLst>
          </p:cNvPr>
          <p:cNvSpPr txBox="1"/>
          <p:nvPr/>
        </p:nvSpPr>
        <p:spPr bwMode="auto">
          <a:xfrm>
            <a:off x="-2308297" y="2083966"/>
            <a:ext cx="2350813" cy="400110"/>
          </a:xfrm>
          <a:prstGeom prst="rect">
            <a:avLst/>
          </a:prstGeom>
          <a:noFill/>
        </p:spPr>
        <p:txBody>
          <a:bodyPr wrap="square" rtlCol="0">
            <a:spAutoFit/>
          </a:bodyPr>
          <a:lstStyle/>
          <a:p>
            <a:pPr>
              <a:defRPr/>
            </a:pPr>
            <a:r>
              <a:rPr lang="de-DE" sz="2000" dirty="0">
                <a:solidFill>
                  <a:srgbClr val="FF0000"/>
                </a:solidFill>
                <a:latin typeface="Calibri" panose="020F0502020204030204" pitchFamily="34" charset="0"/>
              </a:rPr>
              <a:t>Alternativfolie</a:t>
            </a:r>
            <a:endParaRPr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down)">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dow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circle(in)">
                                      <p:cBhvr>
                                        <p:cTn id="42"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54" name="Gruppieren 53"/>
          <p:cNvGrpSpPr/>
          <p:nvPr/>
        </p:nvGrpSpPr>
        <p:grpSpPr bwMode="auto">
          <a:xfrm>
            <a:off x="5249769" y="3013868"/>
            <a:ext cx="3174608" cy="3786788"/>
            <a:chOff x="5106044" y="1963864"/>
            <a:chExt cx="4201422" cy="4846722"/>
          </a:xfrm>
        </p:grpSpPr>
        <p:sp>
          <p:nvSpPr>
            <p:cNvPr id="55" name="Freihandform 47"/>
            <p:cNvSpPr/>
            <p:nvPr/>
          </p:nvSpPr>
          <p:spPr bwMode="auto">
            <a:xfrm>
              <a:off x="6974736" y="1991807"/>
              <a:ext cx="1912865" cy="465350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 name="connsiteX0" fmla="*/ 0 w 1587597"/>
                <a:gd name="connsiteY0" fmla="*/ 0 h 253325"/>
                <a:gd name="connsiteX1" fmla="*/ 1185 w 1587597"/>
                <a:gd name="connsiteY1" fmla="*/ 251331 h 253325"/>
                <a:gd name="connsiteX2" fmla="*/ 1587597 w 1587597"/>
                <a:gd name="connsiteY2" fmla="*/ 253325 h 253325"/>
                <a:gd name="connsiteX0" fmla="*/ 0 w 1558926"/>
                <a:gd name="connsiteY0" fmla="*/ 0 h 251777"/>
                <a:gd name="connsiteX1" fmla="*/ 1185 w 1558926"/>
                <a:gd name="connsiteY1" fmla="*/ 251331 h 251777"/>
                <a:gd name="connsiteX2" fmla="*/ 1558926 w 1558926"/>
                <a:gd name="connsiteY2" fmla="*/ 251777 h 251777"/>
                <a:gd name="connsiteX0" fmla="*/ 0 w 1558926"/>
                <a:gd name="connsiteY0" fmla="*/ 0 h 251777"/>
                <a:gd name="connsiteX1" fmla="*/ 72863 w 1558926"/>
                <a:gd name="connsiteY1" fmla="*/ 249783 h 251777"/>
                <a:gd name="connsiteX2" fmla="*/ 1558926 w 1558926"/>
                <a:gd name="connsiteY2" fmla="*/ 251777 h 251777"/>
                <a:gd name="connsiteX0" fmla="*/ 27486 w 1486063"/>
                <a:gd name="connsiteY0" fmla="*/ 0 h 250745"/>
                <a:gd name="connsiteX1" fmla="*/ 0 w 1486063"/>
                <a:gd name="connsiteY1" fmla="*/ 248751 h 250745"/>
                <a:gd name="connsiteX2" fmla="*/ 1486063 w 1486063"/>
                <a:gd name="connsiteY2" fmla="*/ 250745 h 250745"/>
                <a:gd name="connsiteX0" fmla="*/ 21752 w 1486063"/>
                <a:gd name="connsiteY0" fmla="*/ 0 h 250745"/>
                <a:gd name="connsiteX1" fmla="*/ 0 w 1486063"/>
                <a:gd name="connsiteY1" fmla="*/ 248751 h 250745"/>
                <a:gd name="connsiteX2" fmla="*/ 1486063 w 1486063"/>
                <a:gd name="connsiteY2" fmla="*/ 250745 h 250745"/>
                <a:gd name="connsiteX0" fmla="*/ 0 w 1464311"/>
                <a:gd name="connsiteY0" fmla="*/ 0 h 250745"/>
                <a:gd name="connsiteX1" fmla="*/ 24838 w 1464311"/>
                <a:gd name="connsiteY1" fmla="*/ 249783 h 250745"/>
                <a:gd name="connsiteX2" fmla="*/ 1464311 w 1464311"/>
                <a:gd name="connsiteY2" fmla="*/ 250745 h 250745"/>
                <a:gd name="connsiteX0" fmla="*/ 7417 w 1439473"/>
                <a:gd name="connsiteY0" fmla="*/ 0 h 252035"/>
                <a:gd name="connsiteX1" fmla="*/ 0 w 1439473"/>
                <a:gd name="connsiteY1" fmla="*/ 251073 h 252035"/>
                <a:gd name="connsiteX2" fmla="*/ 1439473 w 1439473"/>
                <a:gd name="connsiteY2" fmla="*/ 252035 h 252035"/>
              </a:gdLst>
              <a:ahLst/>
              <a:cxnLst>
                <a:cxn ang="0">
                  <a:pos x="connsiteX0" y="connsiteY0"/>
                </a:cxn>
                <a:cxn ang="0">
                  <a:pos x="connsiteX1" y="connsiteY1"/>
                </a:cxn>
                <a:cxn ang="0">
                  <a:pos x="connsiteX2" y="connsiteY2"/>
                </a:cxn>
              </a:cxnLst>
              <a:rect l="l" t="t" r="r" b="b"/>
              <a:pathLst>
                <a:path w="1439473" h="252035" extrusionOk="0">
                  <a:moveTo>
                    <a:pt x="7417" y="0"/>
                  </a:moveTo>
                  <a:lnTo>
                    <a:pt x="0" y="251073"/>
                  </a:lnTo>
                  <a:lnTo>
                    <a:pt x="1439473" y="252035"/>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56" name="Freihandform 48"/>
            <p:cNvSpPr/>
            <p:nvPr/>
          </p:nvSpPr>
          <p:spPr bwMode="auto">
            <a:xfrm>
              <a:off x="7063419" y="1963864"/>
              <a:ext cx="2244047" cy="4588237"/>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 name="connsiteX0" fmla="*/ 549929 w 1794277"/>
                <a:gd name="connsiteY0" fmla="*/ 0 h 3292722"/>
                <a:gd name="connsiteX1" fmla="*/ 0 w 1794277"/>
                <a:gd name="connsiteY1" fmla="*/ 3292722 h 3292722"/>
                <a:gd name="connsiteX2" fmla="*/ 1794277 w 1794277"/>
                <a:gd name="connsiteY2" fmla="*/ 3289041 h 3292722"/>
                <a:gd name="connsiteX0" fmla="*/ 4114 w 1248462"/>
                <a:gd name="connsiteY0" fmla="*/ 0 h 3289041"/>
                <a:gd name="connsiteX1" fmla="*/ 0 w 1248462"/>
                <a:gd name="connsiteY1" fmla="*/ 3278866 h 3289041"/>
                <a:gd name="connsiteX2" fmla="*/ 1248462 w 1248462"/>
                <a:gd name="connsiteY2" fmla="*/ 3289041 h 3289041"/>
                <a:gd name="connsiteX0" fmla="*/ 4114 w 1248462"/>
                <a:gd name="connsiteY0" fmla="*/ 0 h 3294583"/>
                <a:gd name="connsiteX1" fmla="*/ 0 w 1248462"/>
                <a:gd name="connsiteY1" fmla="*/ 3284408 h 3294583"/>
                <a:gd name="connsiteX2" fmla="*/ 1248462 w 1248462"/>
                <a:gd name="connsiteY2" fmla="*/ 3294583 h 3294583"/>
              </a:gdLst>
              <a:ahLst/>
              <a:cxnLst>
                <a:cxn ang="0">
                  <a:pos x="connsiteX0" y="connsiteY0"/>
                </a:cxn>
                <a:cxn ang="0">
                  <a:pos x="connsiteX1" y="connsiteY1"/>
                </a:cxn>
                <a:cxn ang="0">
                  <a:pos x="connsiteX2" y="connsiteY2"/>
                </a:cxn>
              </a:cxnLst>
              <a:rect l="l" t="t" r="r" b="b"/>
              <a:pathLst>
                <a:path w="1248462" h="3294583" extrusionOk="0">
                  <a:moveTo>
                    <a:pt x="4114" y="0"/>
                  </a:moveTo>
                  <a:cubicBezTo>
                    <a:pt x="2743" y="1092955"/>
                    <a:pt x="1371" y="2191453"/>
                    <a:pt x="0" y="3284408"/>
                  </a:cubicBezTo>
                  <a:lnTo>
                    <a:pt x="1248462" y="3294583"/>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57" name="Text Box 15"/>
            <p:cNvSpPr txBox="1">
              <a:spLocks noChangeArrowheads="1"/>
            </p:cNvSpPr>
            <p:nvPr/>
          </p:nvSpPr>
          <p:spPr bwMode="auto">
            <a:xfrm>
              <a:off x="5106044" y="5731516"/>
              <a:ext cx="1871687" cy="945418"/>
            </a:xfrm>
            <a:prstGeom prst="rect">
              <a:avLst/>
            </a:prstGeom>
            <a:noFill/>
            <a:ln w="9525">
              <a:noFill/>
              <a:miter lim="800000"/>
              <a:headEnd/>
              <a:tailEnd/>
            </a:ln>
          </p:spPr>
          <p:txBody>
            <a:bodyPr wrap="square">
              <a:spAutoFit/>
            </a:bodyPr>
            <a:lstStyle/>
            <a:p>
              <a:pPr algn="ctr">
                <a:defRPr/>
              </a:pPr>
              <a:r>
                <a:rPr lang="de-DE" sz="1400" dirty="0">
                  <a:solidFill>
                    <a:srgbClr val="00B050"/>
                  </a:solidFill>
                  <a:latin typeface="Calibri" panose="020F0502020204030204" pitchFamily="34" charset="0"/>
                </a:rPr>
                <a:t>Gleichstrom mit Spannung ca. 40 V</a:t>
              </a:r>
              <a:endParaRPr dirty="0">
                <a:latin typeface="Calibri" panose="020F0502020204030204" pitchFamily="34" charset="0"/>
              </a:endParaRPr>
            </a:p>
          </p:txBody>
        </p:sp>
        <p:grpSp>
          <p:nvGrpSpPr>
            <p:cNvPr id="58" name="Gruppieren 57"/>
            <p:cNvGrpSpPr/>
            <p:nvPr/>
          </p:nvGrpSpPr>
          <p:grpSpPr bwMode="auto">
            <a:xfrm>
              <a:off x="7276093" y="5105863"/>
              <a:ext cx="1333112" cy="1704723"/>
              <a:chOff x="7276093" y="5105863"/>
              <a:chExt cx="1333112" cy="1704723"/>
            </a:xfrm>
          </p:grpSpPr>
          <p:pic>
            <p:nvPicPr>
              <p:cNvPr id="59" name="Grafik 58"/>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7276093" y="5493420"/>
                <a:ext cx="1333112" cy="1317166"/>
              </a:xfrm>
              <a:prstGeom prst="rect">
                <a:avLst/>
              </a:prstGeom>
            </p:spPr>
          </p:pic>
          <p:sp>
            <p:nvSpPr>
              <p:cNvPr id="60" name="Textfeld 59"/>
              <p:cNvSpPr txBox="1"/>
              <p:nvPr/>
            </p:nvSpPr>
            <p:spPr bwMode="auto">
              <a:xfrm>
                <a:off x="7464868" y="5105863"/>
                <a:ext cx="1122691" cy="433316"/>
              </a:xfrm>
              <a:prstGeom prst="rect">
                <a:avLst/>
              </a:prstGeom>
              <a:noFill/>
            </p:spPr>
            <p:txBody>
              <a:bodyPr wrap="none" rtlCol="0">
                <a:spAutoFit/>
              </a:bodyPr>
              <a:lstStyle/>
              <a:p>
                <a:pPr>
                  <a:defRPr/>
                </a:pPr>
                <a:r>
                  <a:rPr lang="de-DE" sz="1600" dirty="0" err="1">
                    <a:latin typeface="Calibri" panose="020F0502020204030204" pitchFamily="34" charset="0"/>
                  </a:rPr>
                  <a:t>Trenner</a:t>
                </a:r>
                <a:endParaRPr dirty="0">
                  <a:latin typeface="Calibri" panose="020F0502020204030204" pitchFamily="34" charset="0"/>
                </a:endParaRPr>
              </a:p>
            </p:txBody>
          </p:sp>
        </p:grpSp>
      </p:gr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65</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Speicher und Notstrom</a:t>
            </a:r>
            <a:endParaRPr/>
          </a:p>
        </p:txBody>
      </p:sp>
      <p:sp>
        <p:nvSpPr>
          <p:cNvPr id="10" name="Titel 1"/>
          <p:cNvSpPr>
            <a:spLocks noGrp="1"/>
          </p:cNvSpPr>
          <p:nvPr>
            <p:ph type="title"/>
          </p:nvPr>
        </p:nvSpPr>
        <p:spPr bwMode="auto">
          <a:xfrm>
            <a:off x="310553" y="780788"/>
            <a:ext cx="10515600" cy="651988"/>
          </a:xfrm>
        </p:spPr>
        <p:txBody>
          <a:bodyPr>
            <a:normAutofit/>
          </a:bodyPr>
          <a:lstStyle/>
          <a:p>
            <a:pPr>
              <a:defRPr/>
            </a:pPr>
            <a:r>
              <a:rPr lang="de-DE"/>
              <a:t>Speicher mit Hybrid-Wechselrichter und Notstrom</a:t>
            </a:r>
            <a:endParaRPr/>
          </a:p>
        </p:txBody>
      </p:sp>
      <p:grpSp>
        <p:nvGrpSpPr>
          <p:cNvPr id="8" name="Gruppieren 7"/>
          <p:cNvGrpSpPr/>
          <p:nvPr/>
        </p:nvGrpSpPr>
        <p:grpSpPr bwMode="auto">
          <a:xfrm>
            <a:off x="9441918" y="1785468"/>
            <a:ext cx="2470058" cy="2587527"/>
            <a:chOff x="9640861" y="-2016400"/>
            <a:chExt cx="2844433" cy="3802081"/>
          </a:xfrm>
        </p:grpSpPr>
        <p:sp>
          <p:nvSpPr>
            <p:cNvPr id="9" name="Freihandform 54"/>
            <p:cNvSpPr/>
            <p:nvPr/>
          </p:nvSpPr>
          <p:spPr bwMode="auto">
            <a:xfrm>
              <a:off x="9640861" y="928783"/>
              <a:ext cx="1902468" cy="856898"/>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2493006"/>
                <a:gd name="connsiteY0" fmla="*/ 1276350 h 1535600"/>
                <a:gd name="connsiteX1" fmla="*/ 10039 w 2493006"/>
                <a:gd name="connsiteY1" fmla="*/ 1527681 h 1535600"/>
                <a:gd name="connsiteX2" fmla="*/ 2480491 w 2493006"/>
                <a:gd name="connsiteY2" fmla="*/ 1535600 h 1535600"/>
                <a:gd name="connsiteX3" fmla="*/ 2492956 w 2493006"/>
                <a:gd name="connsiteY3" fmla="*/ 0 h 1535600"/>
                <a:gd name="connsiteX0" fmla="*/ 0 w 2493006"/>
                <a:gd name="connsiteY0" fmla="*/ 1304925 h 1564175"/>
                <a:gd name="connsiteX1" fmla="*/ 10039 w 2493006"/>
                <a:gd name="connsiteY1" fmla="*/ 1556256 h 1564175"/>
                <a:gd name="connsiteX2" fmla="*/ 2480491 w 2493006"/>
                <a:gd name="connsiteY2" fmla="*/ 1564175 h 1564175"/>
                <a:gd name="connsiteX3" fmla="*/ 2492956 w 2493006"/>
                <a:gd name="connsiteY3" fmla="*/ 0 h 1564175"/>
                <a:gd name="connsiteX0" fmla="*/ 0 w 2493006"/>
                <a:gd name="connsiteY0" fmla="*/ 1304925 h 1556262"/>
                <a:gd name="connsiteX1" fmla="*/ 10039 w 2493006"/>
                <a:gd name="connsiteY1" fmla="*/ 1556256 h 1556262"/>
                <a:gd name="connsiteX2" fmla="*/ 2480492 w 2493006"/>
                <a:gd name="connsiteY2" fmla="*/ 779147 h 1556262"/>
                <a:gd name="connsiteX3" fmla="*/ 2492956 w 2493006"/>
                <a:gd name="connsiteY3" fmla="*/ 0 h 1556262"/>
                <a:gd name="connsiteX0" fmla="*/ 66974 w 2559980"/>
                <a:gd name="connsiteY0" fmla="*/ 1304925 h 1304925"/>
                <a:gd name="connsiteX1" fmla="*/ 0 w 2559980"/>
                <a:gd name="connsiteY1" fmla="*/ 816517 h 1304925"/>
                <a:gd name="connsiteX2" fmla="*/ 2547466 w 2559980"/>
                <a:gd name="connsiteY2" fmla="*/ 779147 h 1304925"/>
                <a:gd name="connsiteX3" fmla="*/ 2559930 w 2559980"/>
                <a:gd name="connsiteY3" fmla="*/ 0 h 1304925"/>
                <a:gd name="connsiteX0" fmla="*/ 0 w 3898471"/>
                <a:gd name="connsiteY0" fmla="*/ 0 h 900606"/>
                <a:gd name="connsiteX1" fmla="*/ 1338491 w 3898471"/>
                <a:gd name="connsiteY1" fmla="*/ 900489 h 900606"/>
                <a:gd name="connsiteX2" fmla="*/ 3885957 w 3898471"/>
                <a:gd name="connsiteY2" fmla="*/ 863119 h 900606"/>
                <a:gd name="connsiteX3" fmla="*/ 3898421 w 3898471"/>
                <a:gd name="connsiteY3" fmla="*/ 83972 h 900606"/>
                <a:gd name="connsiteX0" fmla="*/ 47721 w 3946192"/>
                <a:gd name="connsiteY0" fmla="*/ 0 h 863119"/>
                <a:gd name="connsiteX1" fmla="*/ 0 w 3946192"/>
                <a:gd name="connsiteY1" fmla="*/ 855199 h 863119"/>
                <a:gd name="connsiteX2" fmla="*/ 3933678 w 3946192"/>
                <a:gd name="connsiteY2" fmla="*/ 863119 h 863119"/>
                <a:gd name="connsiteX3" fmla="*/ 3946142 w 3946192"/>
                <a:gd name="connsiteY3" fmla="*/ 83972 h 863119"/>
                <a:gd name="connsiteX0" fmla="*/ 123 w 3898594"/>
                <a:gd name="connsiteY0" fmla="*/ 0 h 863119"/>
                <a:gd name="connsiteX1" fmla="*/ 0 w 3898594"/>
                <a:gd name="connsiteY1" fmla="*/ 847734 h 863119"/>
                <a:gd name="connsiteX2" fmla="*/ 3886080 w 3898594"/>
                <a:gd name="connsiteY2" fmla="*/ 863119 h 863119"/>
                <a:gd name="connsiteX3" fmla="*/ 3898544 w 3898594"/>
                <a:gd name="connsiteY3" fmla="*/ 83972 h 863119"/>
                <a:gd name="connsiteX0" fmla="*/ 123 w 3898592"/>
                <a:gd name="connsiteY0" fmla="*/ 0 h 863119"/>
                <a:gd name="connsiteX1" fmla="*/ 0 w 3898592"/>
                <a:gd name="connsiteY1" fmla="*/ 847734 h 863119"/>
                <a:gd name="connsiteX2" fmla="*/ 3886080 w 3898592"/>
                <a:gd name="connsiteY2" fmla="*/ 863119 h 863119"/>
                <a:gd name="connsiteX3" fmla="*/ 3898543 w 3898592"/>
                <a:gd name="connsiteY3" fmla="*/ 61579 h 863119"/>
                <a:gd name="connsiteX0" fmla="*/ -1 w 3898470"/>
                <a:gd name="connsiteY0" fmla="*/ 0 h 863119"/>
                <a:gd name="connsiteX1" fmla="*/ 39541 w 3898470"/>
                <a:gd name="connsiteY1" fmla="*/ 835293 h 863119"/>
                <a:gd name="connsiteX2" fmla="*/ 3885956 w 3898470"/>
                <a:gd name="connsiteY2" fmla="*/ 863119 h 863119"/>
                <a:gd name="connsiteX3" fmla="*/ 3898419 w 3898470"/>
                <a:gd name="connsiteY3" fmla="*/ 61579 h 863119"/>
                <a:gd name="connsiteX0" fmla="*/ 8054 w 3858927"/>
                <a:gd name="connsiteY0" fmla="*/ 0 h 856899"/>
                <a:gd name="connsiteX1" fmla="*/ -1 w 3858927"/>
                <a:gd name="connsiteY1" fmla="*/ 829073 h 856899"/>
                <a:gd name="connsiteX2" fmla="*/ 3846414 w 3858927"/>
                <a:gd name="connsiteY2" fmla="*/ 856899 h 856899"/>
                <a:gd name="connsiteX3" fmla="*/ 3858877 w 3858927"/>
                <a:gd name="connsiteY3" fmla="*/ 55359 h 856899"/>
              </a:gdLst>
              <a:ahLst/>
              <a:cxnLst>
                <a:cxn ang="0">
                  <a:pos x="connsiteX0" y="connsiteY0"/>
                </a:cxn>
                <a:cxn ang="0">
                  <a:pos x="connsiteX1" y="connsiteY1"/>
                </a:cxn>
                <a:cxn ang="0">
                  <a:pos x="connsiteX2" y="connsiteY2"/>
                </a:cxn>
                <a:cxn ang="0">
                  <a:pos x="connsiteX3" y="connsiteY3"/>
                </a:cxn>
              </a:cxnLst>
              <a:rect l="l" t="t" r="r" b="b"/>
              <a:pathLst>
                <a:path w="3858927" h="856899" extrusionOk="0">
                  <a:moveTo>
                    <a:pt x="8054" y="0"/>
                  </a:moveTo>
                  <a:lnTo>
                    <a:pt x="-1" y="829073"/>
                  </a:lnTo>
                  <a:lnTo>
                    <a:pt x="3846414" y="856899"/>
                  </a:lnTo>
                  <a:cubicBezTo>
                    <a:pt x="3845402" y="354557"/>
                    <a:pt x="3859889" y="557701"/>
                    <a:pt x="3858877" y="5535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3" name="Freihandform 61"/>
            <p:cNvSpPr/>
            <p:nvPr/>
          </p:nvSpPr>
          <p:spPr bwMode="auto">
            <a:xfrm>
              <a:off x="9736531" y="859964"/>
              <a:ext cx="1699983" cy="802732"/>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4013374"/>
                <a:gd name="connsiteY0" fmla="*/ 0 h 1633051"/>
                <a:gd name="connsiteX1" fmla="*/ 1542922 w 4013374"/>
                <a:gd name="connsiteY1" fmla="*/ 1625132 h 1633051"/>
                <a:gd name="connsiteX2" fmla="*/ 4013374 w 4013374"/>
                <a:gd name="connsiteY2" fmla="*/ 1633051 h 1633051"/>
                <a:gd name="connsiteX3" fmla="*/ 4010339 w 4013374"/>
                <a:gd name="connsiteY3" fmla="*/ 126026 h 1633051"/>
                <a:gd name="connsiteX0" fmla="*/ 0 w 4013374"/>
                <a:gd name="connsiteY0" fmla="*/ 0 h 1633051"/>
                <a:gd name="connsiteX1" fmla="*/ 10039 w 4013374"/>
                <a:gd name="connsiteY1" fmla="*/ 779716 h 1633051"/>
                <a:gd name="connsiteX2" fmla="*/ 4013374 w 4013374"/>
                <a:gd name="connsiteY2" fmla="*/ 1633051 h 1633051"/>
                <a:gd name="connsiteX3" fmla="*/ 4010339 w 4013374"/>
                <a:gd name="connsiteY3" fmla="*/ 126026 h 1633051"/>
                <a:gd name="connsiteX0" fmla="*/ 0 w 4013374"/>
                <a:gd name="connsiteY0" fmla="*/ 0 h 802732"/>
                <a:gd name="connsiteX1" fmla="*/ 10039 w 4013374"/>
                <a:gd name="connsiteY1" fmla="*/ 779716 h 802732"/>
                <a:gd name="connsiteX2" fmla="*/ 4013374 w 4013374"/>
                <a:gd name="connsiteY2" fmla="*/ 802732 h 802732"/>
                <a:gd name="connsiteX3" fmla="*/ 4010339 w 4013374"/>
                <a:gd name="connsiteY3" fmla="*/ 126026 h 802732"/>
              </a:gdLst>
              <a:ahLst/>
              <a:cxnLst>
                <a:cxn ang="0">
                  <a:pos x="connsiteX0" y="connsiteY0"/>
                </a:cxn>
                <a:cxn ang="0">
                  <a:pos x="connsiteX1" y="connsiteY1"/>
                </a:cxn>
                <a:cxn ang="0">
                  <a:pos x="connsiteX2" y="connsiteY2"/>
                </a:cxn>
                <a:cxn ang="0">
                  <a:pos x="connsiteX3" y="connsiteY3"/>
                </a:cxn>
              </a:cxnLst>
              <a:rect l="l" t="t" r="r" b="b"/>
              <a:pathLst>
                <a:path w="4013374" h="802732" extrusionOk="0">
                  <a:moveTo>
                    <a:pt x="0" y="0"/>
                  </a:moveTo>
                  <a:lnTo>
                    <a:pt x="10039" y="779716"/>
                  </a:lnTo>
                  <a:lnTo>
                    <a:pt x="4013374" y="802732"/>
                  </a:lnTo>
                  <a:cubicBezTo>
                    <a:pt x="4012362" y="300390"/>
                    <a:pt x="4011351" y="628368"/>
                    <a:pt x="4010339" y="126026"/>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4" name="Text Box 11"/>
            <p:cNvSpPr txBox="1">
              <a:spLocks noChangeArrowheads="1"/>
            </p:cNvSpPr>
            <p:nvPr/>
          </p:nvSpPr>
          <p:spPr bwMode="auto">
            <a:xfrm>
              <a:off x="10387733" y="-2016400"/>
              <a:ext cx="2097561" cy="542692"/>
            </a:xfrm>
            <a:prstGeom prst="rect">
              <a:avLst/>
            </a:prstGeom>
            <a:noFill/>
            <a:ln w="9525">
              <a:noFill/>
              <a:miter lim="800000"/>
              <a:headEnd/>
              <a:tailEnd/>
            </a:ln>
          </p:spPr>
          <p:txBody>
            <a:bodyPr wrap="square">
              <a:spAutoFit/>
            </a:bodyPr>
            <a:lstStyle/>
            <a:p>
              <a:pPr algn="ctr">
                <a:spcBef>
                  <a:spcPts val="0"/>
                </a:spcBef>
                <a:defRPr/>
              </a:pPr>
              <a:r>
                <a:rPr lang="de-DE" sz="1800" dirty="0">
                  <a:latin typeface="Calibri" panose="020F0502020204030204" pitchFamily="34" charset="0"/>
                </a:rPr>
                <a:t>Öffentliches Netz</a:t>
              </a:r>
              <a:endParaRPr dirty="0">
                <a:latin typeface="Calibri" panose="020F0502020204030204" pitchFamily="34" charset="0"/>
              </a:endParaRPr>
            </a:p>
          </p:txBody>
        </p:sp>
      </p:grpSp>
      <p:grpSp>
        <p:nvGrpSpPr>
          <p:cNvPr id="15" name="Gruppieren 14"/>
          <p:cNvGrpSpPr/>
          <p:nvPr/>
        </p:nvGrpSpPr>
        <p:grpSpPr bwMode="auto">
          <a:xfrm>
            <a:off x="2820728" y="2540833"/>
            <a:ext cx="3150082" cy="3390281"/>
            <a:chOff x="2742723" y="1233486"/>
            <a:chExt cx="3557549" cy="4981637"/>
          </a:xfrm>
        </p:grpSpPr>
        <p:sp>
          <p:nvSpPr>
            <p:cNvPr id="16" name="Freihandform 35"/>
            <p:cNvSpPr/>
            <p:nvPr/>
          </p:nvSpPr>
          <p:spPr bwMode="auto">
            <a:xfrm>
              <a:off x="3261798" y="1233486"/>
              <a:ext cx="2957512" cy="9345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7512" h="934531" extrusionOk="0">
                  <a:moveTo>
                    <a:pt x="0" y="234444"/>
                  </a:moveTo>
                  <a:cubicBezTo>
                    <a:pt x="171" y="156296"/>
                    <a:pt x="343" y="78148"/>
                    <a:pt x="514" y="0"/>
                  </a:cubicBezTo>
                  <a:lnTo>
                    <a:pt x="981075" y="5844"/>
                  </a:lnTo>
                  <a:cubicBezTo>
                    <a:pt x="982662" y="313819"/>
                    <a:pt x="984250" y="621794"/>
                    <a:pt x="985837" y="929769"/>
                  </a:cubicBezTo>
                  <a:lnTo>
                    <a:pt x="2957512" y="934531"/>
                  </a:lnTo>
                  <a:lnTo>
                    <a:pt x="2957512" y="7678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7" name="Freihandform 36"/>
            <p:cNvSpPr/>
            <p:nvPr/>
          </p:nvSpPr>
          <p:spPr bwMode="auto">
            <a:xfrm>
              <a:off x="3380860" y="1996569"/>
              <a:ext cx="2919412" cy="3742244"/>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90849"/>
                <a:gd name="connsiteY0" fmla="*/ 3706306 h 3706306"/>
                <a:gd name="connsiteX1" fmla="*/ 33851 w 2990849"/>
                <a:gd name="connsiteY1" fmla="*/ 0 h 3706306"/>
                <a:gd name="connsiteX2" fmla="*/ 1014412 w 2990849"/>
                <a:gd name="connsiteY2" fmla="*/ 5844 h 3706306"/>
                <a:gd name="connsiteX3" fmla="*/ 1019174 w 2990849"/>
                <a:gd name="connsiteY3" fmla="*/ 929769 h 3706306"/>
                <a:gd name="connsiteX4" fmla="*/ 2990849 w 2990849"/>
                <a:gd name="connsiteY4" fmla="*/ 934531 h 3706306"/>
                <a:gd name="connsiteX5" fmla="*/ 2990849 w 2990849"/>
                <a:gd name="connsiteY5" fmla="*/ 767844 h 3706306"/>
                <a:gd name="connsiteX0" fmla="*/ 0 w 2990849"/>
                <a:gd name="connsiteY0" fmla="*/ 3700462 h 4333517"/>
                <a:gd name="connsiteX1" fmla="*/ 981589 w 2990849"/>
                <a:gd name="connsiteY1" fmla="*/ 4328031 h 4333517"/>
                <a:gd name="connsiteX2" fmla="*/ 1014412 w 2990849"/>
                <a:gd name="connsiteY2" fmla="*/ 0 h 4333517"/>
                <a:gd name="connsiteX3" fmla="*/ 1019174 w 2990849"/>
                <a:gd name="connsiteY3" fmla="*/ 923925 h 4333517"/>
                <a:gd name="connsiteX4" fmla="*/ 2990849 w 2990849"/>
                <a:gd name="connsiteY4" fmla="*/ 928687 h 4333517"/>
                <a:gd name="connsiteX5" fmla="*/ 2990849 w 2990849"/>
                <a:gd name="connsiteY5" fmla="*/ 762000 h 4333517"/>
                <a:gd name="connsiteX0" fmla="*/ 0 w 2990849"/>
                <a:gd name="connsiteY0" fmla="*/ 3700462 h 4573532"/>
                <a:gd name="connsiteX1" fmla="*/ 457715 w 2990849"/>
                <a:gd name="connsiteY1" fmla="*/ 3999419 h 4573532"/>
                <a:gd name="connsiteX2" fmla="*/ 981589 w 2990849"/>
                <a:gd name="connsiteY2" fmla="*/ 4328031 h 4573532"/>
                <a:gd name="connsiteX3" fmla="*/ 1014412 w 2990849"/>
                <a:gd name="connsiteY3" fmla="*/ 0 h 4573532"/>
                <a:gd name="connsiteX4" fmla="*/ 1019174 w 2990849"/>
                <a:gd name="connsiteY4" fmla="*/ 923925 h 4573532"/>
                <a:gd name="connsiteX5" fmla="*/ 2990849 w 2990849"/>
                <a:gd name="connsiteY5" fmla="*/ 928687 h 4573532"/>
                <a:gd name="connsiteX6" fmla="*/ 2990849 w 2990849"/>
                <a:gd name="connsiteY6" fmla="*/ 762000 h 4573532"/>
                <a:gd name="connsiteX0" fmla="*/ 0 w 2990849"/>
                <a:gd name="connsiteY0" fmla="*/ 3700462 h 4650343"/>
                <a:gd name="connsiteX1" fmla="*/ 515 w 2990849"/>
                <a:gd name="connsiteY1" fmla="*/ 4332794 h 4650343"/>
                <a:gd name="connsiteX2" fmla="*/ 981589 w 2990849"/>
                <a:gd name="connsiteY2" fmla="*/ 4328031 h 4650343"/>
                <a:gd name="connsiteX3" fmla="*/ 1014412 w 2990849"/>
                <a:gd name="connsiteY3" fmla="*/ 0 h 4650343"/>
                <a:gd name="connsiteX4" fmla="*/ 1019174 w 2990849"/>
                <a:gd name="connsiteY4" fmla="*/ 923925 h 4650343"/>
                <a:gd name="connsiteX5" fmla="*/ 2990849 w 2990849"/>
                <a:gd name="connsiteY5" fmla="*/ 928687 h 4650343"/>
                <a:gd name="connsiteX6" fmla="*/ 2990849 w 2990849"/>
                <a:gd name="connsiteY6" fmla="*/ 762000 h 4650343"/>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2938462 h 3570794"/>
                <a:gd name="connsiteX1" fmla="*/ 515 w 2990849"/>
                <a:gd name="connsiteY1" fmla="*/ 3570794 h 3570794"/>
                <a:gd name="connsiteX2" fmla="*/ 981589 w 2990849"/>
                <a:gd name="connsiteY2" fmla="*/ 3566031 h 3570794"/>
                <a:gd name="connsiteX3" fmla="*/ 1019174 w 2990849"/>
                <a:gd name="connsiteY3" fmla="*/ 161925 h 3570794"/>
                <a:gd name="connsiteX4" fmla="*/ 2990849 w 2990849"/>
                <a:gd name="connsiteY4" fmla="*/ 166687 h 3570794"/>
                <a:gd name="connsiteX5" fmla="*/ 2990849 w 2990849"/>
                <a:gd name="connsiteY5" fmla="*/ 0 h 3570794"/>
                <a:gd name="connsiteX0" fmla="*/ 0 w 2990849"/>
                <a:gd name="connsiteY0" fmla="*/ 3095625 h 3727957"/>
                <a:gd name="connsiteX1" fmla="*/ 515 w 2990849"/>
                <a:gd name="connsiteY1" fmla="*/ 3727957 h 3727957"/>
                <a:gd name="connsiteX2" fmla="*/ 981589 w 2990849"/>
                <a:gd name="connsiteY2" fmla="*/ 3723194 h 3727957"/>
                <a:gd name="connsiteX3" fmla="*/ 1019174 w 2990849"/>
                <a:gd name="connsiteY3" fmla="*/ 319088 h 3727957"/>
                <a:gd name="connsiteX4" fmla="*/ 2990849 w 2990849"/>
                <a:gd name="connsiteY4" fmla="*/ 323850 h 3727957"/>
                <a:gd name="connsiteX5" fmla="*/ 2919411 w 2990849"/>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1019174 w 2919412"/>
                <a:gd name="connsiteY3" fmla="*/ 319088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286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667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62526 w 2919412"/>
                <a:gd name="connsiteY2" fmla="*/ 3718431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81576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42244"/>
                <a:gd name="connsiteX1" fmla="*/ 515 w 2919412"/>
                <a:gd name="connsiteY1" fmla="*/ 37279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 name="connsiteX0" fmla="*/ 0 w 2919412"/>
                <a:gd name="connsiteY0" fmla="*/ 3095625 h 3747007"/>
                <a:gd name="connsiteX1" fmla="*/ 3690 w 2919412"/>
                <a:gd name="connsiteY1" fmla="*/ 3747007 h 3747007"/>
                <a:gd name="connsiteX2" fmla="*/ 881576 w 2919412"/>
                <a:gd name="connsiteY2" fmla="*/ 3742244 h 3747007"/>
                <a:gd name="connsiteX3" fmla="*/ 881061 w 2919412"/>
                <a:gd name="connsiteY3" fmla="*/ 257175 h 3747007"/>
                <a:gd name="connsiteX4" fmla="*/ 2919412 w 2919412"/>
                <a:gd name="connsiteY4" fmla="*/ 257175 h 3747007"/>
                <a:gd name="connsiteX5" fmla="*/ 2919411 w 2919412"/>
                <a:gd name="connsiteY5" fmla="*/ 0 h 3747007"/>
                <a:gd name="connsiteX0" fmla="*/ 0 w 2919412"/>
                <a:gd name="connsiteY0" fmla="*/ 3095625 h 3742244"/>
                <a:gd name="connsiteX1" fmla="*/ 515 w 2919412"/>
                <a:gd name="connsiteY1" fmla="*/ 37406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412" h="3742244" extrusionOk="0">
                  <a:moveTo>
                    <a:pt x="0" y="3095625"/>
                  </a:moveTo>
                  <a:cubicBezTo>
                    <a:pt x="172" y="3306402"/>
                    <a:pt x="343" y="3529880"/>
                    <a:pt x="515" y="3740657"/>
                  </a:cubicBezTo>
                  <a:lnTo>
                    <a:pt x="881576" y="3742244"/>
                  </a:lnTo>
                  <a:cubicBezTo>
                    <a:pt x="887754" y="2588492"/>
                    <a:pt x="874883" y="1410927"/>
                    <a:pt x="881061" y="257175"/>
                  </a:cubicBezTo>
                  <a:lnTo>
                    <a:pt x="2919412" y="257175"/>
                  </a:lnTo>
                  <a:cubicBezTo>
                    <a:pt x="2919412" y="171450"/>
                    <a:pt x="2919411" y="85725"/>
                    <a:pt x="2919411"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18" name="Grafik 17"/>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2742723" y="3485332"/>
              <a:ext cx="1237473" cy="2096343"/>
            </a:xfrm>
            <a:prstGeom prst="rect">
              <a:avLst/>
            </a:prstGeom>
          </p:spPr>
        </p:pic>
        <p:sp>
          <p:nvSpPr>
            <p:cNvPr id="19" name="Textfeld 18"/>
            <p:cNvSpPr txBox="1"/>
            <p:nvPr/>
          </p:nvSpPr>
          <p:spPr bwMode="auto">
            <a:xfrm>
              <a:off x="3296570" y="5672431"/>
              <a:ext cx="1017781" cy="542692"/>
            </a:xfrm>
            <a:prstGeom prst="rect">
              <a:avLst/>
            </a:prstGeom>
            <a:noFill/>
          </p:spPr>
          <p:txBody>
            <a:bodyPr wrap="none" rtlCol="0">
              <a:spAutoFit/>
            </a:bodyPr>
            <a:lstStyle/>
            <a:p>
              <a:pPr>
                <a:defRPr/>
              </a:pPr>
              <a:r>
                <a:rPr lang="de-DE" dirty="0">
                  <a:latin typeface="Calibri" panose="020F0502020204030204" pitchFamily="34" charset="0"/>
                </a:rPr>
                <a:t>String 2</a:t>
              </a:r>
              <a:endParaRPr dirty="0">
                <a:latin typeface="Calibri" panose="020F0502020204030204" pitchFamily="34" charset="0"/>
              </a:endParaRPr>
            </a:p>
          </p:txBody>
        </p:sp>
        <p:pic>
          <p:nvPicPr>
            <p:cNvPr id="20" name="Grafik 19"/>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2742723" y="1353295"/>
              <a:ext cx="1237473" cy="2096343"/>
            </a:xfrm>
            <a:prstGeom prst="rect">
              <a:avLst/>
            </a:prstGeom>
          </p:spPr>
        </p:pic>
      </p:grpSp>
      <p:grpSp>
        <p:nvGrpSpPr>
          <p:cNvPr id="21" name="Gruppieren 20"/>
          <p:cNvGrpSpPr/>
          <p:nvPr/>
        </p:nvGrpSpPr>
        <p:grpSpPr bwMode="auto">
          <a:xfrm>
            <a:off x="236411" y="1515378"/>
            <a:ext cx="5924369" cy="5206097"/>
            <a:chOff x="-135779" y="-258539"/>
            <a:chExt cx="6789529" cy="7649775"/>
          </a:xfrm>
        </p:grpSpPr>
        <p:sp>
          <p:nvSpPr>
            <p:cNvPr id="22" name="Freihandform 27"/>
            <p:cNvSpPr/>
            <p:nvPr/>
          </p:nvSpPr>
          <p:spPr bwMode="auto">
            <a:xfrm>
              <a:off x="1847059" y="2020012"/>
              <a:ext cx="4806691" cy="4123336"/>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4648200"/>
                <a:gd name="connsiteY0" fmla="*/ 3333750 h 4724400"/>
                <a:gd name="connsiteX1" fmla="*/ 3248025 w 4648200"/>
                <a:gd name="connsiteY1" fmla="*/ 3333750 h 4724400"/>
                <a:gd name="connsiteX2" fmla="*/ 3238500 w 4648200"/>
                <a:gd name="connsiteY2" fmla="*/ 4724400 h 4724400"/>
                <a:gd name="connsiteX3" fmla="*/ 3886200 w 4648200"/>
                <a:gd name="connsiteY3" fmla="*/ 472440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4648200 w 4648200"/>
                <a:gd name="connsiteY3" fmla="*/ 51435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0 w 4648200"/>
                <a:gd name="connsiteY1" fmla="*/ 4429125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438650"/>
                <a:gd name="connsiteX1" fmla="*/ 0 w 4648200"/>
                <a:gd name="connsiteY1" fmla="*/ 4429125 h 4438650"/>
                <a:gd name="connsiteX2" fmla="*/ 2676525 w 4648200"/>
                <a:gd name="connsiteY2" fmla="*/ 4438650 h 4438650"/>
                <a:gd name="connsiteX3" fmla="*/ 3417662 w 4648200"/>
                <a:gd name="connsiteY3" fmla="*/ 506720 h 4438650"/>
                <a:gd name="connsiteX4" fmla="*/ 4648200 w 4648200"/>
                <a:gd name="connsiteY4" fmla="*/ 514350 h 4438650"/>
                <a:gd name="connsiteX5" fmla="*/ 4648200 w 4648200"/>
                <a:gd name="connsiteY5" fmla="*/ 0 h 4438650"/>
                <a:gd name="connsiteX0" fmla="*/ 0 w 4648200"/>
                <a:gd name="connsiteY0" fmla="*/ 3333750 h 4438650"/>
                <a:gd name="connsiteX1" fmla="*/ 0 w 4648200"/>
                <a:gd name="connsiteY1" fmla="*/ 4429125 h 4438650"/>
                <a:gd name="connsiteX2" fmla="*/ 2676525 w 4648200"/>
                <a:gd name="connsiteY2" fmla="*/ 4438650 h 4438650"/>
                <a:gd name="connsiteX3" fmla="*/ 2741387 w 4648200"/>
                <a:gd name="connsiteY3" fmla="*/ 516245 h 4438650"/>
                <a:gd name="connsiteX4" fmla="*/ 4648200 w 4648200"/>
                <a:gd name="connsiteY4" fmla="*/ 514350 h 4438650"/>
                <a:gd name="connsiteX5" fmla="*/ 4648200 w 4648200"/>
                <a:gd name="connsiteY5" fmla="*/ 0 h 4438650"/>
                <a:gd name="connsiteX0" fmla="*/ 0 w 5124450"/>
                <a:gd name="connsiteY0" fmla="*/ 3476625 h 4438650"/>
                <a:gd name="connsiteX1" fmla="*/ 476250 w 5124450"/>
                <a:gd name="connsiteY1" fmla="*/ 442912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438650"/>
                <a:gd name="connsiteX1" fmla="*/ 0 w 5124450"/>
                <a:gd name="connsiteY1" fmla="*/ 406717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076700"/>
                <a:gd name="connsiteX1" fmla="*/ 0 w 5124450"/>
                <a:gd name="connsiteY1" fmla="*/ 4067175 h 4076700"/>
                <a:gd name="connsiteX2" fmla="*/ 3238500 w 5124450"/>
                <a:gd name="connsiteY2" fmla="*/ 4076700 h 4076700"/>
                <a:gd name="connsiteX3" fmla="*/ 3217637 w 5124450"/>
                <a:gd name="connsiteY3" fmla="*/ 516245 h 4076700"/>
                <a:gd name="connsiteX4" fmla="*/ 5124450 w 5124450"/>
                <a:gd name="connsiteY4" fmla="*/ 514350 h 4076700"/>
                <a:gd name="connsiteX5" fmla="*/ 5124450 w 5124450"/>
                <a:gd name="connsiteY5" fmla="*/ 0 h 4076700"/>
                <a:gd name="connsiteX0" fmla="*/ 0 w 5124450"/>
                <a:gd name="connsiteY0" fmla="*/ 3476625 h 4086225"/>
                <a:gd name="connsiteX1" fmla="*/ 0 w 5124450"/>
                <a:gd name="connsiteY1" fmla="*/ 4067175 h 4086225"/>
                <a:gd name="connsiteX2" fmla="*/ 3219450 w 5124450"/>
                <a:gd name="connsiteY2" fmla="*/ 4086225 h 4086225"/>
                <a:gd name="connsiteX3" fmla="*/ 3217637 w 5124450"/>
                <a:gd name="connsiteY3" fmla="*/ 516245 h 4086225"/>
                <a:gd name="connsiteX4" fmla="*/ 5124450 w 5124450"/>
                <a:gd name="connsiteY4" fmla="*/ 514350 h 4086225"/>
                <a:gd name="connsiteX5" fmla="*/ 5124450 w 5124450"/>
                <a:gd name="connsiteY5" fmla="*/ 0 h 4086225"/>
                <a:gd name="connsiteX0" fmla="*/ 0 w 5124450"/>
                <a:gd name="connsiteY0" fmla="*/ 3495675 h 4105275"/>
                <a:gd name="connsiteX1" fmla="*/ 0 w 5124450"/>
                <a:gd name="connsiteY1" fmla="*/ 4086225 h 4105275"/>
                <a:gd name="connsiteX2" fmla="*/ 3219450 w 5124450"/>
                <a:gd name="connsiteY2" fmla="*/ 4105275 h 4105275"/>
                <a:gd name="connsiteX3" fmla="*/ 3217637 w 5124450"/>
                <a:gd name="connsiteY3" fmla="*/ 535295 h 4105275"/>
                <a:gd name="connsiteX4" fmla="*/ 5124450 w 5124450"/>
                <a:gd name="connsiteY4" fmla="*/ 533400 h 4105275"/>
                <a:gd name="connsiteX5" fmla="*/ 4991100 w 5124450"/>
                <a:gd name="connsiteY5" fmla="*/ 0 h 4105275"/>
                <a:gd name="connsiteX0" fmla="*/ 0 w 5019675"/>
                <a:gd name="connsiteY0" fmla="*/ 3495675 h 4105275"/>
                <a:gd name="connsiteX1" fmla="*/ 0 w 5019675"/>
                <a:gd name="connsiteY1" fmla="*/ 4086225 h 4105275"/>
                <a:gd name="connsiteX2" fmla="*/ 3219450 w 5019675"/>
                <a:gd name="connsiteY2" fmla="*/ 4105275 h 4105275"/>
                <a:gd name="connsiteX3" fmla="*/ 3217637 w 5019675"/>
                <a:gd name="connsiteY3" fmla="*/ 535295 h 4105275"/>
                <a:gd name="connsiteX4" fmla="*/ 5019675 w 5019675"/>
                <a:gd name="connsiteY4" fmla="*/ 523875 h 4105275"/>
                <a:gd name="connsiteX5" fmla="*/ 4991100 w 5019675"/>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5245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104595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4991100 w 5306951"/>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5297380 w 5306951"/>
                <a:gd name="connsiteY5" fmla="*/ 0 h 4105275"/>
                <a:gd name="connsiteX0" fmla="*/ 0 w 5297380"/>
                <a:gd name="connsiteY0" fmla="*/ 3495675 h 4105275"/>
                <a:gd name="connsiteX1" fmla="*/ 0 w 5297380"/>
                <a:gd name="connsiteY1" fmla="*/ 4086225 h 4105275"/>
                <a:gd name="connsiteX2" fmla="*/ 3104595 w 5297380"/>
                <a:gd name="connsiteY2" fmla="*/ 4105275 h 4105275"/>
                <a:gd name="connsiteX3" fmla="*/ 3102782 w 5297380"/>
                <a:gd name="connsiteY3" fmla="*/ 516245 h 4105275"/>
                <a:gd name="connsiteX4" fmla="*/ 5297380 w 5297380"/>
                <a:gd name="connsiteY4" fmla="*/ 536575 h 4105275"/>
                <a:gd name="connsiteX5" fmla="*/ 5297380 w 5297380"/>
                <a:gd name="connsiteY5" fmla="*/ 0 h 4105275"/>
                <a:gd name="connsiteX0" fmla="*/ 0 w 5310142"/>
                <a:gd name="connsiteY0" fmla="*/ 3495675 h 4105275"/>
                <a:gd name="connsiteX1" fmla="*/ 0 w 5310142"/>
                <a:gd name="connsiteY1" fmla="*/ 4086225 h 4105275"/>
                <a:gd name="connsiteX2" fmla="*/ 3104595 w 5310142"/>
                <a:gd name="connsiteY2" fmla="*/ 4105275 h 4105275"/>
                <a:gd name="connsiteX3" fmla="*/ 3102782 w 5310142"/>
                <a:gd name="connsiteY3" fmla="*/ 516245 h 4105275"/>
                <a:gd name="connsiteX4" fmla="*/ 5310142 w 5310142"/>
                <a:gd name="connsiteY4" fmla="*/ 536575 h 4105275"/>
                <a:gd name="connsiteX5" fmla="*/ 5297380 w 5310142"/>
                <a:gd name="connsiteY5" fmla="*/ 0 h 4105275"/>
                <a:gd name="connsiteX0" fmla="*/ 0 w 5303761"/>
                <a:gd name="connsiteY0" fmla="*/ 3495675 h 4105275"/>
                <a:gd name="connsiteX1" fmla="*/ 0 w 5303761"/>
                <a:gd name="connsiteY1" fmla="*/ 4086225 h 4105275"/>
                <a:gd name="connsiteX2" fmla="*/ 3104595 w 5303761"/>
                <a:gd name="connsiteY2" fmla="*/ 4105275 h 4105275"/>
                <a:gd name="connsiteX3" fmla="*/ 3102782 w 5303761"/>
                <a:gd name="connsiteY3" fmla="*/ 516245 h 4105275"/>
                <a:gd name="connsiteX4" fmla="*/ 5303761 w 5303761"/>
                <a:gd name="connsiteY4" fmla="*/ 536575 h 4105275"/>
                <a:gd name="connsiteX5" fmla="*/ 5297380 w 5303761"/>
                <a:gd name="connsiteY5" fmla="*/ 0 h 4105275"/>
                <a:gd name="connsiteX0" fmla="*/ 0 w 5298976"/>
                <a:gd name="connsiteY0" fmla="*/ 3495675 h 4105275"/>
                <a:gd name="connsiteX1" fmla="*/ 0 w 5298976"/>
                <a:gd name="connsiteY1" fmla="*/ 408622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11108 w 5050069"/>
                <a:gd name="connsiteY0" fmla="*/ 3467806 h 4105275"/>
                <a:gd name="connsiteX1" fmla="*/ 3461 w 5050069"/>
                <a:gd name="connsiteY1" fmla="*/ 4104805 h 4105275"/>
                <a:gd name="connsiteX2" fmla="*/ 2855688 w 5050069"/>
                <a:gd name="connsiteY2" fmla="*/ 4105275 h 4105275"/>
                <a:gd name="connsiteX3" fmla="*/ 2853875 w 5050069"/>
                <a:gd name="connsiteY3" fmla="*/ 516245 h 4105275"/>
                <a:gd name="connsiteX4" fmla="*/ 5050069 w 5050069"/>
                <a:gd name="connsiteY4" fmla="*/ 517525 h 4105275"/>
                <a:gd name="connsiteX5" fmla="*/ 5048473 w 5050069"/>
                <a:gd name="connsiteY5" fmla="*/ 0 h 4105275"/>
                <a:gd name="connsiteX0" fmla="*/ 0 w 5051197"/>
                <a:gd name="connsiteY0" fmla="*/ 3452942 h 4105275"/>
                <a:gd name="connsiteX1" fmla="*/ 4589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 name="connsiteX0" fmla="*/ 0 w 5051197"/>
                <a:gd name="connsiteY0" fmla="*/ 3452942 h 4105275"/>
                <a:gd name="connsiteX1" fmla="*/ 10706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1197" h="4105275" extrusionOk="0">
                  <a:moveTo>
                    <a:pt x="0" y="3452942"/>
                  </a:moveTo>
                  <a:cubicBezTo>
                    <a:pt x="33140" y="3646695"/>
                    <a:pt x="-7138" y="3901762"/>
                    <a:pt x="10706" y="4104805"/>
                  </a:cubicBezTo>
                  <a:lnTo>
                    <a:pt x="2856816" y="4105275"/>
                  </a:lnTo>
                  <a:cubicBezTo>
                    <a:pt x="2856212" y="2915282"/>
                    <a:pt x="2855607" y="1706238"/>
                    <a:pt x="2855003" y="516245"/>
                  </a:cubicBezTo>
                  <a:lnTo>
                    <a:pt x="5051197" y="517525"/>
                  </a:lnTo>
                  <a:lnTo>
                    <a:pt x="5049601"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3" name="Text Box 15"/>
            <p:cNvSpPr txBox="1">
              <a:spLocks noChangeArrowheads="1"/>
            </p:cNvSpPr>
            <p:nvPr/>
          </p:nvSpPr>
          <p:spPr bwMode="auto">
            <a:xfrm>
              <a:off x="1170242" y="-258539"/>
              <a:ext cx="1543645" cy="542692"/>
            </a:xfrm>
            <a:prstGeom prst="rect">
              <a:avLst/>
            </a:prstGeom>
            <a:noFill/>
            <a:ln w="9525">
              <a:noFill/>
              <a:miter lim="800000"/>
              <a:headEnd/>
              <a:tailEnd/>
            </a:ln>
          </p:spPr>
          <p:txBody>
            <a:bodyPr wrap="square">
              <a:spAutoFit/>
            </a:bodyPr>
            <a:lstStyle/>
            <a:p>
              <a:pPr>
                <a:defRPr/>
              </a:pPr>
              <a:r>
                <a:rPr lang="de-DE" sz="1800" dirty="0">
                  <a:latin typeface="Calibri" panose="020F0502020204030204" pitchFamily="34" charset="0"/>
                </a:rPr>
                <a:t>PV-Module</a:t>
              </a:r>
              <a:endParaRPr dirty="0">
                <a:latin typeface="Calibri" panose="020F0502020204030204" pitchFamily="34" charset="0"/>
              </a:endParaRPr>
            </a:p>
          </p:txBody>
        </p:sp>
        <p:sp>
          <p:nvSpPr>
            <p:cNvPr id="24" name="Freihandform 10"/>
            <p:cNvSpPr/>
            <p:nvPr/>
          </p:nvSpPr>
          <p:spPr bwMode="auto">
            <a:xfrm>
              <a:off x="2374468" y="899231"/>
              <a:ext cx="4169205" cy="152012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3810000 w 4076700"/>
                <a:gd name="connsiteY4" fmla="*/ 110490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57650 w 4076700"/>
                <a:gd name="connsiteY4" fmla="*/ 1085850 h 1514475"/>
                <a:gd name="connsiteX0" fmla="*/ 0 w 4095750"/>
                <a:gd name="connsiteY0" fmla="*/ 9525 h 1514475"/>
                <a:gd name="connsiteX1" fmla="*/ 1952625 w 4095750"/>
                <a:gd name="connsiteY1" fmla="*/ 0 h 1514475"/>
                <a:gd name="connsiteX2" fmla="*/ 1990725 w 4095750"/>
                <a:gd name="connsiteY2" fmla="*/ 1495425 h 1514475"/>
                <a:gd name="connsiteX3" fmla="*/ 4076700 w 4095750"/>
                <a:gd name="connsiteY3" fmla="*/ 1514475 h 1514475"/>
                <a:gd name="connsiteX4" fmla="*/ 4095750 w 4095750"/>
                <a:gd name="connsiteY4" fmla="*/ 108585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67175 w 4076700"/>
                <a:gd name="connsiteY4" fmla="*/ 1104900 h 1514475"/>
                <a:gd name="connsiteX0" fmla="*/ 0 w 4083050"/>
                <a:gd name="connsiteY0" fmla="*/ 9525 h 1514475"/>
                <a:gd name="connsiteX1" fmla="*/ 1952625 w 4083050"/>
                <a:gd name="connsiteY1" fmla="*/ 0 h 1514475"/>
                <a:gd name="connsiteX2" fmla="*/ 1990725 w 4083050"/>
                <a:gd name="connsiteY2" fmla="*/ 1495425 h 1514475"/>
                <a:gd name="connsiteX3" fmla="*/ 4076700 w 4083050"/>
                <a:gd name="connsiteY3" fmla="*/ 1514475 h 1514475"/>
                <a:gd name="connsiteX4" fmla="*/ 4083050 w 4083050"/>
                <a:gd name="connsiteY4" fmla="*/ 1108075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73525 w 4076700"/>
                <a:gd name="connsiteY4" fmla="*/ 1108075 h 151447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108075 h 149542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079500 h 1495425"/>
                <a:gd name="connsiteX0" fmla="*/ 0 w 4076700"/>
                <a:gd name="connsiteY0" fmla="*/ 3175 h 1489075"/>
                <a:gd name="connsiteX1" fmla="*/ 1984375 w 4076700"/>
                <a:gd name="connsiteY1" fmla="*/ 0 h 1489075"/>
                <a:gd name="connsiteX2" fmla="*/ 1990725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175 h 1489075"/>
                <a:gd name="connsiteX1" fmla="*/ 1984375 w 4076700"/>
                <a:gd name="connsiteY1" fmla="*/ 0 h 1489075"/>
                <a:gd name="connsiteX2" fmla="*/ 2090590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0883 h 1516783"/>
                <a:gd name="connsiteX1" fmla="*/ 2139720 w 4076700"/>
                <a:gd name="connsiteY1" fmla="*/ 0 h 1516783"/>
                <a:gd name="connsiteX2" fmla="*/ 2090590 w 4076700"/>
                <a:gd name="connsiteY2" fmla="*/ 1516783 h 1516783"/>
                <a:gd name="connsiteX3" fmla="*/ 4076700 w 4076700"/>
                <a:gd name="connsiteY3" fmla="*/ 1512020 h 1516783"/>
                <a:gd name="connsiteX4" fmla="*/ 4073525 w 4076700"/>
                <a:gd name="connsiteY4" fmla="*/ 1100858 h 1516783"/>
                <a:gd name="connsiteX0" fmla="*/ 0 w 4076700"/>
                <a:gd name="connsiteY0" fmla="*/ 3174 h 1489074"/>
                <a:gd name="connsiteX1" fmla="*/ 2062049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076700"/>
                <a:gd name="connsiteY0" fmla="*/ 3174 h 1489074"/>
                <a:gd name="connsiteX1" fmla="*/ 2091330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193825"/>
                <a:gd name="connsiteY0" fmla="*/ 3174 h 1489074"/>
                <a:gd name="connsiteX1" fmla="*/ 2208455 w 4193825"/>
                <a:gd name="connsiteY1" fmla="*/ 0 h 1489074"/>
                <a:gd name="connsiteX2" fmla="*/ 2207715 w 4193825"/>
                <a:gd name="connsiteY2" fmla="*/ 1489074 h 1489074"/>
                <a:gd name="connsiteX3" fmla="*/ 4193825 w 4193825"/>
                <a:gd name="connsiteY3" fmla="*/ 1484311 h 1489074"/>
                <a:gd name="connsiteX4" fmla="*/ 4190650 w 4193825"/>
                <a:gd name="connsiteY4" fmla="*/ 1073149 h 148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3825" h="1489074" extrusionOk="0">
                  <a:moveTo>
                    <a:pt x="0" y="3174"/>
                  </a:moveTo>
                  <a:lnTo>
                    <a:pt x="2208455" y="0"/>
                  </a:lnTo>
                  <a:cubicBezTo>
                    <a:pt x="2210572" y="496358"/>
                    <a:pt x="2205598" y="992716"/>
                    <a:pt x="2207715" y="1489074"/>
                  </a:cubicBezTo>
                  <a:lnTo>
                    <a:pt x="4193825" y="1484311"/>
                  </a:lnTo>
                  <a:cubicBezTo>
                    <a:pt x="4192767" y="1348844"/>
                    <a:pt x="4191708" y="1208616"/>
                    <a:pt x="4190650" y="1073149"/>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5" name="Freihandform 28"/>
            <p:cNvSpPr/>
            <p:nvPr/>
          </p:nvSpPr>
          <p:spPr bwMode="auto">
            <a:xfrm>
              <a:off x="1834152" y="2598828"/>
              <a:ext cx="9525" cy="129540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1943100"/>
                <a:gd name="connsiteY0" fmla="*/ 0 h 1295400"/>
                <a:gd name="connsiteX1" fmla="*/ 9525 w 1943100"/>
                <a:gd name="connsiteY1" fmla="*/ 1295400 h 1295400"/>
                <a:gd name="connsiteX2" fmla="*/ 1924050 w 1943100"/>
                <a:gd name="connsiteY2" fmla="*/ 1295400 h 1295400"/>
                <a:gd name="connsiteX3" fmla="*/ 1943100 w 1943100"/>
                <a:gd name="connsiteY3" fmla="*/ 1076325 h 1295400"/>
                <a:gd name="connsiteX0" fmla="*/ 0 w 1924050"/>
                <a:gd name="connsiteY0" fmla="*/ 0 h 1295400"/>
                <a:gd name="connsiteX1" fmla="*/ 9525 w 1924050"/>
                <a:gd name="connsiteY1" fmla="*/ 1295400 h 1295400"/>
                <a:gd name="connsiteX2" fmla="*/ 1924050 w 1924050"/>
                <a:gd name="connsiteY2" fmla="*/ 1295400 h 1295400"/>
                <a:gd name="connsiteX0" fmla="*/ 0 w 9525"/>
                <a:gd name="connsiteY0" fmla="*/ 0 h 1295400"/>
                <a:gd name="connsiteX1" fmla="*/ 9525 w 9525"/>
                <a:gd name="connsiteY1" fmla="*/ 1295400 h 1295400"/>
              </a:gdLst>
              <a:ahLst/>
              <a:cxnLst>
                <a:cxn ang="0">
                  <a:pos x="connsiteX0" y="connsiteY0"/>
                </a:cxn>
                <a:cxn ang="0">
                  <a:pos x="connsiteX1" y="connsiteY1"/>
                </a:cxn>
              </a:cxnLst>
              <a:rect l="l" t="t" r="r" b="b"/>
              <a:pathLst>
                <a:path w="9525" h="1295400" extrusionOk="0">
                  <a:moveTo>
                    <a:pt x="0" y="0"/>
                  </a:moveTo>
                  <a:lnTo>
                    <a:pt x="9525" y="129540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26" name="Grafik 25"/>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1222587" y="661965"/>
              <a:ext cx="1237473" cy="2096343"/>
            </a:xfrm>
            <a:prstGeom prst="rect">
              <a:avLst/>
            </a:prstGeom>
          </p:spPr>
        </p:pic>
        <p:pic>
          <p:nvPicPr>
            <p:cNvPr id="27" name="Grafik 26"/>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1222586" y="3789041"/>
              <a:ext cx="1237473" cy="2096343"/>
            </a:xfrm>
            <a:prstGeom prst="rect">
              <a:avLst/>
            </a:prstGeom>
          </p:spPr>
        </p:pic>
        <p:sp>
          <p:nvSpPr>
            <p:cNvPr id="28" name="Textfeld 27"/>
            <p:cNvSpPr txBox="1"/>
            <p:nvPr/>
          </p:nvSpPr>
          <p:spPr bwMode="auto">
            <a:xfrm rot="5400000">
              <a:off x="1628723" y="3105106"/>
              <a:ext cx="582263" cy="425310"/>
            </a:xfrm>
            <a:prstGeom prst="rect">
              <a:avLst/>
            </a:prstGeom>
            <a:solidFill>
              <a:schemeClr val="bg1"/>
            </a:solidFill>
          </p:spPr>
          <p:txBody>
            <a:bodyPr wrap="none" rtlCol="0">
              <a:spAutoFit/>
            </a:bodyPr>
            <a:lstStyle/>
            <a:p>
              <a:pPr>
                <a:defRPr/>
              </a:pPr>
              <a:r>
                <a:rPr lang="de-DE" dirty="0">
                  <a:latin typeface="Calibri" panose="020F0502020204030204" pitchFamily="34" charset="0"/>
                </a:rPr>
                <a:t>… </a:t>
              </a:r>
              <a:endParaRPr dirty="0">
                <a:latin typeface="Calibri" panose="020F0502020204030204" pitchFamily="34" charset="0"/>
              </a:endParaRPr>
            </a:p>
          </p:txBody>
        </p:sp>
        <p:sp>
          <p:nvSpPr>
            <p:cNvPr id="29" name="Textfeld 28"/>
            <p:cNvSpPr txBox="1"/>
            <p:nvPr/>
          </p:nvSpPr>
          <p:spPr bwMode="auto">
            <a:xfrm>
              <a:off x="-135779" y="2076919"/>
              <a:ext cx="1676808" cy="1899422"/>
            </a:xfrm>
            <a:prstGeom prst="rect">
              <a:avLst/>
            </a:prstGeom>
            <a:noFill/>
          </p:spPr>
          <p:txBody>
            <a:bodyPr wrap="square" rtlCol="0">
              <a:spAutoFit/>
            </a:bodyPr>
            <a:lstStyle/>
            <a:p>
              <a:pPr>
                <a:defRPr/>
              </a:pPr>
              <a:r>
                <a:rPr lang="de-DE" dirty="0">
                  <a:latin typeface="Calibri" panose="020F0502020204030204" pitchFamily="34" charset="0"/>
                </a:rPr>
                <a:t>bis zu </a:t>
              </a:r>
              <a:endParaRPr dirty="0">
                <a:latin typeface="Calibri" panose="020F0502020204030204" pitchFamily="34" charset="0"/>
              </a:endParaRPr>
            </a:p>
            <a:p>
              <a:pPr>
                <a:defRPr/>
              </a:pPr>
              <a:r>
                <a:rPr lang="de-DE" dirty="0">
                  <a:latin typeface="Calibri" panose="020F0502020204030204" pitchFamily="34" charset="0"/>
                </a:rPr>
                <a:t>ca. 18 Module</a:t>
              </a:r>
              <a:br>
                <a:rPr lang="de-DE" dirty="0">
                  <a:latin typeface="Calibri" panose="020F0502020204030204" pitchFamily="34" charset="0"/>
                </a:rPr>
              </a:br>
              <a:r>
                <a:rPr lang="de-DE" sz="1200" dirty="0">
                  <a:latin typeface="Calibri" panose="020F0502020204030204" pitchFamily="34" charset="0"/>
                </a:rPr>
                <a:t>(wg. Spannungs-grenze)</a:t>
              </a:r>
              <a:endParaRPr dirty="0">
                <a:latin typeface="Calibri" panose="020F0502020204030204" pitchFamily="34" charset="0"/>
              </a:endParaRPr>
            </a:p>
          </p:txBody>
        </p:sp>
        <p:sp>
          <p:nvSpPr>
            <p:cNvPr id="30" name="Textfeld 29"/>
            <p:cNvSpPr txBox="1"/>
            <p:nvPr/>
          </p:nvSpPr>
          <p:spPr bwMode="auto">
            <a:xfrm>
              <a:off x="1401354" y="6065529"/>
              <a:ext cx="1032816" cy="542692"/>
            </a:xfrm>
            <a:prstGeom prst="rect">
              <a:avLst/>
            </a:prstGeom>
            <a:noFill/>
          </p:spPr>
          <p:txBody>
            <a:bodyPr wrap="none" rtlCol="0">
              <a:spAutoFit/>
            </a:bodyPr>
            <a:lstStyle/>
            <a:p>
              <a:pPr>
                <a:defRPr/>
              </a:pPr>
              <a:r>
                <a:rPr lang="de-DE" dirty="0">
                  <a:solidFill>
                    <a:schemeClr val="accent4">
                      <a:lumMod val="75000"/>
                    </a:schemeClr>
                  </a:solidFill>
                  <a:latin typeface="Calibri" panose="020F0502020204030204" pitchFamily="34" charset="0"/>
                </a:rPr>
                <a:t>String 1</a:t>
              </a:r>
              <a:endParaRPr dirty="0">
                <a:latin typeface="Calibri" panose="020F0502020204030204" pitchFamily="34" charset="0"/>
              </a:endParaRPr>
            </a:p>
          </p:txBody>
        </p:sp>
        <p:sp>
          <p:nvSpPr>
            <p:cNvPr id="31" name="Text Box 15"/>
            <p:cNvSpPr txBox="1">
              <a:spLocks noChangeArrowheads="1"/>
            </p:cNvSpPr>
            <p:nvPr/>
          </p:nvSpPr>
          <p:spPr bwMode="auto">
            <a:xfrm>
              <a:off x="2247614" y="6622423"/>
              <a:ext cx="3158974" cy="768813"/>
            </a:xfrm>
            <a:prstGeom prst="rect">
              <a:avLst/>
            </a:prstGeom>
            <a:noFill/>
            <a:ln w="9525">
              <a:noFill/>
              <a:miter lim="800000"/>
              <a:headEnd/>
              <a:tailEnd/>
            </a:ln>
          </p:spPr>
          <p:txBody>
            <a:bodyPr wrap="square">
              <a:spAutoFit/>
            </a:bodyPr>
            <a:lstStyle/>
            <a:p>
              <a:pPr algn="ctr">
                <a:defRPr/>
              </a:pPr>
              <a:r>
                <a:rPr lang="de-DE" sz="1400" dirty="0">
                  <a:solidFill>
                    <a:schemeClr val="accent4">
                      <a:lumMod val="75000"/>
                    </a:schemeClr>
                  </a:solidFill>
                  <a:latin typeface="Calibri" panose="020F0502020204030204" pitchFamily="34" charset="0"/>
                </a:rPr>
                <a:t>Gleichstrom mit Spannung bis </a:t>
              </a:r>
              <a:br>
                <a:rPr lang="de-DE" sz="1400" dirty="0">
                  <a:solidFill>
                    <a:schemeClr val="accent4">
                      <a:lumMod val="75000"/>
                    </a:schemeClr>
                  </a:solidFill>
                  <a:latin typeface="Calibri" panose="020F0502020204030204" pitchFamily="34" charset="0"/>
                </a:rPr>
              </a:br>
              <a:r>
                <a:rPr lang="de-DE" sz="1400" dirty="0">
                  <a:solidFill>
                    <a:schemeClr val="accent4">
                      <a:lumMod val="75000"/>
                    </a:schemeClr>
                  </a:solidFill>
                  <a:latin typeface="Calibri" panose="020F0502020204030204" pitchFamily="34" charset="0"/>
                </a:rPr>
                <a:t>1.000 V  - 1.500 V</a:t>
              </a:r>
              <a:endParaRPr dirty="0">
                <a:latin typeface="Calibri" panose="020F0502020204030204" pitchFamily="34" charset="0"/>
              </a:endParaRPr>
            </a:p>
          </p:txBody>
        </p:sp>
      </p:grpSp>
      <p:grpSp>
        <p:nvGrpSpPr>
          <p:cNvPr id="32" name="Gruppieren 31"/>
          <p:cNvGrpSpPr/>
          <p:nvPr/>
        </p:nvGrpSpPr>
        <p:grpSpPr bwMode="auto">
          <a:xfrm>
            <a:off x="3472773" y="1623246"/>
            <a:ext cx="1889271" cy="4851603"/>
            <a:chOff x="3610291" y="107109"/>
            <a:chExt cx="2175618" cy="5474566"/>
          </a:xfrm>
        </p:grpSpPr>
        <p:cxnSp>
          <p:nvCxnSpPr>
            <p:cNvPr id="33" name="Gerader Verbinder 32"/>
            <p:cNvCxnSpPr>
              <a:cxnSpLocks/>
            </p:cNvCxnSpPr>
            <p:nvPr/>
          </p:nvCxnSpPr>
          <p:spPr bwMode="auto">
            <a:xfrm>
              <a:off x="4726266" y="292006"/>
              <a:ext cx="0" cy="52896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bwMode="auto">
            <a:xfrm>
              <a:off x="4701961" y="110324"/>
              <a:ext cx="1083948"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im Haus</a:t>
              </a:r>
              <a:endParaRPr dirty="0">
                <a:latin typeface="Calibri" panose="020F0502020204030204" pitchFamily="34" charset="0"/>
              </a:endParaRPr>
            </a:p>
          </p:txBody>
        </p:sp>
        <p:sp>
          <p:nvSpPr>
            <p:cNvPr id="35" name="Textfeld 34"/>
            <p:cNvSpPr txBox="1"/>
            <p:nvPr/>
          </p:nvSpPr>
          <p:spPr bwMode="auto">
            <a:xfrm>
              <a:off x="3610291" y="107109"/>
              <a:ext cx="1126407"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draußen</a:t>
              </a:r>
              <a:endParaRPr dirty="0">
                <a:latin typeface="Calibri" panose="020F0502020204030204" pitchFamily="34" charset="0"/>
              </a:endParaRPr>
            </a:p>
          </p:txBody>
        </p:sp>
      </p:grpSp>
      <p:grpSp>
        <p:nvGrpSpPr>
          <p:cNvPr id="39" name="Gruppieren 38"/>
          <p:cNvGrpSpPr/>
          <p:nvPr/>
        </p:nvGrpSpPr>
        <p:grpSpPr bwMode="auto">
          <a:xfrm>
            <a:off x="7074424" y="1843680"/>
            <a:ext cx="2829407" cy="2211430"/>
            <a:chOff x="7186918" y="189000"/>
            <a:chExt cx="3258247" cy="3249448"/>
          </a:xfrm>
        </p:grpSpPr>
        <p:sp>
          <p:nvSpPr>
            <p:cNvPr id="40" name="Textfeld 39"/>
            <p:cNvSpPr txBox="1"/>
            <p:nvPr/>
          </p:nvSpPr>
          <p:spPr bwMode="auto">
            <a:xfrm>
              <a:off x="7463917" y="2217391"/>
              <a:ext cx="1393066" cy="1221057"/>
            </a:xfrm>
            <a:prstGeom prst="rect">
              <a:avLst/>
            </a:prstGeom>
            <a:noFill/>
          </p:spPr>
          <p:txBody>
            <a:bodyPr wrap="square" rtlCol="0">
              <a:spAutoFit/>
            </a:bodyPr>
            <a:lstStyle/>
            <a:p>
              <a:pPr algn="ctr">
                <a:defRPr/>
              </a:pPr>
              <a:r>
                <a:rPr lang="de-DE" sz="1600" dirty="0">
                  <a:solidFill>
                    <a:srgbClr val="00B0F0"/>
                  </a:solidFill>
                  <a:latin typeface="Calibri" panose="020F0502020204030204" pitchFamily="34" charset="0"/>
                </a:rPr>
                <a:t>Wechsel-</a:t>
              </a:r>
              <a:br>
                <a:rPr lang="de-DE" sz="1600" dirty="0">
                  <a:solidFill>
                    <a:srgbClr val="00B0F0"/>
                  </a:solidFill>
                  <a:latin typeface="Calibri" panose="020F0502020204030204" pitchFamily="34" charset="0"/>
                </a:rPr>
              </a:br>
              <a:r>
                <a:rPr lang="de-DE" sz="1600" dirty="0">
                  <a:solidFill>
                    <a:srgbClr val="00B0F0"/>
                  </a:solidFill>
                  <a:latin typeface="Calibri" panose="020F0502020204030204" pitchFamily="34" charset="0"/>
                </a:rPr>
                <a:t>Strom mit 230 V</a:t>
              </a:r>
              <a:endParaRPr dirty="0">
                <a:latin typeface="Calibri" panose="020F0502020204030204" pitchFamily="34" charset="0"/>
              </a:endParaRPr>
            </a:p>
          </p:txBody>
        </p:sp>
        <p:grpSp>
          <p:nvGrpSpPr>
            <p:cNvPr id="41" name="Gruppieren 40"/>
            <p:cNvGrpSpPr/>
            <p:nvPr/>
          </p:nvGrpSpPr>
          <p:grpSpPr bwMode="auto">
            <a:xfrm>
              <a:off x="7186918" y="189000"/>
              <a:ext cx="3258247" cy="2909832"/>
              <a:chOff x="7186918" y="189000"/>
              <a:chExt cx="3258247" cy="2909832"/>
            </a:xfrm>
          </p:grpSpPr>
          <p:sp>
            <p:nvSpPr>
              <p:cNvPr id="42" name="Freihandform 44"/>
              <p:cNvSpPr/>
              <p:nvPr/>
            </p:nvSpPr>
            <p:spPr bwMode="auto">
              <a:xfrm>
                <a:off x="7281365" y="1875665"/>
                <a:ext cx="1795462"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0039"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3" name="Freihandform 45"/>
              <p:cNvSpPr/>
              <p:nvPr/>
            </p:nvSpPr>
            <p:spPr bwMode="auto">
              <a:xfrm>
                <a:off x="7186918" y="1987311"/>
                <a:ext cx="1931770"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185"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4" name="Rechteck 43"/>
              <p:cNvSpPr/>
              <p:nvPr/>
            </p:nvSpPr>
            <p:spPr bwMode="auto">
              <a:xfrm>
                <a:off x="9069543" y="189000"/>
                <a:ext cx="1375622" cy="29098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dirty="0">
                    <a:solidFill>
                      <a:schemeClr val="tx1"/>
                    </a:solidFill>
                    <a:latin typeface="Calibri" panose="020F0502020204030204" pitchFamily="34" charset="0"/>
                  </a:rPr>
                  <a:t>Zähler-kasten</a:t>
                </a:r>
                <a:endParaRPr dirty="0">
                  <a:latin typeface="Calibri" panose="020F0502020204030204" pitchFamily="34" charset="0"/>
                </a:endParaRPr>
              </a:p>
            </p:txBody>
          </p:sp>
        </p:grpSp>
      </p:grpSp>
      <p:grpSp>
        <p:nvGrpSpPr>
          <p:cNvPr id="45" name="Gruppieren 44"/>
          <p:cNvGrpSpPr/>
          <p:nvPr/>
        </p:nvGrpSpPr>
        <p:grpSpPr bwMode="auto">
          <a:xfrm>
            <a:off x="8971362" y="2469416"/>
            <a:ext cx="893193" cy="1283116"/>
            <a:chOff x="9043126" y="828561"/>
            <a:chExt cx="1028570" cy="1885392"/>
          </a:xfrm>
        </p:grpSpPr>
        <p:pic>
          <p:nvPicPr>
            <p:cNvPr id="46" name="Picture 17" descr="Text&#10;&#10;Description automatically generated"/>
            <p:cNvPicPr>
              <a:picLocks noChangeAspect="1" noChangeArrowheads="1"/>
            </p:cNvPicPr>
            <p:nvPr/>
          </p:nvPicPr>
          <p:blipFill>
            <a:blip r:embed="rId6" cstate="email">
              <a:extLst>
                <a:ext uri="{28A0092B-C50C-407E-A947-70E740481C1C}">
                  <a14:useLocalDpi xmlns:a14="http://schemas.microsoft.com/office/drawing/2010/main"/>
                </a:ext>
              </a:extLst>
            </a:blip>
            <a:stretch/>
          </p:blipFill>
          <p:spPr bwMode="auto">
            <a:xfrm>
              <a:off x="9148913" y="828561"/>
              <a:ext cx="577854" cy="840013"/>
            </a:xfrm>
            <a:prstGeom prst="rect">
              <a:avLst/>
            </a:prstGeom>
            <a:noFill/>
            <a:ln>
              <a:noFill/>
            </a:ln>
          </p:spPr>
        </p:pic>
        <p:sp>
          <p:nvSpPr>
            <p:cNvPr id="47" name="Textfeld 46"/>
            <p:cNvSpPr txBox="1"/>
            <p:nvPr/>
          </p:nvSpPr>
          <p:spPr bwMode="auto">
            <a:xfrm>
              <a:off x="9043126" y="1628571"/>
              <a:ext cx="1028570" cy="1085382"/>
            </a:xfrm>
            <a:prstGeom prst="rect">
              <a:avLst/>
            </a:prstGeom>
            <a:noFill/>
          </p:spPr>
          <p:txBody>
            <a:bodyPr wrap="none" rtlCol="0">
              <a:spAutoFit/>
            </a:bodyPr>
            <a:lstStyle/>
            <a:p>
              <a:pPr>
                <a:defRPr/>
              </a:pPr>
              <a:r>
                <a:rPr lang="de-DE" sz="1400" dirty="0">
                  <a:latin typeface="Calibri" panose="020F0502020204030204" pitchFamily="34" charset="0"/>
                </a:rPr>
                <a:t>moderne </a:t>
              </a:r>
              <a:br>
                <a:rPr lang="de-DE" sz="1400" dirty="0">
                  <a:latin typeface="Calibri" panose="020F0502020204030204" pitchFamily="34" charset="0"/>
                </a:rPr>
              </a:br>
              <a:r>
                <a:rPr lang="de-DE" sz="1400" dirty="0" err="1">
                  <a:latin typeface="Calibri" panose="020F0502020204030204" pitchFamily="34" charset="0"/>
                </a:rPr>
                <a:t>Messein</a:t>
              </a:r>
              <a:r>
                <a:rPr lang="de-DE" sz="1400" dirty="0">
                  <a:latin typeface="Calibri" panose="020F0502020204030204" pitchFamily="34" charset="0"/>
                </a:rPr>
                <a:t>-</a:t>
              </a:r>
              <a:br>
                <a:rPr lang="de-DE" sz="1400" dirty="0">
                  <a:latin typeface="Calibri" panose="020F0502020204030204" pitchFamily="34" charset="0"/>
                </a:rPr>
              </a:br>
              <a:r>
                <a:rPr lang="de-DE" sz="1400" dirty="0" err="1">
                  <a:latin typeface="Calibri" panose="020F0502020204030204" pitchFamily="34" charset="0"/>
                </a:rPr>
                <a:t>richtung</a:t>
              </a:r>
              <a:endParaRPr dirty="0">
                <a:latin typeface="Calibri" panose="020F0502020204030204" pitchFamily="34" charset="0"/>
              </a:endParaRPr>
            </a:p>
          </p:txBody>
        </p:sp>
      </p:grpSp>
      <p:pic>
        <p:nvPicPr>
          <p:cNvPr id="50" name="Grafik 49"/>
          <p:cNvPicPr>
            <a:picLocks noChangeAspect="1"/>
          </p:cNvPicPr>
          <p:nvPr/>
        </p:nvPicPr>
        <p:blipFill>
          <a:blip r:embed="rId7" cstate="email">
            <a:extLst>
              <a:ext uri="{28A0092B-C50C-407E-A947-70E740481C1C}">
                <a14:useLocalDpi xmlns:a14="http://schemas.microsoft.com/office/drawing/2010/main"/>
              </a:ext>
            </a:extLst>
          </a:blip>
          <a:stretch/>
        </p:blipFill>
        <p:spPr bwMode="auto">
          <a:xfrm>
            <a:off x="5868957" y="2038417"/>
            <a:ext cx="1342984" cy="1029114"/>
          </a:xfrm>
          <a:prstGeom prst="rect">
            <a:avLst/>
          </a:prstGeom>
        </p:spPr>
      </p:pic>
      <p:pic>
        <p:nvPicPr>
          <p:cNvPr id="53" name="Grafik 52"/>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p:blipFill>
        <p:spPr bwMode="auto">
          <a:xfrm>
            <a:off x="10377695" y="2500005"/>
            <a:ext cx="1209563" cy="1209563"/>
          </a:xfrm>
          <a:prstGeom prst="rect">
            <a:avLst/>
          </a:prstGeom>
        </p:spPr>
      </p:pic>
      <p:grpSp>
        <p:nvGrpSpPr>
          <p:cNvPr id="61" name="Gruppieren 60"/>
          <p:cNvGrpSpPr/>
          <p:nvPr/>
        </p:nvGrpSpPr>
        <p:grpSpPr bwMode="auto">
          <a:xfrm>
            <a:off x="8048630" y="4178029"/>
            <a:ext cx="1340640" cy="2533883"/>
            <a:chOff x="8726876" y="3915321"/>
            <a:chExt cx="1436964" cy="2757929"/>
          </a:xfrm>
        </p:grpSpPr>
        <p:sp>
          <p:nvSpPr>
            <p:cNvPr id="62" name="Textfeld 61"/>
            <p:cNvSpPr txBox="1"/>
            <p:nvPr/>
          </p:nvSpPr>
          <p:spPr bwMode="auto">
            <a:xfrm>
              <a:off x="8726876" y="3915321"/>
              <a:ext cx="917851" cy="368489"/>
            </a:xfrm>
            <a:prstGeom prst="rect">
              <a:avLst/>
            </a:prstGeom>
            <a:noFill/>
          </p:spPr>
          <p:txBody>
            <a:bodyPr wrap="none" rtlCol="0">
              <a:spAutoFit/>
            </a:bodyPr>
            <a:lstStyle/>
            <a:p>
              <a:pPr>
                <a:defRPr/>
              </a:pPr>
              <a:r>
                <a:rPr lang="de-DE" sz="1600" dirty="0">
                  <a:latin typeface="Calibri" panose="020F0502020204030204" pitchFamily="34" charset="0"/>
                </a:rPr>
                <a:t>Batterie</a:t>
              </a:r>
              <a:endParaRPr dirty="0">
                <a:latin typeface="Calibri" panose="020F0502020204030204" pitchFamily="34" charset="0"/>
              </a:endParaRPr>
            </a:p>
          </p:txBody>
        </p:sp>
        <p:pic>
          <p:nvPicPr>
            <p:cNvPr id="63" name="Grafik 62"/>
            <p:cNvPicPr>
              <a:picLocks noChangeAspect="1"/>
            </p:cNvPicPr>
            <p:nvPr/>
          </p:nvPicPr>
          <p:blipFill>
            <a:blip r:embed="rId9" cstate="email">
              <a:extLst>
                <a:ext uri="{28A0092B-C50C-407E-A947-70E740481C1C}">
                  <a14:useLocalDpi xmlns:a14="http://schemas.microsoft.com/office/drawing/2010/main"/>
                </a:ext>
              </a:extLst>
            </a:blip>
            <a:stretch/>
          </p:blipFill>
          <p:spPr bwMode="auto">
            <a:xfrm>
              <a:off x="8786740" y="4267682"/>
              <a:ext cx="1377100" cy="2405568"/>
            </a:xfrm>
            <a:prstGeom prst="rect">
              <a:avLst/>
            </a:prstGeom>
          </p:spPr>
        </p:pic>
      </p:grpSp>
      <p:grpSp>
        <p:nvGrpSpPr>
          <p:cNvPr id="65" name="Gruppieren 64"/>
          <p:cNvGrpSpPr/>
          <p:nvPr/>
        </p:nvGrpSpPr>
        <p:grpSpPr bwMode="auto">
          <a:xfrm>
            <a:off x="4648520" y="2911196"/>
            <a:ext cx="828555" cy="686360"/>
            <a:chOff x="4888122" y="2014001"/>
            <a:chExt cx="828555" cy="686360"/>
          </a:xfrm>
        </p:grpSpPr>
        <p:sp>
          <p:nvSpPr>
            <p:cNvPr id="66" name="Rechteck 65"/>
            <p:cNvSpPr/>
            <p:nvPr/>
          </p:nvSpPr>
          <p:spPr bwMode="auto">
            <a:xfrm>
              <a:off x="4888122" y="2014001"/>
              <a:ext cx="828555" cy="68636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67" name="Textfeld 66"/>
            <p:cNvSpPr txBox="1"/>
            <p:nvPr/>
          </p:nvSpPr>
          <p:spPr bwMode="auto">
            <a:xfrm>
              <a:off x="4954114" y="2084434"/>
              <a:ext cx="714939" cy="553998"/>
            </a:xfrm>
            <a:prstGeom prst="rect">
              <a:avLst/>
            </a:prstGeom>
            <a:noFill/>
          </p:spPr>
          <p:txBody>
            <a:bodyPr wrap="none" lIns="0" tIns="0" rIns="0" bIns="0" rtlCol="0">
              <a:spAutoFit/>
            </a:bodyPr>
            <a:lstStyle/>
            <a:p>
              <a:pPr algn="ctr">
                <a:defRPr/>
              </a:pPr>
              <a:r>
                <a:rPr lang="de-DE" sz="1200" dirty="0">
                  <a:latin typeface="Calibri" panose="020F0502020204030204" pitchFamily="34" charset="0"/>
                </a:rPr>
                <a:t>DC-Über-</a:t>
              </a:r>
              <a:br>
                <a:rPr lang="de-DE" sz="1200" dirty="0">
                  <a:latin typeface="Calibri" panose="020F0502020204030204" pitchFamily="34" charset="0"/>
                </a:rPr>
              </a:br>
              <a:r>
                <a:rPr lang="de-DE" sz="1200" dirty="0">
                  <a:latin typeface="Calibri" panose="020F0502020204030204" pitchFamily="34" charset="0"/>
                </a:rPr>
                <a:t>spannungs-</a:t>
              </a:r>
              <a:br>
                <a:rPr lang="de-DE" sz="1200" dirty="0">
                  <a:latin typeface="Calibri" panose="020F0502020204030204" pitchFamily="34" charset="0"/>
                </a:rPr>
              </a:br>
              <a:r>
                <a:rPr lang="de-DE" sz="1200" dirty="0">
                  <a:latin typeface="Calibri" panose="020F0502020204030204" pitchFamily="34" charset="0"/>
                </a:rPr>
                <a:t>Schutz</a:t>
              </a:r>
              <a:endParaRPr dirty="0">
                <a:latin typeface="Calibri" panose="020F0502020204030204" pitchFamily="34" charset="0"/>
              </a:endParaRPr>
            </a:p>
          </p:txBody>
        </p:sp>
      </p:grpSp>
      <p:sp>
        <p:nvSpPr>
          <p:cNvPr id="68" name="Textfeld 9"/>
          <p:cNvSpPr txBox="1">
            <a:spLocks noChangeArrowheads="1"/>
          </p:cNvSpPr>
          <p:nvPr/>
        </p:nvSpPr>
        <p:spPr bwMode="auto">
          <a:xfrm>
            <a:off x="9698269" y="6313376"/>
            <a:ext cx="1438290" cy="400110"/>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Bilder: Ulrich </a:t>
            </a:r>
            <a:r>
              <a:rPr lang="de-DE" sz="1000" dirty="0" err="1">
                <a:solidFill>
                  <a:schemeClr val="bg1">
                    <a:lumMod val="65000"/>
                  </a:schemeClr>
                </a:solidFill>
                <a:latin typeface="Calibri" panose="020F0502020204030204" pitchFamily="34" charset="0"/>
                <a:ea typeface="ＭＳ Ｐゴシック"/>
              </a:rPr>
              <a:t>Böke</a:t>
            </a:r>
            <a:r>
              <a:rPr lang="de-DE" sz="1000" dirty="0">
                <a:solidFill>
                  <a:schemeClr val="bg1">
                    <a:lumMod val="65000"/>
                  </a:schemeClr>
                </a:solidFill>
                <a:latin typeface="Calibri" panose="020F0502020204030204" pitchFamily="34" charset="0"/>
                <a:ea typeface="ＭＳ Ｐゴシック"/>
              </a:rPr>
              <a:t> und Peter </a:t>
            </a:r>
            <a:r>
              <a:rPr lang="de-DE" sz="1000" dirty="0" err="1">
                <a:solidFill>
                  <a:schemeClr val="bg1">
                    <a:lumMod val="65000"/>
                  </a:schemeClr>
                </a:solidFill>
                <a:latin typeface="Calibri" panose="020F0502020204030204" pitchFamily="34" charset="0"/>
                <a:ea typeface="ＭＳ Ｐゴシック"/>
              </a:rPr>
              <a:t>Klafka</a:t>
            </a:r>
            <a:endParaRPr lang="de-DE" sz="1000" b="1" dirty="0">
              <a:solidFill>
                <a:schemeClr val="bg1">
                  <a:lumMod val="65000"/>
                </a:schemeClr>
              </a:solidFill>
              <a:latin typeface="Calibri" panose="020F0502020204030204" pitchFamily="34" charset="0"/>
              <a:ea typeface="ＭＳ Ｐゴシック"/>
            </a:endParaRPr>
          </a:p>
        </p:txBody>
      </p:sp>
      <p:sp>
        <p:nvSpPr>
          <p:cNvPr id="69" name="Text Box 11"/>
          <p:cNvSpPr txBox="1">
            <a:spLocks noChangeArrowheads="1"/>
          </p:cNvSpPr>
          <p:nvPr/>
        </p:nvSpPr>
        <p:spPr bwMode="auto">
          <a:xfrm>
            <a:off x="5779053" y="1361319"/>
            <a:ext cx="2590740" cy="369332"/>
          </a:xfrm>
          <a:prstGeom prst="rect">
            <a:avLst/>
          </a:prstGeom>
          <a:noFill/>
          <a:ln w="9525">
            <a:noFill/>
            <a:miter lim="800000"/>
            <a:headEnd/>
            <a:tailEnd/>
          </a:ln>
        </p:spPr>
        <p:txBody>
          <a:bodyPr wrap="square">
            <a:spAutoFit/>
          </a:bodyPr>
          <a:lstStyle/>
          <a:p>
            <a:pPr>
              <a:spcBef>
                <a:spcPts val="0"/>
              </a:spcBef>
              <a:defRPr/>
            </a:pPr>
            <a:r>
              <a:rPr lang="de-DE" dirty="0">
                <a:latin typeface="Calibri" panose="020F0502020204030204" pitchFamily="34" charset="0"/>
              </a:rPr>
              <a:t>Hybrid-</a:t>
            </a:r>
            <a:r>
              <a:rPr lang="de-DE" sz="1800" dirty="0">
                <a:latin typeface="Calibri" panose="020F0502020204030204" pitchFamily="34" charset="0"/>
              </a:rPr>
              <a:t>Wechselrichter</a:t>
            </a:r>
            <a:endParaRPr dirty="0">
              <a:latin typeface="Calibri" panose="020F0502020204030204" pitchFamily="34" charset="0"/>
            </a:endParaRPr>
          </a:p>
        </p:txBody>
      </p:sp>
      <p:grpSp>
        <p:nvGrpSpPr>
          <p:cNvPr id="70" name="Gruppieren 69"/>
          <p:cNvGrpSpPr/>
          <p:nvPr/>
        </p:nvGrpSpPr>
        <p:grpSpPr bwMode="auto">
          <a:xfrm>
            <a:off x="5972750" y="1972062"/>
            <a:ext cx="1079142" cy="795462"/>
            <a:chOff x="6398310" y="663469"/>
            <a:chExt cx="1079142" cy="795462"/>
          </a:xfrm>
        </p:grpSpPr>
        <p:pic>
          <p:nvPicPr>
            <p:cNvPr id="71" name="Grafik 9" descr="Steckose.jpg"/>
            <p:cNvPicPr>
              <a:picLocks noChangeAspect="1"/>
            </p:cNvPicPr>
            <p:nvPr/>
          </p:nvPicPr>
          <p:blipFill>
            <a:blip r:embed="rId10" cstate="email">
              <a:extLst>
                <a:ext uri="{28A0092B-C50C-407E-A947-70E740481C1C}">
                  <a14:useLocalDpi xmlns:a14="http://schemas.microsoft.com/office/drawing/2010/main"/>
                </a:ext>
              </a:extLst>
            </a:blip>
            <a:stretch/>
          </p:blipFill>
          <p:spPr bwMode="auto">
            <a:xfrm>
              <a:off x="6718267" y="1073254"/>
              <a:ext cx="439227" cy="385678"/>
            </a:xfrm>
            <a:prstGeom prst="rect">
              <a:avLst/>
            </a:prstGeom>
            <a:noFill/>
            <a:ln>
              <a:noFill/>
            </a:ln>
          </p:spPr>
        </p:pic>
        <p:sp>
          <p:nvSpPr>
            <p:cNvPr id="72" name="Textfeld 71"/>
            <p:cNvSpPr txBox="1"/>
            <p:nvPr/>
          </p:nvSpPr>
          <p:spPr bwMode="auto">
            <a:xfrm>
              <a:off x="6398310" y="663469"/>
              <a:ext cx="1079142" cy="461665"/>
            </a:xfrm>
            <a:prstGeom prst="rect">
              <a:avLst/>
            </a:prstGeom>
            <a:noFill/>
          </p:spPr>
          <p:txBody>
            <a:bodyPr wrap="none" rtlCol="0">
              <a:spAutoFit/>
            </a:bodyPr>
            <a:lstStyle/>
            <a:p>
              <a:pPr algn="ctr">
                <a:defRPr/>
              </a:pPr>
              <a:r>
                <a:rPr lang="de-DE" sz="1200" dirty="0">
                  <a:latin typeface="Calibri" panose="020F0502020204030204" pitchFamily="34" charset="0"/>
                </a:rPr>
                <a:t>mit Notstrom-</a:t>
              </a:r>
              <a:br>
                <a:rPr lang="de-DE" sz="1200" dirty="0">
                  <a:latin typeface="Calibri" panose="020F0502020204030204" pitchFamily="34" charset="0"/>
                </a:rPr>
              </a:br>
              <a:r>
                <a:rPr lang="de-DE" sz="1200" dirty="0">
                  <a:latin typeface="Calibri" panose="020F0502020204030204" pitchFamily="34" charset="0"/>
                </a:rPr>
                <a:t>Steckdose</a:t>
              </a:r>
              <a:endParaRPr dirty="0">
                <a:latin typeface="Calibri" panose="020F0502020204030204" pitchFamily="34" charset="0"/>
              </a:endParaRPr>
            </a:p>
          </p:txBody>
        </p:sp>
      </p:grpSp>
      <p:sp>
        <p:nvSpPr>
          <p:cNvPr id="76" name="Text Box 11"/>
          <p:cNvSpPr txBox="1">
            <a:spLocks noChangeArrowheads="1"/>
          </p:cNvSpPr>
          <p:nvPr/>
        </p:nvSpPr>
        <p:spPr bwMode="auto">
          <a:xfrm>
            <a:off x="4717880" y="4089340"/>
            <a:ext cx="1700944" cy="1200329"/>
          </a:xfrm>
          <a:prstGeom prst="rect">
            <a:avLst/>
          </a:prstGeom>
          <a:solidFill>
            <a:schemeClr val="accent1">
              <a:lumMod val="20000"/>
              <a:lumOff val="80000"/>
            </a:schemeClr>
          </a:solidFill>
          <a:ln w="9525">
            <a:noFill/>
            <a:miter lim="800000"/>
            <a:headEnd/>
            <a:tailEnd/>
          </a:ln>
        </p:spPr>
        <p:txBody>
          <a:bodyPr wrap="square">
            <a:spAutoFit/>
          </a:bodyPr>
          <a:lstStyle/>
          <a:p>
            <a:pPr algn="ctr">
              <a:spcBef>
                <a:spcPts val="0"/>
              </a:spcBef>
              <a:defRPr/>
            </a:pPr>
            <a:r>
              <a:rPr lang="de-DE" dirty="0">
                <a:latin typeface="Calibri" panose="020F0502020204030204" pitchFamily="34" charset="0"/>
              </a:rPr>
              <a:t>Notstrom-Steckdose versorgt bei Netzausfall</a:t>
            </a:r>
            <a:endParaRPr lang="de-DE" sz="1800" dirty="0">
              <a:latin typeface="Calibri" panose="020F0502020204030204" pitchFamily="34" charset="0"/>
            </a:endParaRPr>
          </a:p>
        </p:txBody>
      </p:sp>
      <p:sp>
        <p:nvSpPr>
          <p:cNvPr id="64" name="Textfeld 63">
            <a:extLst>
              <a:ext uri="{FF2B5EF4-FFF2-40B4-BE49-F238E27FC236}">
                <a16:creationId xmlns:a16="http://schemas.microsoft.com/office/drawing/2014/main" id="{F918B46E-38D1-5555-CEF4-07C815FF8EFD}"/>
              </a:ext>
            </a:extLst>
          </p:cNvPr>
          <p:cNvSpPr txBox="1"/>
          <p:nvPr/>
        </p:nvSpPr>
        <p:spPr bwMode="auto">
          <a:xfrm>
            <a:off x="-2308297" y="2083966"/>
            <a:ext cx="2350813" cy="400110"/>
          </a:xfrm>
          <a:prstGeom prst="rect">
            <a:avLst/>
          </a:prstGeom>
          <a:noFill/>
        </p:spPr>
        <p:txBody>
          <a:bodyPr wrap="square" rtlCol="0">
            <a:spAutoFit/>
          </a:bodyPr>
          <a:lstStyle/>
          <a:p>
            <a:pPr>
              <a:defRPr/>
            </a:pPr>
            <a:r>
              <a:rPr lang="de-DE" sz="2000" dirty="0">
                <a:solidFill>
                  <a:srgbClr val="FF0000"/>
                </a:solidFill>
                <a:latin typeface="Calibri" panose="020F0502020204030204" pitchFamily="34" charset="0"/>
              </a:rPr>
              <a:t>Alternativfolie</a:t>
            </a:r>
            <a:endParaRPr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down)">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down)">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up)">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circle(in)">
                                      <p:cBhvr>
                                        <p:cTn id="42"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54" name="Gruppieren 53"/>
          <p:cNvGrpSpPr/>
          <p:nvPr/>
        </p:nvGrpSpPr>
        <p:grpSpPr bwMode="auto">
          <a:xfrm>
            <a:off x="5113260" y="3013868"/>
            <a:ext cx="3311116" cy="3786788"/>
            <a:chOff x="4925383" y="1963864"/>
            <a:chExt cx="4382083" cy="4846722"/>
          </a:xfrm>
        </p:grpSpPr>
        <p:sp>
          <p:nvSpPr>
            <p:cNvPr id="55" name="Freihandform 47"/>
            <p:cNvSpPr/>
            <p:nvPr/>
          </p:nvSpPr>
          <p:spPr bwMode="auto">
            <a:xfrm>
              <a:off x="6974736" y="1991807"/>
              <a:ext cx="1912865" cy="465350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 name="connsiteX0" fmla="*/ 0 w 1587597"/>
                <a:gd name="connsiteY0" fmla="*/ 0 h 253325"/>
                <a:gd name="connsiteX1" fmla="*/ 1185 w 1587597"/>
                <a:gd name="connsiteY1" fmla="*/ 251331 h 253325"/>
                <a:gd name="connsiteX2" fmla="*/ 1587597 w 1587597"/>
                <a:gd name="connsiteY2" fmla="*/ 253325 h 253325"/>
                <a:gd name="connsiteX0" fmla="*/ 0 w 1558926"/>
                <a:gd name="connsiteY0" fmla="*/ 0 h 251777"/>
                <a:gd name="connsiteX1" fmla="*/ 1185 w 1558926"/>
                <a:gd name="connsiteY1" fmla="*/ 251331 h 251777"/>
                <a:gd name="connsiteX2" fmla="*/ 1558926 w 1558926"/>
                <a:gd name="connsiteY2" fmla="*/ 251777 h 251777"/>
                <a:gd name="connsiteX0" fmla="*/ 0 w 1558926"/>
                <a:gd name="connsiteY0" fmla="*/ 0 h 251777"/>
                <a:gd name="connsiteX1" fmla="*/ 72863 w 1558926"/>
                <a:gd name="connsiteY1" fmla="*/ 249783 h 251777"/>
                <a:gd name="connsiteX2" fmla="*/ 1558926 w 1558926"/>
                <a:gd name="connsiteY2" fmla="*/ 251777 h 251777"/>
                <a:gd name="connsiteX0" fmla="*/ 27486 w 1486063"/>
                <a:gd name="connsiteY0" fmla="*/ 0 h 250745"/>
                <a:gd name="connsiteX1" fmla="*/ 0 w 1486063"/>
                <a:gd name="connsiteY1" fmla="*/ 248751 h 250745"/>
                <a:gd name="connsiteX2" fmla="*/ 1486063 w 1486063"/>
                <a:gd name="connsiteY2" fmla="*/ 250745 h 250745"/>
                <a:gd name="connsiteX0" fmla="*/ 21752 w 1486063"/>
                <a:gd name="connsiteY0" fmla="*/ 0 h 250745"/>
                <a:gd name="connsiteX1" fmla="*/ 0 w 1486063"/>
                <a:gd name="connsiteY1" fmla="*/ 248751 h 250745"/>
                <a:gd name="connsiteX2" fmla="*/ 1486063 w 1486063"/>
                <a:gd name="connsiteY2" fmla="*/ 250745 h 250745"/>
                <a:gd name="connsiteX0" fmla="*/ 0 w 1464311"/>
                <a:gd name="connsiteY0" fmla="*/ 0 h 250745"/>
                <a:gd name="connsiteX1" fmla="*/ 24838 w 1464311"/>
                <a:gd name="connsiteY1" fmla="*/ 249783 h 250745"/>
                <a:gd name="connsiteX2" fmla="*/ 1464311 w 1464311"/>
                <a:gd name="connsiteY2" fmla="*/ 250745 h 250745"/>
                <a:gd name="connsiteX0" fmla="*/ 7417 w 1439473"/>
                <a:gd name="connsiteY0" fmla="*/ 0 h 252035"/>
                <a:gd name="connsiteX1" fmla="*/ 0 w 1439473"/>
                <a:gd name="connsiteY1" fmla="*/ 251073 h 252035"/>
                <a:gd name="connsiteX2" fmla="*/ 1439473 w 1439473"/>
                <a:gd name="connsiteY2" fmla="*/ 252035 h 252035"/>
              </a:gdLst>
              <a:ahLst/>
              <a:cxnLst>
                <a:cxn ang="0">
                  <a:pos x="connsiteX0" y="connsiteY0"/>
                </a:cxn>
                <a:cxn ang="0">
                  <a:pos x="connsiteX1" y="connsiteY1"/>
                </a:cxn>
                <a:cxn ang="0">
                  <a:pos x="connsiteX2" y="connsiteY2"/>
                </a:cxn>
              </a:cxnLst>
              <a:rect l="l" t="t" r="r" b="b"/>
              <a:pathLst>
                <a:path w="1439473" h="252035" extrusionOk="0">
                  <a:moveTo>
                    <a:pt x="7417" y="0"/>
                  </a:moveTo>
                  <a:lnTo>
                    <a:pt x="0" y="251073"/>
                  </a:lnTo>
                  <a:lnTo>
                    <a:pt x="1439473" y="252035"/>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56" name="Freihandform 48"/>
            <p:cNvSpPr/>
            <p:nvPr/>
          </p:nvSpPr>
          <p:spPr bwMode="auto">
            <a:xfrm>
              <a:off x="7063419" y="1963864"/>
              <a:ext cx="2244047" cy="4588237"/>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 name="connsiteX0" fmla="*/ 549929 w 1794277"/>
                <a:gd name="connsiteY0" fmla="*/ 0 h 3292722"/>
                <a:gd name="connsiteX1" fmla="*/ 0 w 1794277"/>
                <a:gd name="connsiteY1" fmla="*/ 3292722 h 3292722"/>
                <a:gd name="connsiteX2" fmla="*/ 1794277 w 1794277"/>
                <a:gd name="connsiteY2" fmla="*/ 3289041 h 3292722"/>
                <a:gd name="connsiteX0" fmla="*/ 4114 w 1248462"/>
                <a:gd name="connsiteY0" fmla="*/ 0 h 3289041"/>
                <a:gd name="connsiteX1" fmla="*/ 0 w 1248462"/>
                <a:gd name="connsiteY1" fmla="*/ 3278866 h 3289041"/>
                <a:gd name="connsiteX2" fmla="*/ 1248462 w 1248462"/>
                <a:gd name="connsiteY2" fmla="*/ 3289041 h 3289041"/>
                <a:gd name="connsiteX0" fmla="*/ 4114 w 1248462"/>
                <a:gd name="connsiteY0" fmla="*/ 0 h 3294583"/>
                <a:gd name="connsiteX1" fmla="*/ 0 w 1248462"/>
                <a:gd name="connsiteY1" fmla="*/ 3284408 h 3294583"/>
                <a:gd name="connsiteX2" fmla="*/ 1248462 w 1248462"/>
                <a:gd name="connsiteY2" fmla="*/ 3294583 h 3294583"/>
              </a:gdLst>
              <a:ahLst/>
              <a:cxnLst>
                <a:cxn ang="0">
                  <a:pos x="connsiteX0" y="connsiteY0"/>
                </a:cxn>
                <a:cxn ang="0">
                  <a:pos x="connsiteX1" y="connsiteY1"/>
                </a:cxn>
                <a:cxn ang="0">
                  <a:pos x="connsiteX2" y="connsiteY2"/>
                </a:cxn>
              </a:cxnLst>
              <a:rect l="l" t="t" r="r" b="b"/>
              <a:pathLst>
                <a:path w="1248462" h="3294583" extrusionOk="0">
                  <a:moveTo>
                    <a:pt x="4114" y="0"/>
                  </a:moveTo>
                  <a:cubicBezTo>
                    <a:pt x="2743" y="1092955"/>
                    <a:pt x="1371" y="2191453"/>
                    <a:pt x="0" y="3284408"/>
                  </a:cubicBezTo>
                  <a:lnTo>
                    <a:pt x="1248462" y="3294583"/>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57" name="Text Box 15"/>
            <p:cNvSpPr txBox="1">
              <a:spLocks noChangeArrowheads="1"/>
            </p:cNvSpPr>
            <p:nvPr/>
          </p:nvSpPr>
          <p:spPr bwMode="auto">
            <a:xfrm>
              <a:off x="4925383" y="5745022"/>
              <a:ext cx="2244046" cy="669671"/>
            </a:xfrm>
            <a:prstGeom prst="rect">
              <a:avLst/>
            </a:prstGeom>
            <a:noFill/>
            <a:ln w="9525">
              <a:noFill/>
              <a:miter lim="800000"/>
              <a:headEnd/>
              <a:tailEnd/>
            </a:ln>
          </p:spPr>
          <p:txBody>
            <a:bodyPr wrap="square">
              <a:spAutoFit/>
            </a:bodyPr>
            <a:lstStyle/>
            <a:p>
              <a:pPr algn="ctr">
                <a:defRPr/>
              </a:pPr>
              <a:r>
                <a:rPr lang="de-DE" sz="1400" dirty="0">
                  <a:solidFill>
                    <a:srgbClr val="00B050"/>
                  </a:solidFill>
                  <a:latin typeface="Calibri" panose="020F0502020204030204" pitchFamily="34" charset="0"/>
                </a:rPr>
                <a:t>Gleichstrom mit Spannung ca. 40 V</a:t>
              </a:r>
              <a:endParaRPr dirty="0">
                <a:latin typeface="Calibri" panose="020F0502020204030204" pitchFamily="34" charset="0"/>
              </a:endParaRPr>
            </a:p>
          </p:txBody>
        </p:sp>
        <p:pic>
          <p:nvPicPr>
            <p:cNvPr id="59" name="Grafik 58"/>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7276093" y="5493420"/>
              <a:ext cx="1333112" cy="1317166"/>
            </a:xfrm>
            <a:prstGeom prst="rect">
              <a:avLst/>
            </a:prstGeom>
          </p:spPr>
        </p:pic>
      </p:gr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66</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Speicher und Notstrom</a:t>
            </a:r>
            <a:endParaRPr/>
          </a:p>
        </p:txBody>
      </p:sp>
      <p:sp>
        <p:nvSpPr>
          <p:cNvPr id="10" name="Titel 1"/>
          <p:cNvSpPr>
            <a:spLocks noGrp="1"/>
          </p:cNvSpPr>
          <p:nvPr>
            <p:ph type="title"/>
          </p:nvPr>
        </p:nvSpPr>
        <p:spPr bwMode="auto">
          <a:xfrm>
            <a:off x="305002" y="780788"/>
            <a:ext cx="11505998" cy="651988"/>
          </a:xfrm>
        </p:spPr>
        <p:txBody>
          <a:bodyPr>
            <a:noAutofit/>
          </a:bodyPr>
          <a:lstStyle/>
          <a:p>
            <a:pPr>
              <a:defRPr/>
            </a:pPr>
            <a:r>
              <a:rPr lang="de-DE"/>
              <a:t>Speicher mit Hybrid-Wechselrichter und Inselbetrieb</a:t>
            </a:r>
            <a:endParaRPr/>
          </a:p>
        </p:txBody>
      </p:sp>
      <p:grpSp>
        <p:nvGrpSpPr>
          <p:cNvPr id="8" name="Gruppieren 7"/>
          <p:cNvGrpSpPr/>
          <p:nvPr/>
        </p:nvGrpSpPr>
        <p:grpSpPr bwMode="auto">
          <a:xfrm>
            <a:off x="9441921" y="1815955"/>
            <a:ext cx="2470059" cy="2557040"/>
            <a:chOff x="9640861" y="-1971602"/>
            <a:chExt cx="2844433" cy="3757283"/>
          </a:xfrm>
        </p:grpSpPr>
        <p:sp>
          <p:nvSpPr>
            <p:cNvPr id="9" name="Freihandform 54"/>
            <p:cNvSpPr/>
            <p:nvPr/>
          </p:nvSpPr>
          <p:spPr bwMode="auto">
            <a:xfrm>
              <a:off x="9640861" y="928783"/>
              <a:ext cx="1902468" cy="856898"/>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2493006"/>
                <a:gd name="connsiteY0" fmla="*/ 1276350 h 1535600"/>
                <a:gd name="connsiteX1" fmla="*/ 10039 w 2493006"/>
                <a:gd name="connsiteY1" fmla="*/ 1527681 h 1535600"/>
                <a:gd name="connsiteX2" fmla="*/ 2480491 w 2493006"/>
                <a:gd name="connsiteY2" fmla="*/ 1535600 h 1535600"/>
                <a:gd name="connsiteX3" fmla="*/ 2492956 w 2493006"/>
                <a:gd name="connsiteY3" fmla="*/ 0 h 1535600"/>
                <a:gd name="connsiteX0" fmla="*/ 0 w 2493006"/>
                <a:gd name="connsiteY0" fmla="*/ 1304925 h 1564175"/>
                <a:gd name="connsiteX1" fmla="*/ 10039 w 2493006"/>
                <a:gd name="connsiteY1" fmla="*/ 1556256 h 1564175"/>
                <a:gd name="connsiteX2" fmla="*/ 2480491 w 2493006"/>
                <a:gd name="connsiteY2" fmla="*/ 1564175 h 1564175"/>
                <a:gd name="connsiteX3" fmla="*/ 2492956 w 2493006"/>
                <a:gd name="connsiteY3" fmla="*/ 0 h 1564175"/>
                <a:gd name="connsiteX0" fmla="*/ 0 w 2493006"/>
                <a:gd name="connsiteY0" fmla="*/ 1304925 h 1556262"/>
                <a:gd name="connsiteX1" fmla="*/ 10039 w 2493006"/>
                <a:gd name="connsiteY1" fmla="*/ 1556256 h 1556262"/>
                <a:gd name="connsiteX2" fmla="*/ 2480492 w 2493006"/>
                <a:gd name="connsiteY2" fmla="*/ 779147 h 1556262"/>
                <a:gd name="connsiteX3" fmla="*/ 2492956 w 2493006"/>
                <a:gd name="connsiteY3" fmla="*/ 0 h 1556262"/>
                <a:gd name="connsiteX0" fmla="*/ 66974 w 2559980"/>
                <a:gd name="connsiteY0" fmla="*/ 1304925 h 1304925"/>
                <a:gd name="connsiteX1" fmla="*/ 0 w 2559980"/>
                <a:gd name="connsiteY1" fmla="*/ 816517 h 1304925"/>
                <a:gd name="connsiteX2" fmla="*/ 2547466 w 2559980"/>
                <a:gd name="connsiteY2" fmla="*/ 779147 h 1304925"/>
                <a:gd name="connsiteX3" fmla="*/ 2559930 w 2559980"/>
                <a:gd name="connsiteY3" fmla="*/ 0 h 1304925"/>
                <a:gd name="connsiteX0" fmla="*/ 0 w 3898471"/>
                <a:gd name="connsiteY0" fmla="*/ 0 h 900606"/>
                <a:gd name="connsiteX1" fmla="*/ 1338491 w 3898471"/>
                <a:gd name="connsiteY1" fmla="*/ 900489 h 900606"/>
                <a:gd name="connsiteX2" fmla="*/ 3885957 w 3898471"/>
                <a:gd name="connsiteY2" fmla="*/ 863119 h 900606"/>
                <a:gd name="connsiteX3" fmla="*/ 3898421 w 3898471"/>
                <a:gd name="connsiteY3" fmla="*/ 83972 h 900606"/>
                <a:gd name="connsiteX0" fmla="*/ 47721 w 3946192"/>
                <a:gd name="connsiteY0" fmla="*/ 0 h 863119"/>
                <a:gd name="connsiteX1" fmla="*/ 0 w 3946192"/>
                <a:gd name="connsiteY1" fmla="*/ 855199 h 863119"/>
                <a:gd name="connsiteX2" fmla="*/ 3933678 w 3946192"/>
                <a:gd name="connsiteY2" fmla="*/ 863119 h 863119"/>
                <a:gd name="connsiteX3" fmla="*/ 3946142 w 3946192"/>
                <a:gd name="connsiteY3" fmla="*/ 83972 h 863119"/>
                <a:gd name="connsiteX0" fmla="*/ 123 w 3898594"/>
                <a:gd name="connsiteY0" fmla="*/ 0 h 863119"/>
                <a:gd name="connsiteX1" fmla="*/ 0 w 3898594"/>
                <a:gd name="connsiteY1" fmla="*/ 847734 h 863119"/>
                <a:gd name="connsiteX2" fmla="*/ 3886080 w 3898594"/>
                <a:gd name="connsiteY2" fmla="*/ 863119 h 863119"/>
                <a:gd name="connsiteX3" fmla="*/ 3898544 w 3898594"/>
                <a:gd name="connsiteY3" fmla="*/ 83972 h 863119"/>
                <a:gd name="connsiteX0" fmla="*/ 123 w 3898592"/>
                <a:gd name="connsiteY0" fmla="*/ 0 h 863119"/>
                <a:gd name="connsiteX1" fmla="*/ 0 w 3898592"/>
                <a:gd name="connsiteY1" fmla="*/ 847734 h 863119"/>
                <a:gd name="connsiteX2" fmla="*/ 3886080 w 3898592"/>
                <a:gd name="connsiteY2" fmla="*/ 863119 h 863119"/>
                <a:gd name="connsiteX3" fmla="*/ 3898543 w 3898592"/>
                <a:gd name="connsiteY3" fmla="*/ 61579 h 863119"/>
                <a:gd name="connsiteX0" fmla="*/ -1 w 3898470"/>
                <a:gd name="connsiteY0" fmla="*/ 0 h 863119"/>
                <a:gd name="connsiteX1" fmla="*/ 39541 w 3898470"/>
                <a:gd name="connsiteY1" fmla="*/ 835293 h 863119"/>
                <a:gd name="connsiteX2" fmla="*/ 3885956 w 3898470"/>
                <a:gd name="connsiteY2" fmla="*/ 863119 h 863119"/>
                <a:gd name="connsiteX3" fmla="*/ 3898419 w 3898470"/>
                <a:gd name="connsiteY3" fmla="*/ 61579 h 863119"/>
                <a:gd name="connsiteX0" fmla="*/ 8054 w 3858927"/>
                <a:gd name="connsiteY0" fmla="*/ 0 h 856899"/>
                <a:gd name="connsiteX1" fmla="*/ -1 w 3858927"/>
                <a:gd name="connsiteY1" fmla="*/ 829073 h 856899"/>
                <a:gd name="connsiteX2" fmla="*/ 3846414 w 3858927"/>
                <a:gd name="connsiteY2" fmla="*/ 856899 h 856899"/>
                <a:gd name="connsiteX3" fmla="*/ 3858877 w 3858927"/>
                <a:gd name="connsiteY3" fmla="*/ 55359 h 856899"/>
              </a:gdLst>
              <a:ahLst/>
              <a:cxnLst>
                <a:cxn ang="0">
                  <a:pos x="connsiteX0" y="connsiteY0"/>
                </a:cxn>
                <a:cxn ang="0">
                  <a:pos x="connsiteX1" y="connsiteY1"/>
                </a:cxn>
                <a:cxn ang="0">
                  <a:pos x="connsiteX2" y="connsiteY2"/>
                </a:cxn>
                <a:cxn ang="0">
                  <a:pos x="connsiteX3" y="connsiteY3"/>
                </a:cxn>
              </a:cxnLst>
              <a:rect l="l" t="t" r="r" b="b"/>
              <a:pathLst>
                <a:path w="3858927" h="856899" extrusionOk="0">
                  <a:moveTo>
                    <a:pt x="8054" y="0"/>
                  </a:moveTo>
                  <a:lnTo>
                    <a:pt x="-1" y="829073"/>
                  </a:lnTo>
                  <a:lnTo>
                    <a:pt x="3846414" y="856899"/>
                  </a:lnTo>
                  <a:cubicBezTo>
                    <a:pt x="3845402" y="354557"/>
                    <a:pt x="3859889" y="557701"/>
                    <a:pt x="3858877" y="5535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3" name="Freihandform 61"/>
            <p:cNvSpPr/>
            <p:nvPr/>
          </p:nvSpPr>
          <p:spPr bwMode="auto">
            <a:xfrm>
              <a:off x="9736531" y="859964"/>
              <a:ext cx="1699983" cy="802732"/>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4013374"/>
                <a:gd name="connsiteY0" fmla="*/ 0 h 1633051"/>
                <a:gd name="connsiteX1" fmla="*/ 1542922 w 4013374"/>
                <a:gd name="connsiteY1" fmla="*/ 1625132 h 1633051"/>
                <a:gd name="connsiteX2" fmla="*/ 4013374 w 4013374"/>
                <a:gd name="connsiteY2" fmla="*/ 1633051 h 1633051"/>
                <a:gd name="connsiteX3" fmla="*/ 4010339 w 4013374"/>
                <a:gd name="connsiteY3" fmla="*/ 126026 h 1633051"/>
                <a:gd name="connsiteX0" fmla="*/ 0 w 4013374"/>
                <a:gd name="connsiteY0" fmla="*/ 0 h 1633051"/>
                <a:gd name="connsiteX1" fmla="*/ 10039 w 4013374"/>
                <a:gd name="connsiteY1" fmla="*/ 779716 h 1633051"/>
                <a:gd name="connsiteX2" fmla="*/ 4013374 w 4013374"/>
                <a:gd name="connsiteY2" fmla="*/ 1633051 h 1633051"/>
                <a:gd name="connsiteX3" fmla="*/ 4010339 w 4013374"/>
                <a:gd name="connsiteY3" fmla="*/ 126026 h 1633051"/>
                <a:gd name="connsiteX0" fmla="*/ 0 w 4013374"/>
                <a:gd name="connsiteY0" fmla="*/ 0 h 802732"/>
                <a:gd name="connsiteX1" fmla="*/ 10039 w 4013374"/>
                <a:gd name="connsiteY1" fmla="*/ 779716 h 802732"/>
                <a:gd name="connsiteX2" fmla="*/ 4013374 w 4013374"/>
                <a:gd name="connsiteY2" fmla="*/ 802732 h 802732"/>
                <a:gd name="connsiteX3" fmla="*/ 4010339 w 4013374"/>
                <a:gd name="connsiteY3" fmla="*/ 126026 h 802732"/>
              </a:gdLst>
              <a:ahLst/>
              <a:cxnLst>
                <a:cxn ang="0">
                  <a:pos x="connsiteX0" y="connsiteY0"/>
                </a:cxn>
                <a:cxn ang="0">
                  <a:pos x="connsiteX1" y="connsiteY1"/>
                </a:cxn>
                <a:cxn ang="0">
                  <a:pos x="connsiteX2" y="connsiteY2"/>
                </a:cxn>
                <a:cxn ang="0">
                  <a:pos x="connsiteX3" y="connsiteY3"/>
                </a:cxn>
              </a:cxnLst>
              <a:rect l="l" t="t" r="r" b="b"/>
              <a:pathLst>
                <a:path w="4013374" h="802732" extrusionOk="0">
                  <a:moveTo>
                    <a:pt x="0" y="0"/>
                  </a:moveTo>
                  <a:lnTo>
                    <a:pt x="10039" y="779716"/>
                  </a:lnTo>
                  <a:lnTo>
                    <a:pt x="4013374" y="802732"/>
                  </a:lnTo>
                  <a:cubicBezTo>
                    <a:pt x="4012362" y="300390"/>
                    <a:pt x="4011351" y="628368"/>
                    <a:pt x="4010339" y="126026"/>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4" name="Text Box 11"/>
            <p:cNvSpPr txBox="1">
              <a:spLocks noChangeArrowheads="1"/>
            </p:cNvSpPr>
            <p:nvPr/>
          </p:nvSpPr>
          <p:spPr bwMode="auto">
            <a:xfrm>
              <a:off x="10387734" y="-1971602"/>
              <a:ext cx="2097560" cy="542692"/>
            </a:xfrm>
            <a:prstGeom prst="rect">
              <a:avLst/>
            </a:prstGeom>
            <a:noFill/>
            <a:ln w="9525">
              <a:noFill/>
              <a:miter lim="800000"/>
              <a:headEnd/>
              <a:tailEnd/>
            </a:ln>
          </p:spPr>
          <p:txBody>
            <a:bodyPr wrap="square">
              <a:spAutoFit/>
            </a:bodyPr>
            <a:lstStyle/>
            <a:p>
              <a:pPr algn="ctr">
                <a:spcBef>
                  <a:spcPts val="0"/>
                </a:spcBef>
                <a:defRPr/>
              </a:pPr>
              <a:r>
                <a:rPr lang="de-DE" sz="1800" dirty="0">
                  <a:latin typeface="Calibri" panose="020F0502020204030204" pitchFamily="34" charset="0"/>
                </a:rPr>
                <a:t>Öffentliches Netz</a:t>
              </a:r>
              <a:endParaRPr dirty="0">
                <a:latin typeface="Calibri" panose="020F0502020204030204" pitchFamily="34" charset="0"/>
              </a:endParaRPr>
            </a:p>
          </p:txBody>
        </p:sp>
      </p:grpSp>
      <p:grpSp>
        <p:nvGrpSpPr>
          <p:cNvPr id="15" name="Gruppieren 14"/>
          <p:cNvGrpSpPr/>
          <p:nvPr/>
        </p:nvGrpSpPr>
        <p:grpSpPr bwMode="auto">
          <a:xfrm>
            <a:off x="2820728" y="2540833"/>
            <a:ext cx="3150082" cy="3390281"/>
            <a:chOff x="2742723" y="1233486"/>
            <a:chExt cx="3557549" cy="4981637"/>
          </a:xfrm>
        </p:grpSpPr>
        <p:sp>
          <p:nvSpPr>
            <p:cNvPr id="16" name="Freihandform 35"/>
            <p:cNvSpPr/>
            <p:nvPr/>
          </p:nvSpPr>
          <p:spPr bwMode="auto">
            <a:xfrm>
              <a:off x="3261798" y="1233486"/>
              <a:ext cx="2957512" cy="9345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7512" h="934531" extrusionOk="0">
                  <a:moveTo>
                    <a:pt x="0" y="234444"/>
                  </a:moveTo>
                  <a:cubicBezTo>
                    <a:pt x="171" y="156296"/>
                    <a:pt x="343" y="78148"/>
                    <a:pt x="514" y="0"/>
                  </a:cubicBezTo>
                  <a:lnTo>
                    <a:pt x="981075" y="5844"/>
                  </a:lnTo>
                  <a:cubicBezTo>
                    <a:pt x="982662" y="313819"/>
                    <a:pt x="984250" y="621794"/>
                    <a:pt x="985837" y="929769"/>
                  </a:cubicBezTo>
                  <a:lnTo>
                    <a:pt x="2957512" y="934531"/>
                  </a:lnTo>
                  <a:lnTo>
                    <a:pt x="2957512" y="7678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7" name="Freihandform 36"/>
            <p:cNvSpPr/>
            <p:nvPr/>
          </p:nvSpPr>
          <p:spPr bwMode="auto">
            <a:xfrm>
              <a:off x="3380860" y="1996569"/>
              <a:ext cx="2919412" cy="3742244"/>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90849"/>
                <a:gd name="connsiteY0" fmla="*/ 3706306 h 3706306"/>
                <a:gd name="connsiteX1" fmla="*/ 33851 w 2990849"/>
                <a:gd name="connsiteY1" fmla="*/ 0 h 3706306"/>
                <a:gd name="connsiteX2" fmla="*/ 1014412 w 2990849"/>
                <a:gd name="connsiteY2" fmla="*/ 5844 h 3706306"/>
                <a:gd name="connsiteX3" fmla="*/ 1019174 w 2990849"/>
                <a:gd name="connsiteY3" fmla="*/ 929769 h 3706306"/>
                <a:gd name="connsiteX4" fmla="*/ 2990849 w 2990849"/>
                <a:gd name="connsiteY4" fmla="*/ 934531 h 3706306"/>
                <a:gd name="connsiteX5" fmla="*/ 2990849 w 2990849"/>
                <a:gd name="connsiteY5" fmla="*/ 767844 h 3706306"/>
                <a:gd name="connsiteX0" fmla="*/ 0 w 2990849"/>
                <a:gd name="connsiteY0" fmla="*/ 3700462 h 4333517"/>
                <a:gd name="connsiteX1" fmla="*/ 981589 w 2990849"/>
                <a:gd name="connsiteY1" fmla="*/ 4328031 h 4333517"/>
                <a:gd name="connsiteX2" fmla="*/ 1014412 w 2990849"/>
                <a:gd name="connsiteY2" fmla="*/ 0 h 4333517"/>
                <a:gd name="connsiteX3" fmla="*/ 1019174 w 2990849"/>
                <a:gd name="connsiteY3" fmla="*/ 923925 h 4333517"/>
                <a:gd name="connsiteX4" fmla="*/ 2990849 w 2990849"/>
                <a:gd name="connsiteY4" fmla="*/ 928687 h 4333517"/>
                <a:gd name="connsiteX5" fmla="*/ 2990849 w 2990849"/>
                <a:gd name="connsiteY5" fmla="*/ 762000 h 4333517"/>
                <a:gd name="connsiteX0" fmla="*/ 0 w 2990849"/>
                <a:gd name="connsiteY0" fmla="*/ 3700462 h 4573532"/>
                <a:gd name="connsiteX1" fmla="*/ 457715 w 2990849"/>
                <a:gd name="connsiteY1" fmla="*/ 3999419 h 4573532"/>
                <a:gd name="connsiteX2" fmla="*/ 981589 w 2990849"/>
                <a:gd name="connsiteY2" fmla="*/ 4328031 h 4573532"/>
                <a:gd name="connsiteX3" fmla="*/ 1014412 w 2990849"/>
                <a:gd name="connsiteY3" fmla="*/ 0 h 4573532"/>
                <a:gd name="connsiteX4" fmla="*/ 1019174 w 2990849"/>
                <a:gd name="connsiteY4" fmla="*/ 923925 h 4573532"/>
                <a:gd name="connsiteX5" fmla="*/ 2990849 w 2990849"/>
                <a:gd name="connsiteY5" fmla="*/ 928687 h 4573532"/>
                <a:gd name="connsiteX6" fmla="*/ 2990849 w 2990849"/>
                <a:gd name="connsiteY6" fmla="*/ 762000 h 4573532"/>
                <a:gd name="connsiteX0" fmla="*/ 0 w 2990849"/>
                <a:gd name="connsiteY0" fmla="*/ 3700462 h 4650343"/>
                <a:gd name="connsiteX1" fmla="*/ 515 w 2990849"/>
                <a:gd name="connsiteY1" fmla="*/ 4332794 h 4650343"/>
                <a:gd name="connsiteX2" fmla="*/ 981589 w 2990849"/>
                <a:gd name="connsiteY2" fmla="*/ 4328031 h 4650343"/>
                <a:gd name="connsiteX3" fmla="*/ 1014412 w 2990849"/>
                <a:gd name="connsiteY3" fmla="*/ 0 h 4650343"/>
                <a:gd name="connsiteX4" fmla="*/ 1019174 w 2990849"/>
                <a:gd name="connsiteY4" fmla="*/ 923925 h 4650343"/>
                <a:gd name="connsiteX5" fmla="*/ 2990849 w 2990849"/>
                <a:gd name="connsiteY5" fmla="*/ 928687 h 4650343"/>
                <a:gd name="connsiteX6" fmla="*/ 2990849 w 2990849"/>
                <a:gd name="connsiteY6" fmla="*/ 762000 h 4650343"/>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2938462 h 3570794"/>
                <a:gd name="connsiteX1" fmla="*/ 515 w 2990849"/>
                <a:gd name="connsiteY1" fmla="*/ 3570794 h 3570794"/>
                <a:gd name="connsiteX2" fmla="*/ 981589 w 2990849"/>
                <a:gd name="connsiteY2" fmla="*/ 3566031 h 3570794"/>
                <a:gd name="connsiteX3" fmla="*/ 1019174 w 2990849"/>
                <a:gd name="connsiteY3" fmla="*/ 161925 h 3570794"/>
                <a:gd name="connsiteX4" fmla="*/ 2990849 w 2990849"/>
                <a:gd name="connsiteY4" fmla="*/ 166687 h 3570794"/>
                <a:gd name="connsiteX5" fmla="*/ 2990849 w 2990849"/>
                <a:gd name="connsiteY5" fmla="*/ 0 h 3570794"/>
                <a:gd name="connsiteX0" fmla="*/ 0 w 2990849"/>
                <a:gd name="connsiteY0" fmla="*/ 3095625 h 3727957"/>
                <a:gd name="connsiteX1" fmla="*/ 515 w 2990849"/>
                <a:gd name="connsiteY1" fmla="*/ 3727957 h 3727957"/>
                <a:gd name="connsiteX2" fmla="*/ 981589 w 2990849"/>
                <a:gd name="connsiteY2" fmla="*/ 3723194 h 3727957"/>
                <a:gd name="connsiteX3" fmla="*/ 1019174 w 2990849"/>
                <a:gd name="connsiteY3" fmla="*/ 319088 h 3727957"/>
                <a:gd name="connsiteX4" fmla="*/ 2990849 w 2990849"/>
                <a:gd name="connsiteY4" fmla="*/ 323850 h 3727957"/>
                <a:gd name="connsiteX5" fmla="*/ 2919411 w 2990849"/>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1019174 w 2919412"/>
                <a:gd name="connsiteY3" fmla="*/ 319088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286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667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62526 w 2919412"/>
                <a:gd name="connsiteY2" fmla="*/ 3718431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81576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42244"/>
                <a:gd name="connsiteX1" fmla="*/ 515 w 2919412"/>
                <a:gd name="connsiteY1" fmla="*/ 37279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 name="connsiteX0" fmla="*/ 0 w 2919412"/>
                <a:gd name="connsiteY0" fmla="*/ 3095625 h 3747007"/>
                <a:gd name="connsiteX1" fmla="*/ 3690 w 2919412"/>
                <a:gd name="connsiteY1" fmla="*/ 3747007 h 3747007"/>
                <a:gd name="connsiteX2" fmla="*/ 881576 w 2919412"/>
                <a:gd name="connsiteY2" fmla="*/ 3742244 h 3747007"/>
                <a:gd name="connsiteX3" fmla="*/ 881061 w 2919412"/>
                <a:gd name="connsiteY3" fmla="*/ 257175 h 3747007"/>
                <a:gd name="connsiteX4" fmla="*/ 2919412 w 2919412"/>
                <a:gd name="connsiteY4" fmla="*/ 257175 h 3747007"/>
                <a:gd name="connsiteX5" fmla="*/ 2919411 w 2919412"/>
                <a:gd name="connsiteY5" fmla="*/ 0 h 3747007"/>
                <a:gd name="connsiteX0" fmla="*/ 0 w 2919412"/>
                <a:gd name="connsiteY0" fmla="*/ 3095625 h 3742244"/>
                <a:gd name="connsiteX1" fmla="*/ 515 w 2919412"/>
                <a:gd name="connsiteY1" fmla="*/ 37406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412" h="3742244" extrusionOk="0">
                  <a:moveTo>
                    <a:pt x="0" y="3095625"/>
                  </a:moveTo>
                  <a:cubicBezTo>
                    <a:pt x="172" y="3306402"/>
                    <a:pt x="343" y="3529880"/>
                    <a:pt x="515" y="3740657"/>
                  </a:cubicBezTo>
                  <a:lnTo>
                    <a:pt x="881576" y="3742244"/>
                  </a:lnTo>
                  <a:cubicBezTo>
                    <a:pt x="887754" y="2588492"/>
                    <a:pt x="874883" y="1410927"/>
                    <a:pt x="881061" y="257175"/>
                  </a:cubicBezTo>
                  <a:lnTo>
                    <a:pt x="2919412" y="257175"/>
                  </a:lnTo>
                  <a:cubicBezTo>
                    <a:pt x="2919412" y="171450"/>
                    <a:pt x="2919411" y="85725"/>
                    <a:pt x="2919411"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18" name="Grafik 17"/>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2742723" y="3485332"/>
              <a:ext cx="1237473" cy="2096343"/>
            </a:xfrm>
            <a:prstGeom prst="rect">
              <a:avLst/>
            </a:prstGeom>
          </p:spPr>
        </p:pic>
        <p:sp>
          <p:nvSpPr>
            <p:cNvPr id="19" name="Textfeld 18"/>
            <p:cNvSpPr txBox="1"/>
            <p:nvPr/>
          </p:nvSpPr>
          <p:spPr bwMode="auto">
            <a:xfrm>
              <a:off x="3296570" y="5672431"/>
              <a:ext cx="1017781" cy="542692"/>
            </a:xfrm>
            <a:prstGeom prst="rect">
              <a:avLst/>
            </a:prstGeom>
            <a:noFill/>
          </p:spPr>
          <p:txBody>
            <a:bodyPr wrap="none" rtlCol="0">
              <a:spAutoFit/>
            </a:bodyPr>
            <a:lstStyle/>
            <a:p>
              <a:pPr>
                <a:defRPr/>
              </a:pPr>
              <a:r>
                <a:rPr lang="de-DE" dirty="0">
                  <a:latin typeface="Calibri" panose="020F0502020204030204" pitchFamily="34" charset="0"/>
                </a:rPr>
                <a:t>String 2</a:t>
              </a:r>
              <a:endParaRPr dirty="0">
                <a:latin typeface="Calibri" panose="020F0502020204030204" pitchFamily="34" charset="0"/>
              </a:endParaRPr>
            </a:p>
          </p:txBody>
        </p:sp>
        <p:pic>
          <p:nvPicPr>
            <p:cNvPr id="20" name="Grafik 19"/>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2742723" y="1353295"/>
              <a:ext cx="1237473" cy="2096343"/>
            </a:xfrm>
            <a:prstGeom prst="rect">
              <a:avLst/>
            </a:prstGeom>
          </p:spPr>
        </p:pic>
      </p:grpSp>
      <p:grpSp>
        <p:nvGrpSpPr>
          <p:cNvPr id="21" name="Gruppieren 20"/>
          <p:cNvGrpSpPr/>
          <p:nvPr/>
        </p:nvGrpSpPr>
        <p:grpSpPr bwMode="auto">
          <a:xfrm>
            <a:off x="247673" y="1507098"/>
            <a:ext cx="5913107" cy="5172216"/>
            <a:chOff x="-122872" y="-270706"/>
            <a:chExt cx="6776622" cy="7599991"/>
          </a:xfrm>
        </p:grpSpPr>
        <p:sp>
          <p:nvSpPr>
            <p:cNvPr id="22" name="Freihandform 27"/>
            <p:cNvSpPr/>
            <p:nvPr/>
          </p:nvSpPr>
          <p:spPr bwMode="auto">
            <a:xfrm>
              <a:off x="1847059" y="2020012"/>
              <a:ext cx="4806691" cy="4123336"/>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4648200"/>
                <a:gd name="connsiteY0" fmla="*/ 3333750 h 4724400"/>
                <a:gd name="connsiteX1" fmla="*/ 3248025 w 4648200"/>
                <a:gd name="connsiteY1" fmla="*/ 3333750 h 4724400"/>
                <a:gd name="connsiteX2" fmla="*/ 3238500 w 4648200"/>
                <a:gd name="connsiteY2" fmla="*/ 4724400 h 4724400"/>
                <a:gd name="connsiteX3" fmla="*/ 3886200 w 4648200"/>
                <a:gd name="connsiteY3" fmla="*/ 472440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4648200 w 4648200"/>
                <a:gd name="connsiteY3" fmla="*/ 51435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0 w 4648200"/>
                <a:gd name="connsiteY1" fmla="*/ 4429125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438650"/>
                <a:gd name="connsiteX1" fmla="*/ 0 w 4648200"/>
                <a:gd name="connsiteY1" fmla="*/ 4429125 h 4438650"/>
                <a:gd name="connsiteX2" fmla="*/ 2676525 w 4648200"/>
                <a:gd name="connsiteY2" fmla="*/ 4438650 h 4438650"/>
                <a:gd name="connsiteX3" fmla="*/ 3417662 w 4648200"/>
                <a:gd name="connsiteY3" fmla="*/ 506720 h 4438650"/>
                <a:gd name="connsiteX4" fmla="*/ 4648200 w 4648200"/>
                <a:gd name="connsiteY4" fmla="*/ 514350 h 4438650"/>
                <a:gd name="connsiteX5" fmla="*/ 4648200 w 4648200"/>
                <a:gd name="connsiteY5" fmla="*/ 0 h 4438650"/>
                <a:gd name="connsiteX0" fmla="*/ 0 w 4648200"/>
                <a:gd name="connsiteY0" fmla="*/ 3333750 h 4438650"/>
                <a:gd name="connsiteX1" fmla="*/ 0 w 4648200"/>
                <a:gd name="connsiteY1" fmla="*/ 4429125 h 4438650"/>
                <a:gd name="connsiteX2" fmla="*/ 2676525 w 4648200"/>
                <a:gd name="connsiteY2" fmla="*/ 4438650 h 4438650"/>
                <a:gd name="connsiteX3" fmla="*/ 2741387 w 4648200"/>
                <a:gd name="connsiteY3" fmla="*/ 516245 h 4438650"/>
                <a:gd name="connsiteX4" fmla="*/ 4648200 w 4648200"/>
                <a:gd name="connsiteY4" fmla="*/ 514350 h 4438650"/>
                <a:gd name="connsiteX5" fmla="*/ 4648200 w 4648200"/>
                <a:gd name="connsiteY5" fmla="*/ 0 h 4438650"/>
                <a:gd name="connsiteX0" fmla="*/ 0 w 5124450"/>
                <a:gd name="connsiteY0" fmla="*/ 3476625 h 4438650"/>
                <a:gd name="connsiteX1" fmla="*/ 476250 w 5124450"/>
                <a:gd name="connsiteY1" fmla="*/ 442912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438650"/>
                <a:gd name="connsiteX1" fmla="*/ 0 w 5124450"/>
                <a:gd name="connsiteY1" fmla="*/ 406717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076700"/>
                <a:gd name="connsiteX1" fmla="*/ 0 w 5124450"/>
                <a:gd name="connsiteY1" fmla="*/ 4067175 h 4076700"/>
                <a:gd name="connsiteX2" fmla="*/ 3238500 w 5124450"/>
                <a:gd name="connsiteY2" fmla="*/ 4076700 h 4076700"/>
                <a:gd name="connsiteX3" fmla="*/ 3217637 w 5124450"/>
                <a:gd name="connsiteY3" fmla="*/ 516245 h 4076700"/>
                <a:gd name="connsiteX4" fmla="*/ 5124450 w 5124450"/>
                <a:gd name="connsiteY4" fmla="*/ 514350 h 4076700"/>
                <a:gd name="connsiteX5" fmla="*/ 5124450 w 5124450"/>
                <a:gd name="connsiteY5" fmla="*/ 0 h 4076700"/>
                <a:gd name="connsiteX0" fmla="*/ 0 w 5124450"/>
                <a:gd name="connsiteY0" fmla="*/ 3476625 h 4086225"/>
                <a:gd name="connsiteX1" fmla="*/ 0 w 5124450"/>
                <a:gd name="connsiteY1" fmla="*/ 4067175 h 4086225"/>
                <a:gd name="connsiteX2" fmla="*/ 3219450 w 5124450"/>
                <a:gd name="connsiteY2" fmla="*/ 4086225 h 4086225"/>
                <a:gd name="connsiteX3" fmla="*/ 3217637 w 5124450"/>
                <a:gd name="connsiteY3" fmla="*/ 516245 h 4086225"/>
                <a:gd name="connsiteX4" fmla="*/ 5124450 w 5124450"/>
                <a:gd name="connsiteY4" fmla="*/ 514350 h 4086225"/>
                <a:gd name="connsiteX5" fmla="*/ 5124450 w 5124450"/>
                <a:gd name="connsiteY5" fmla="*/ 0 h 4086225"/>
                <a:gd name="connsiteX0" fmla="*/ 0 w 5124450"/>
                <a:gd name="connsiteY0" fmla="*/ 3495675 h 4105275"/>
                <a:gd name="connsiteX1" fmla="*/ 0 w 5124450"/>
                <a:gd name="connsiteY1" fmla="*/ 4086225 h 4105275"/>
                <a:gd name="connsiteX2" fmla="*/ 3219450 w 5124450"/>
                <a:gd name="connsiteY2" fmla="*/ 4105275 h 4105275"/>
                <a:gd name="connsiteX3" fmla="*/ 3217637 w 5124450"/>
                <a:gd name="connsiteY3" fmla="*/ 535295 h 4105275"/>
                <a:gd name="connsiteX4" fmla="*/ 5124450 w 5124450"/>
                <a:gd name="connsiteY4" fmla="*/ 533400 h 4105275"/>
                <a:gd name="connsiteX5" fmla="*/ 4991100 w 5124450"/>
                <a:gd name="connsiteY5" fmla="*/ 0 h 4105275"/>
                <a:gd name="connsiteX0" fmla="*/ 0 w 5019675"/>
                <a:gd name="connsiteY0" fmla="*/ 3495675 h 4105275"/>
                <a:gd name="connsiteX1" fmla="*/ 0 w 5019675"/>
                <a:gd name="connsiteY1" fmla="*/ 4086225 h 4105275"/>
                <a:gd name="connsiteX2" fmla="*/ 3219450 w 5019675"/>
                <a:gd name="connsiteY2" fmla="*/ 4105275 h 4105275"/>
                <a:gd name="connsiteX3" fmla="*/ 3217637 w 5019675"/>
                <a:gd name="connsiteY3" fmla="*/ 535295 h 4105275"/>
                <a:gd name="connsiteX4" fmla="*/ 5019675 w 5019675"/>
                <a:gd name="connsiteY4" fmla="*/ 523875 h 4105275"/>
                <a:gd name="connsiteX5" fmla="*/ 4991100 w 5019675"/>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5245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104595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4991100 w 5306951"/>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5297380 w 5306951"/>
                <a:gd name="connsiteY5" fmla="*/ 0 h 4105275"/>
                <a:gd name="connsiteX0" fmla="*/ 0 w 5297380"/>
                <a:gd name="connsiteY0" fmla="*/ 3495675 h 4105275"/>
                <a:gd name="connsiteX1" fmla="*/ 0 w 5297380"/>
                <a:gd name="connsiteY1" fmla="*/ 4086225 h 4105275"/>
                <a:gd name="connsiteX2" fmla="*/ 3104595 w 5297380"/>
                <a:gd name="connsiteY2" fmla="*/ 4105275 h 4105275"/>
                <a:gd name="connsiteX3" fmla="*/ 3102782 w 5297380"/>
                <a:gd name="connsiteY3" fmla="*/ 516245 h 4105275"/>
                <a:gd name="connsiteX4" fmla="*/ 5297380 w 5297380"/>
                <a:gd name="connsiteY4" fmla="*/ 536575 h 4105275"/>
                <a:gd name="connsiteX5" fmla="*/ 5297380 w 5297380"/>
                <a:gd name="connsiteY5" fmla="*/ 0 h 4105275"/>
                <a:gd name="connsiteX0" fmla="*/ 0 w 5310142"/>
                <a:gd name="connsiteY0" fmla="*/ 3495675 h 4105275"/>
                <a:gd name="connsiteX1" fmla="*/ 0 w 5310142"/>
                <a:gd name="connsiteY1" fmla="*/ 4086225 h 4105275"/>
                <a:gd name="connsiteX2" fmla="*/ 3104595 w 5310142"/>
                <a:gd name="connsiteY2" fmla="*/ 4105275 h 4105275"/>
                <a:gd name="connsiteX3" fmla="*/ 3102782 w 5310142"/>
                <a:gd name="connsiteY3" fmla="*/ 516245 h 4105275"/>
                <a:gd name="connsiteX4" fmla="*/ 5310142 w 5310142"/>
                <a:gd name="connsiteY4" fmla="*/ 536575 h 4105275"/>
                <a:gd name="connsiteX5" fmla="*/ 5297380 w 5310142"/>
                <a:gd name="connsiteY5" fmla="*/ 0 h 4105275"/>
                <a:gd name="connsiteX0" fmla="*/ 0 w 5303761"/>
                <a:gd name="connsiteY0" fmla="*/ 3495675 h 4105275"/>
                <a:gd name="connsiteX1" fmla="*/ 0 w 5303761"/>
                <a:gd name="connsiteY1" fmla="*/ 4086225 h 4105275"/>
                <a:gd name="connsiteX2" fmla="*/ 3104595 w 5303761"/>
                <a:gd name="connsiteY2" fmla="*/ 4105275 h 4105275"/>
                <a:gd name="connsiteX3" fmla="*/ 3102782 w 5303761"/>
                <a:gd name="connsiteY3" fmla="*/ 516245 h 4105275"/>
                <a:gd name="connsiteX4" fmla="*/ 5303761 w 5303761"/>
                <a:gd name="connsiteY4" fmla="*/ 536575 h 4105275"/>
                <a:gd name="connsiteX5" fmla="*/ 5297380 w 5303761"/>
                <a:gd name="connsiteY5" fmla="*/ 0 h 4105275"/>
                <a:gd name="connsiteX0" fmla="*/ 0 w 5298976"/>
                <a:gd name="connsiteY0" fmla="*/ 3495675 h 4105275"/>
                <a:gd name="connsiteX1" fmla="*/ 0 w 5298976"/>
                <a:gd name="connsiteY1" fmla="*/ 408622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11108 w 5050069"/>
                <a:gd name="connsiteY0" fmla="*/ 3467806 h 4105275"/>
                <a:gd name="connsiteX1" fmla="*/ 3461 w 5050069"/>
                <a:gd name="connsiteY1" fmla="*/ 4104805 h 4105275"/>
                <a:gd name="connsiteX2" fmla="*/ 2855688 w 5050069"/>
                <a:gd name="connsiteY2" fmla="*/ 4105275 h 4105275"/>
                <a:gd name="connsiteX3" fmla="*/ 2853875 w 5050069"/>
                <a:gd name="connsiteY3" fmla="*/ 516245 h 4105275"/>
                <a:gd name="connsiteX4" fmla="*/ 5050069 w 5050069"/>
                <a:gd name="connsiteY4" fmla="*/ 517525 h 4105275"/>
                <a:gd name="connsiteX5" fmla="*/ 5048473 w 5050069"/>
                <a:gd name="connsiteY5" fmla="*/ 0 h 4105275"/>
                <a:gd name="connsiteX0" fmla="*/ 0 w 5051197"/>
                <a:gd name="connsiteY0" fmla="*/ 3452942 h 4105275"/>
                <a:gd name="connsiteX1" fmla="*/ 4589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 name="connsiteX0" fmla="*/ 0 w 5051197"/>
                <a:gd name="connsiteY0" fmla="*/ 3452942 h 4105275"/>
                <a:gd name="connsiteX1" fmla="*/ 10706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1197" h="4105275" extrusionOk="0">
                  <a:moveTo>
                    <a:pt x="0" y="3452942"/>
                  </a:moveTo>
                  <a:cubicBezTo>
                    <a:pt x="33140" y="3646695"/>
                    <a:pt x="-7138" y="3901762"/>
                    <a:pt x="10706" y="4104805"/>
                  </a:cubicBezTo>
                  <a:lnTo>
                    <a:pt x="2856816" y="4105275"/>
                  </a:lnTo>
                  <a:cubicBezTo>
                    <a:pt x="2856212" y="2915282"/>
                    <a:pt x="2855607" y="1706238"/>
                    <a:pt x="2855003" y="516245"/>
                  </a:cubicBezTo>
                  <a:lnTo>
                    <a:pt x="5051197" y="517525"/>
                  </a:lnTo>
                  <a:lnTo>
                    <a:pt x="5049601"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3" name="Text Box 15"/>
            <p:cNvSpPr txBox="1">
              <a:spLocks noChangeArrowheads="1"/>
            </p:cNvSpPr>
            <p:nvPr/>
          </p:nvSpPr>
          <p:spPr bwMode="auto">
            <a:xfrm>
              <a:off x="1189156" y="-270706"/>
              <a:ext cx="1543645" cy="542692"/>
            </a:xfrm>
            <a:prstGeom prst="rect">
              <a:avLst/>
            </a:prstGeom>
            <a:noFill/>
            <a:ln w="9525">
              <a:noFill/>
              <a:miter lim="800000"/>
              <a:headEnd/>
              <a:tailEnd/>
            </a:ln>
          </p:spPr>
          <p:txBody>
            <a:bodyPr wrap="square">
              <a:spAutoFit/>
            </a:bodyPr>
            <a:lstStyle/>
            <a:p>
              <a:pPr>
                <a:defRPr/>
              </a:pPr>
              <a:r>
                <a:rPr lang="de-DE" sz="1800" dirty="0">
                  <a:latin typeface="Calibri" panose="020F0502020204030204" pitchFamily="34" charset="0"/>
                </a:rPr>
                <a:t>PV-Module</a:t>
              </a:r>
              <a:endParaRPr dirty="0">
                <a:latin typeface="Calibri" panose="020F0502020204030204" pitchFamily="34" charset="0"/>
              </a:endParaRPr>
            </a:p>
          </p:txBody>
        </p:sp>
        <p:sp>
          <p:nvSpPr>
            <p:cNvPr id="24" name="Freihandform 10"/>
            <p:cNvSpPr/>
            <p:nvPr/>
          </p:nvSpPr>
          <p:spPr bwMode="auto">
            <a:xfrm>
              <a:off x="2374468" y="899231"/>
              <a:ext cx="4169205" cy="152012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3810000 w 4076700"/>
                <a:gd name="connsiteY4" fmla="*/ 110490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57650 w 4076700"/>
                <a:gd name="connsiteY4" fmla="*/ 1085850 h 1514475"/>
                <a:gd name="connsiteX0" fmla="*/ 0 w 4095750"/>
                <a:gd name="connsiteY0" fmla="*/ 9525 h 1514475"/>
                <a:gd name="connsiteX1" fmla="*/ 1952625 w 4095750"/>
                <a:gd name="connsiteY1" fmla="*/ 0 h 1514475"/>
                <a:gd name="connsiteX2" fmla="*/ 1990725 w 4095750"/>
                <a:gd name="connsiteY2" fmla="*/ 1495425 h 1514475"/>
                <a:gd name="connsiteX3" fmla="*/ 4076700 w 4095750"/>
                <a:gd name="connsiteY3" fmla="*/ 1514475 h 1514475"/>
                <a:gd name="connsiteX4" fmla="*/ 4095750 w 4095750"/>
                <a:gd name="connsiteY4" fmla="*/ 108585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67175 w 4076700"/>
                <a:gd name="connsiteY4" fmla="*/ 1104900 h 1514475"/>
                <a:gd name="connsiteX0" fmla="*/ 0 w 4083050"/>
                <a:gd name="connsiteY0" fmla="*/ 9525 h 1514475"/>
                <a:gd name="connsiteX1" fmla="*/ 1952625 w 4083050"/>
                <a:gd name="connsiteY1" fmla="*/ 0 h 1514475"/>
                <a:gd name="connsiteX2" fmla="*/ 1990725 w 4083050"/>
                <a:gd name="connsiteY2" fmla="*/ 1495425 h 1514475"/>
                <a:gd name="connsiteX3" fmla="*/ 4076700 w 4083050"/>
                <a:gd name="connsiteY3" fmla="*/ 1514475 h 1514475"/>
                <a:gd name="connsiteX4" fmla="*/ 4083050 w 4083050"/>
                <a:gd name="connsiteY4" fmla="*/ 1108075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73525 w 4076700"/>
                <a:gd name="connsiteY4" fmla="*/ 1108075 h 151447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108075 h 149542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079500 h 1495425"/>
                <a:gd name="connsiteX0" fmla="*/ 0 w 4076700"/>
                <a:gd name="connsiteY0" fmla="*/ 3175 h 1489075"/>
                <a:gd name="connsiteX1" fmla="*/ 1984375 w 4076700"/>
                <a:gd name="connsiteY1" fmla="*/ 0 h 1489075"/>
                <a:gd name="connsiteX2" fmla="*/ 1990725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175 h 1489075"/>
                <a:gd name="connsiteX1" fmla="*/ 1984375 w 4076700"/>
                <a:gd name="connsiteY1" fmla="*/ 0 h 1489075"/>
                <a:gd name="connsiteX2" fmla="*/ 2090590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0883 h 1516783"/>
                <a:gd name="connsiteX1" fmla="*/ 2139720 w 4076700"/>
                <a:gd name="connsiteY1" fmla="*/ 0 h 1516783"/>
                <a:gd name="connsiteX2" fmla="*/ 2090590 w 4076700"/>
                <a:gd name="connsiteY2" fmla="*/ 1516783 h 1516783"/>
                <a:gd name="connsiteX3" fmla="*/ 4076700 w 4076700"/>
                <a:gd name="connsiteY3" fmla="*/ 1512020 h 1516783"/>
                <a:gd name="connsiteX4" fmla="*/ 4073525 w 4076700"/>
                <a:gd name="connsiteY4" fmla="*/ 1100858 h 1516783"/>
                <a:gd name="connsiteX0" fmla="*/ 0 w 4076700"/>
                <a:gd name="connsiteY0" fmla="*/ 3174 h 1489074"/>
                <a:gd name="connsiteX1" fmla="*/ 2062049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076700"/>
                <a:gd name="connsiteY0" fmla="*/ 3174 h 1489074"/>
                <a:gd name="connsiteX1" fmla="*/ 2091330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193825"/>
                <a:gd name="connsiteY0" fmla="*/ 3174 h 1489074"/>
                <a:gd name="connsiteX1" fmla="*/ 2208455 w 4193825"/>
                <a:gd name="connsiteY1" fmla="*/ 0 h 1489074"/>
                <a:gd name="connsiteX2" fmla="*/ 2207715 w 4193825"/>
                <a:gd name="connsiteY2" fmla="*/ 1489074 h 1489074"/>
                <a:gd name="connsiteX3" fmla="*/ 4193825 w 4193825"/>
                <a:gd name="connsiteY3" fmla="*/ 1484311 h 1489074"/>
                <a:gd name="connsiteX4" fmla="*/ 4190650 w 4193825"/>
                <a:gd name="connsiteY4" fmla="*/ 1073149 h 148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3825" h="1489074" extrusionOk="0">
                  <a:moveTo>
                    <a:pt x="0" y="3174"/>
                  </a:moveTo>
                  <a:lnTo>
                    <a:pt x="2208455" y="0"/>
                  </a:lnTo>
                  <a:cubicBezTo>
                    <a:pt x="2210572" y="496358"/>
                    <a:pt x="2205598" y="992716"/>
                    <a:pt x="2207715" y="1489074"/>
                  </a:cubicBezTo>
                  <a:lnTo>
                    <a:pt x="4193825" y="1484311"/>
                  </a:lnTo>
                  <a:cubicBezTo>
                    <a:pt x="4192767" y="1348844"/>
                    <a:pt x="4191708" y="1208616"/>
                    <a:pt x="4190650" y="1073149"/>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5" name="Freihandform 28"/>
            <p:cNvSpPr/>
            <p:nvPr/>
          </p:nvSpPr>
          <p:spPr bwMode="auto">
            <a:xfrm>
              <a:off x="1834152" y="2598828"/>
              <a:ext cx="9525" cy="129540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1943100"/>
                <a:gd name="connsiteY0" fmla="*/ 0 h 1295400"/>
                <a:gd name="connsiteX1" fmla="*/ 9525 w 1943100"/>
                <a:gd name="connsiteY1" fmla="*/ 1295400 h 1295400"/>
                <a:gd name="connsiteX2" fmla="*/ 1924050 w 1943100"/>
                <a:gd name="connsiteY2" fmla="*/ 1295400 h 1295400"/>
                <a:gd name="connsiteX3" fmla="*/ 1943100 w 1943100"/>
                <a:gd name="connsiteY3" fmla="*/ 1076325 h 1295400"/>
                <a:gd name="connsiteX0" fmla="*/ 0 w 1924050"/>
                <a:gd name="connsiteY0" fmla="*/ 0 h 1295400"/>
                <a:gd name="connsiteX1" fmla="*/ 9525 w 1924050"/>
                <a:gd name="connsiteY1" fmla="*/ 1295400 h 1295400"/>
                <a:gd name="connsiteX2" fmla="*/ 1924050 w 1924050"/>
                <a:gd name="connsiteY2" fmla="*/ 1295400 h 1295400"/>
                <a:gd name="connsiteX0" fmla="*/ 0 w 9525"/>
                <a:gd name="connsiteY0" fmla="*/ 0 h 1295400"/>
                <a:gd name="connsiteX1" fmla="*/ 9525 w 9525"/>
                <a:gd name="connsiteY1" fmla="*/ 1295400 h 1295400"/>
              </a:gdLst>
              <a:ahLst/>
              <a:cxnLst>
                <a:cxn ang="0">
                  <a:pos x="connsiteX0" y="connsiteY0"/>
                </a:cxn>
                <a:cxn ang="0">
                  <a:pos x="connsiteX1" y="connsiteY1"/>
                </a:cxn>
              </a:cxnLst>
              <a:rect l="l" t="t" r="r" b="b"/>
              <a:pathLst>
                <a:path w="9525" h="1295400" extrusionOk="0">
                  <a:moveTo>
                    <a:pt x="0" y="0"/>
                  </a:moveTo>
                  <a:lnTo>
                    <a:pt x="9525" y="129540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26" name="Grafik 25"/>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1222587" y="661965"/>
              <a:ext cx="1237473" cy="2096343"/>
            </a:xfrm>
            <a:prstGeom prst="rect">
              <a:avLst/>
            </a:prstGeom>
          </p:spPr>
        </p:pic>
        <p:pic>
          <p:nvPicPr>
            <p:cNvPr id="27" name="Grafik 26"/>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1222586" y="3789041"/>
              <a:ext cx="1237473" cy="2096343"/>
            </a:xfrm>
            <a:prstGeom prst="rect">
              <a:avLst/>
            </a:prstGeom>
          </p:spPr>
        </p:pic>
        <p:sp>
          <p:nvSpPr>
            <p:cNvPr id="28" name="Textfeld 27"/>
            <p:cNvSpPr txBox="1"/>
            <p:nvPr/>
          </p:nvSpPr>
          <p:spPr bwMode="auto">
            <a:xfrm rot="5400000">
              <a:off x="1628723" y="3105106"/>
              <a:ext cx="582263" cy="425310"/>
            </a:xfrm>
            <a:prstGeom prst="rect">
              <a:avLst/>
            </a:prstGeom>
            <a:solidFill>
              <a:schemeClr val="bg1"/>
            </a:solidFill>
          </p:spPr>
          <p:txBody>
            <a:bodyPr wrap="none" rtlCol="0">
              <a:spAutoFit/>
            </a:bodyPr>
            <a:lstStyle/>
            <a:p>
              <a:pPr>
                <a:defRPr/>
              </a:pPr>
              <a:r>
                <a:rPr lang="de-DE" dirty="0">
                  <a:latin typeface="Calibri" panose="020F0502020204030204" pitchFamily="34" charset="0"/>
                </a:rPr>
                <a:t>… </a:t>
              </a:r>
              <a:endParaRPr dirty="0">
                <a:latin typeface="Calibri" panose="020F0502020204030204" pitchFamily="34" charset="0"/>
              </a:endParaRPr>
            </a:p>
          </p:txBody>
        </p:sp>
        <p:sp>
          <p:nvSpPr>
            <p:cNvPr id="29" name="Textfeld 28"/>
            <p:cNvSpPr txBox="1"/>
            <p:nvPr/>
          </p:nvSpPr>
          <p:spPr bwMode="auto">
            <a:xfrm>
              <a:off x="-122872" y="2076919"/>
              <a:ext cx="1663901" cy="1899422"/>
            </a:xfrm>
            <a:prstGeom prst="rect">
              <a:avLst/>
            </a:prstGeom>
            <a:noFill/>
          </p:spPr>
          <p:txBody>
            <a:bodyPr wrap="square" rtlCol="0">
              <a:spAutoFit/>
            </a:bodyPr>
            <a:lstStyle/>
            <a:p>
              <a:pPr>
                <a:defRPr/>
              </a:pPr>
              <a:r>
                <a:rPr lang="de-DE" dirty="0">
                  <a:latin typeface="Calibri" panose="020F0502020204030204" pitchFamily="34" charset="0"/>
                </a:rPr>
                <a:t>bis zu </a:t>
              </a:r>
              <a:endParaRPr dirty="0">
                <a:latin typeface="Calibri" panose="020F0502020204030204" pitchFamily="34" charset="0"/>
              </a:endParaRPr>
            </a:p>
            <a:p>
              <a:pPr>
                <a:defRPr/>
              </a:pPr>
              <a:r>
                <a:rPr lang="de-DE" dirty="0">
                  <a:latin typeface="Calibri" panose="020F0502020204030204" pitchFamily="34" charset="0"/>
                </a:rPr>
                <a:t>ca. 18 Module</a:t>
              </a:r>
              <a:br>
                <a:rPr lang="de-DE" dirty="0">
                  <a:latin typeface="Calibri" panose="020F0502020204030204" pitchFamily="34" charset="0"/>
                </a:rPr>
              </a:br>
              <a:r>
                <a:rPr lang="de-DE" sz="1200" dirty="0">
                  <a:latin typeface="Calibri" panose="020F0502020204030204" pitchFamily="34" charset="0"/>
                </a:rPr>
                <a:t>(wg. Spannungs-grenze)</a:t>
              </a:r>
              <a:endParaRPr dirty="0">
                <a:latin typeface="Calibri" panose="020F0502020204030204" pitchFamily="34" charset="0"/>
              </a:endParaRPr>
            </a:p>
          </p:txBody>
        </p:sp>
        <p:sp>
          <p:nvSpPr>
            <p:cNvPr id="30" name="Textfeld 29"/>
            <p:cNvSpPr txBox="1"/>
            <p:nvPr/>
          </p:nvSpPr>
          <p:spPr bwMode="auto">
            <a:xfrm>
              <a:off x="1401354" y="6065531"/>
              <a:ext cx="1032816" cy="542692"/>
            </a:xfrm>
            <a:prstGeom prst="rect">
              <a:avLst/>
            </a:prstGeom>
            <a:noFill/>
          </p:spPr>
          <p:txBody>
            <a:bodyPr wrap="none" rtlCol="0">
              <a:spAutoFit/>
            </a:bodyPr>
            <a:lstStyle/>
            <a:p>
              <a:pPr>
                <a:defRPr/>
              </a:pPr>
              <a:r>
                <a:rPr lang="de-DE" dirty="0">
                  <a:solidFill>
                    <a:schemeClr val="accent4">
                      <a:lumMod val="75000"/>
                    </a:schemeClr>
                  </a:solidFill>
                  <a:latin typeface="Calibri" panose="020F0502020204030204" pitchFamily="34" charset="0"/>
                </a:rPr>
                <a:t>String 1</a:t>
              </a:r>
              <a:endParaRPr dirty="0">
                <a:latin typeface="Calibri" panose="020F0502020204030204" pitchFamily="34" charset="0"/>
              </a:endParaRPr>
            </a:p>
          </p:txBody>
        </p:sp>
        <p:sp>
          <p:nvSpPr>
            <p:cNvPr id="31" name="Text Box 15"/>
            <p:cNvSpPr txBox="1">
              <a:spLocks noChangeArrowheads="1"/>
            </p:cNvSpPr>
            <p:nvPr/>
          </p:nvSpPr>
          <p:spPr bwMode="auto">
            <a:xfrm>
              <a:off x="2236450" y="6560472"/>
              <a:ext cx="3158974" cy="768813"/>
            </a:xfrm>
            <a:prstGeom prst="rect">
              <a:avLst/>
            </a:prstGeom>
            <a:noFill/>
            <a:ln w="9525">
              <a:noFill/>
              <a:miter lim="800000"/>
              <a:headEnd/>
              <a:tailEnd/>
            </a:ln>
          </p:spPr>
          <p:txBody>
            <a:bodyPr wrap="square">
              <a:spAutoFit/>
            </a:bodyPr>
            <a:lstStyle/>
            <a:p>
              <a:pPr algn="ctr">
                <a:defRPr/>
              </a:pPr>
              <a:r>
                <a:rPr lang="de-DE" sz="1400" dirty="0">
                  <a:solidFill>
                    <a:schemeClr val="accent4">
                      <a:lumMod val="75000"/>
                    </a:schemeClr>
                  </a:solidFill>
                  <a:latin typeface="Calibri" panose="020F0502020204030204" pitchFamily="34" charset="0"/>
                </a:rPr>
                <a:t>Gleichstrom mit Spannung bis </a:t>
              </a:r>
              <a:br>
                <a:rPr lang="de-DE" sz="1400" dirty="0">
                  <a:solidFill>
                    <a:schemeClr val="accent4">
                      <a:lumMod val="75000"/>
                    </a:schemeClr>
                  </a:solidFill>
                  <a:latin typeface="Calibri" panose="020F0502020204030204" pitchFamily="34" charset="0"/>
                </a:rPr>
              </a:br>
              <a:r>
                <a:rPr lang="de-DE" sz="1400" dirty="0">
                  <a:solidFill>
                    <a:schemeClr val="accent4">
                      <a:lumMod val="75000"/>
                    </a:schemeClr>
                  </a:solidFill>
                  <a:latin typeface="Calibri" panose="020F0502020204030204" pitchFamily="34" charset="0"/>
                </a:rPr>
                <a:t>1.000 V  - 1.500 V</a:t>
              </a:r>
              <a:endParaRPr dirty="0">
                <a:latin typeface="Calibri" panose="020F0502020204030204" pitchFamily="34" charset="0"/>
              </a:endParaRPr>
            </a:p>
          </p:txBody>
        </p:sp>
      </p:grpSp>
      <p:grpSp>
        <p:nvGrpSpPr>
          <p:cNvPr id="32" name="Gruppieren 31"/>
          <p:cNvGrpSpPr/>
          <p:nvPr/>
        </p:nvGrpSpPr>
        <p:grpSpPr bwMode="auto">
          <a:xfrm>
            <a:off x="3472773" y="1623246"/>
            <a:ext cx="1889271" cy="4851603"/>
            <a:chOff x="3610291" y="107109"/>
            <a:chExt cx="2175618" cy="5474566"/>
          </a:xfrm>
        </p:grpSpPr>
        <p:cxnSp>
          <p:nvCxnSpPr>
            <p:cNvPr id="33" name="Gerader Verbinder 32"/>
            <p:cNvCxnSpPr>
              <a:cxnSpLocks/>
            </p:cNvCxnSpPr>
            <p:nvPr/>
          </p:nvCxnSpPr>
          <p:spPr bwMode="auto">
            <a:xfrm>
              <a:off x="4726266" y="292006"/>
              <a:ext cx="0" cy="52896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bwMode="auto">
            <a:xfrm>
              <a:off x="4701961" y="110324"/>
              <a:ext cx="1083948"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im Haus</a:t>
              </a:r>
              <a:endParaRPr dirty="0">
                <a:latin typeface="Calibri" panose="020F0502020204030204" pitchFamily="34" charset="0"/>
              </a:endParaRPr>
            </a:p>
          </p:txBody>
        </p:sp>
        <p:sp>
          <p:nvSpPr>
            <p:cNvPr id="35" name="Textfeld 34"/>
            <p:cNvSpPr txBox="1"/>
            <p:nvPr/>
          </p:nvSpPr>
          <p:spPr bwMode="auto">
            <a:xfrm>
              <a:off x="3610291" y="107109"/>
              <a:ext cx="1126407"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draußen</a:t>
              </a:r>
              <a:endParaRPr dirty="0">
                <a:latin typeface="Calibri" panose="020F0502020204030204" pitchFamily="34" charset="0"/>
              </a:endParaRPr>
            </a:p>
          </p:txBody>
        </p:sp>
      </p:grpSp>
      <p:grpSp>
        <p:nvGrpSpPr>
          <p:cNvPr id="39" name="Gruppieren 38"/>
          <p:cNvGrpSpPr/>
          <p:nvPr/>
        </p:nvGrpSpPr>
        <p:grpSpPr bwMode="auto">
          <a:xfrm>
            <a:off x="7074424" y="1843680"/>
            <a:ext cx="2829407" cy="2057479"/>
            <a:chOff x="7186918" y="189000"/>
            <a:chExt cx="3258247" cy="3023233"/>
          </a:xfrm>
        </p:grpSpPr>
        <p:sp>
          <p:nvSpPr>
            <p:cNvPr id="40" name="Textfeld 39"/>
            <p:cNvSpPr txBox="1"/>
            <p:nvPr/>
          </p:nvSpPr>
          <p:spPr bwMode="auto">
            <a:xfrm>
              <a:off x="7265357" y="2352972"/>
              <a:ext cx="1779368" cy="859261"/>
            </a:xfrm>
            <a:prstGeom prst="rect">
              <a:avLst/>
            </a:prstGeom>
            <a:noFill/>
          </p:spPr>
          <p:txBody>
            <a:bodyPr wrap="square" rtlCol="0">
              <a:spAutoFit/>
            </a:bodyPr>
            <a:lstStyle/>
            <a:p>
              <a:pPr algn="ctr">
                <a:defRPr/>
              </a:pPr>
              <a:r>
                <a:rPr lang="de-DE" sz="1600" dirty="0">
                  <a:solidFill>
                    <a:srgbClr val="00B0F0"/>
                  </a:solidFill>
                  <a:latin typeface="Calibri" panose="020F0502020204030204" pitchFamily="34" charset="0"/>
                </a:rPr>
                <a:t>Wechsel-</a:t>
              </a:r>
              <a:br>
                <a:rPr lang="de-DE" sz="1600" dirty="0">
                  <a:solidFill>
                    <a:srgbClr val="00B0F0"/>
                  </a:solidFill>
                  <a:latin typeface="Calibri" panose="020F0502020204030204" pitchFamily="34" charset="0"/>
                </a:rPr>
              </a:br>
              <a:r>
                <a:rPr lang="de-DE" sz="1600" dirty="0">
                  <a:solidFill>
                    <a:srgbClr val="00B0F0"/>
                  </a:solidFill>
                  <a:latin typeface="Calibri" panose="020F0502020204030204" pitchFamily="34" charset="0"/>
                </a:rPr>
                <a:t>Strom mit 230 V</a:t>
              </a:r>
              <a:endParaRPr dirty="0">
                <a:latin typeface="Calibri" panose="020F0502020204030204" pitchFamily="34" charset="0"/>
              </a:endParaRPr>
            </a:p>
          </p:txBody>
        </p:sp>
        <p:grpSp>
          <p:nvGrpSpPr>
            <p:cNvPr id="41" name="Gruppieren 40"/>
            <p:cNvGrpSpPr/>
            <p:nvPr/>
          </p:nvGrpSpPr>
          <p:grpSpPr bwMode="auto">
            <a:xfrm>
              <a:off x="7186918" y="189000"/>
              <a:ext cx="3258247" cy="2909832"/>
              <a:chOff x="7186918" y="189000"/>
              <a:chExt cx="3258247" cy="2909832"/>
            </a:xfrm>
          </p:grpSpPr>
          <p:sp>
            <p:nvSpPr>
              <p:cNvPr id="42" name="Freihandform 44"/>
              <p:cNvSpPr/>
              <p:nvPr/>
            </p:nvSpPr>
            <p:spPr bwMode="auto">
              <a:xfrm>
                <a:off x="7281365" y="1875665"/>
                <a:ext cx="1795462"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0039"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3" name="Freihandform 45"/>
              <p:cNvSpPr/>
              <p:nvPr/>
            </p:nvSpPr>
            <p:spPr bwMode="auto">
              <a:xfrm>
                <a:off x="7186918" y="1987311"/>
                <a:ext cx="1931770"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185"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4" name="Rechteck 43"/>
              <p:cNvSpPr/>
              <p:nvPr/>
            </p:nvSpPr>
            <p:spPr bwMode="auto">
              <a:xfrm>
                <a:off x="9069543" y="189000"/>
                <a:ext cx="1375622" cy="29098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dirty="0">
                    <a:solidFill>
                      <a:schemeClr val="tx1"/>
                    </a:solidFill>
                    <a:latin typeface="Calibri" panose="020F0502020204030204" pitchFamily="34" charset="0"/>
                  </a:rPr>
                  <a:t>Zähler-kasten</a:t>
                </a:r>
                <a:endParaRPr dirty="0">
                  <a:latin typeface="Calibri" panose="020F0502020204030204" pitchFamily="34" charset="0"/>
                </a:endParaRPr>
              </a:p>
            </p:txBody>
          </p:sp>
        </p:grpSp>
      </p:grpSp>
      <p:grpSp>
        <p:nvGrpSpPr>
          <p:cNvPr id="45" name="Gruppieren 44"/>
          <p:cNvGrpSpPr/>
          <p:nvPr/>
        </p:nvGrpSpPr>
        <p:grpSpPr bwMode="auto">
          <a:xfrm>
            <a:off x="8780471" y="2469416"/>
            <a:ext cx="1115943" cy="1323751"/>
            <a:chOff x="8823296" y="828561"/>
            <a:chExt cx="1285080" cy="1945102"/>
          </a:xfrm>
        </p:grpSpPr>
        <p:pic>
          <p:nvPicPr>
            <p:cNvPr id="46" name="Picture 17" descr="Text&#10;&#10;Description automatically generated"/>
            <p:cNvPicPr>
              <a:picLocks noChangeAspect="1" noChangeArrowheads="1"/>
            </p:cNvPicPr>
            <p:nvPr/>
          </p:nvPicPr>
          <p:blipFill>
            <a:blip r:embed="rId6" cstate="email">
              <a:extLst>
                <a:ext uri="{28A0092B-C50C-407E-A947-70E740481C1C}">
                  <a14:useLocalDpi xmlns:a14="http://schemas.microsoft.com/office/drawing/2010/main"/>
                </a:ext>
              </a:extLst>
            </a:blip>
            <a:stretch/>
          </p:blipFill>
          <p:spPr bwMode="auto">
            <a:xfrm>
              <a:off x="9148913" y="828561"/>
              <a:ext cx="577854" cy="840013"/>
            </a:xfrm>
            <a:prstGeom prst="rect">
              <a:avLst/>
            </a:prstGeom>
            <a:noFill/>
            <a:ln>
              <a:noFill/>
            </a:ln>
          </p:spPr>
        </p:pic>
        <p:sp>
          <p:nvSpPr>
            <p:cNvPr id="47" name="Textfeld 46"/>
            <p:cNvSpPr txBox="1"/>
            <p:nvPr/>
          </p:nvSpPr>
          <p:spPr bwMode="auto">
            <a:xfrm>
              <a:off x="8823296" y="1688280"/>
              <a:ext cx="1285080" cy="1085383"/>
            </a:xfrm>
            <a:prstGeom prst="rect">
              <a:avLst/>
            </a:prstGeom>
            <a:noFill/>
          </p:spPr>
          <p:txBody>
            <a:bodyPr wrap="square" rtlCol="0">
              <a:spAutoFit/>
            </a:bodyPr>
            <a:lstStyle/>
            <a:p>
              <a:pPr>
                <a:defRPr/>
              </a:pPr>
              <a:r>
                <a:rPr lang="de-DE" sz="1400" dirty="0">
                  <a:latin typeface="Calibri" panose="020F0502020204030204" pitchFamily="34" charset="0"/>
                </a:rPr>
                <a:t>moderne </a:t>
              </a:r>
              <a:br>
                <a:rPr lang="de-DE" sz="1400" dirty="0">
                  <a:latin typeface="Calibri" panose="020F0502020204030204" pitchFamily="34" charset="0"/>
                </a:rPr>
              </a:br>
              <a:r>
                <a:rPr lang="de-DE" sz="1400" dirty="0" err="1">
                  <a:latin typeface="Calibri" panose="020F0502020204030204" pitchFamily="34" charset="0"/>
                </a:rPr>
                <a:t>Messein</a:t>
              </a:r>
              <a:r>
                <a:rPr lang="de-DE" sz="1400" dirty="0">
                  <a:latin typeface="Calibri" panose="020F0502020204030204" pitchFamily="34" charset="0"/>
                </a:rPr>
                <a:t>-</a:t>
              </a:r>
              <a:br>
                <a:rPr lang="de-DE" sz="1400" dirty="0">
                  <a:latin typeface="Calibri" panose="020F0502020204030204" pitchFamily="34" charset="0"/>
                </a:rPr>
              </a:br>
              <a:r>
                <a:rPr lang="de-DE" sz="1400" dirty="0" err="1">
                  <a:latin typeface="Calibri" panose="020F0502020204030204" pitchFamily="34" charset="0"/>
                </a:rPr>
                <a:t>richtung</a:t>
              </a:r>
              <a:endParaRPr dirty="0">
                <a:latin typeface="Calibri" panose="020F0502020204030204" pitchFamily="34" charset="0"/>
              </a:endParaRPr>
            </a:p>
          </p:txBody>
        </p:sp>
      </p:grpSp>
      <p:pic>
        <p:nvPicPr>
          <p:cNvPr id="50" name="Grafik 49"/>
          <p:cNvPicPr>
            <a:picLocks noChangeAspect="1"/>
          </p:cNvPicPr>
          <p:nvPr/>
        </p:nvPicPr>
        <p:blipFill>
          <a:blip r:embed="rId7" cstate="email">
            <a:extLst>
              <a:ext uri="{28A0092B-C50C-407E-A947-70E740481C1C}">
                <a14:useLocalDpi xmlns:a14="http://schemas.microsoft.com/office/drawing/2010/main"/>
              </a:ext>
            </a:extLst>
          </a:blip>
          <a:stretch/>
        </p:blipFill>
        <p:spPr bwMode="auto">
          <a:xfrm>
            <a:off x="5868957" y="2038417"/>
            <a:ext cx="1342984" cy="1029114"/>
          </a:xfrm>
          <a:prstGeom prst="rect">
            <a:avLst/>
          </a:prstGeom>
        </p:spPr>
      </p:pic>
      <p:pic>
        <p:nvPicPr>
          <p:cNvPr id="53" name="Grafik 52"/>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p:blipFill>
        <p:spPr bwMode="auto">
          <a:xfrm>
            <a:off x="10373987" y="2476948"/>
            <a:ext cx="1209563" cy="1209563"/>
          </a:xfrm>
          <a:prstGeom prst="rect">
            <a:avLst/>
          </a:prstGeom>
        </p:spPr>
      </p:pic>
      <p:grpSp>
        <p:nvGrpSpPr>
          <p:cNvPr id="61" name="Gruppieren 60"/>
          <p:cNvGrpSpPr/>
          <p:nvPr/>
        </p:nvGrpSpPr>
        <p:grpSpPr bwMode="auto">
          <a:xfrm>
            <a:off x="8013622" y="4158088"/>
            <a:ext cx="1375651" cy="2553825"/>
            <a:chOff x="8689350" y="3893616"/>
            <a:chExt cx="1474490" cy="2779634"/>
          </a:xfrm>
        </p:grpSpPr>
        <p:sp>
          <p:nvSpPr>
            <p:cNvPr id="62" name="Textfeld 61"/>
            <p:cNvSpPr txBox="1"/>
            <p:nvPr/>
          </p:nvSpPr>
          <p:spPr bwMode="auto">
            <a:xfrm>
              <a:off x="8689350" y="3893616"/>
              <a:ext cx="917851" cy="368489"/>
            </a:xfrm>
            <a:prstGeom prst="rect">
              <a:avLst/>
            </a:prstGeom>
            <a:noFill/>
          </p:spPr>
          <p:txBody>
            <a:bodyPr wrap="none" rtlCol="0">
              <a:spAutoFit/>
            </a:bodyPr>
            <a:lstStyle/>
            <a:p>
              <a:pPr>
                <a:defRPr/>
              </a:pPr>
              <a:r>
                <a:rPr lang="de-DE" sz="1600" dirty="0">
                  <a:latin typeface="Calibri" panose="020F0502020204030204" pitchFamily="34" charset="0"/>
                </a:rPr>
                <a:t>Batterie</a:t>
              </a:r>
              <a:endParaRPr dirty="0">
                <a:latin typeface="Calibri" panose="020F0502020204030204" pitchFamily="34" charset="0"/>
              </a:endParaRPr>
            </a:p>
          </p:txBody>
        </p:sp>
        <p:pic>
          <p:nvPicPr>
            <p:cNvPr id="63" name="Grafik 62"/>
            <p:cNvPicPr>
              <a:picLocks noChangeAspect="1"/>
            </p:cNvPicPr>
            <p:nvPr/>
          </p:nvPicPr>
          <p:blipFill>
            <a:blip r:embed="rId9" cstate="email">
              <a:extLst>
                <a:ext uri="{28A0092B-C50C-407E-A947-70E740481C1C}">
                  <a14:useLocalDpi xmlns:a14="http://schemas.microsoft.com/office/drawing/2010/main"/>
                </a:ext>
              </a:extLst>
            </a:blip>
            <a:stretch/>
          </p:blipFill>
          <p:spPr bwMode="auto">
            <a:xfrm>
              <a:off x="8786740" y="4267682"/>
              <a:ext cx="1377100" cy="2405568"/>
            </a:xfrm>
            <a:prstGeom prst="rect">
              <a:avLst/>
            </a:prstGeom>
          </p:spPr>
        </p:pic>
      </p:grpSp>
      <p:grpSp>
        <p:nvGrpSpPr>
          <p:cNvPr id="65" name="Gruppieren 64"/>
          <p:cNvGrpSpPr/>
          <p:nvPr/>
        </p:nvGrpSpPr>
        <p:grpSpPr bwMode="auto">
          <a:xfrm>
            <a:off x="4648520" y="2911196"/>
            <a:ext cx="828555" cy="686360"/>
            <a:chOff x="4888122" y="2014001"/>
            <a:chExt cx="828555" cy="686360"/>
          </a:xfrm>
        </p:grpSpPr>
        <p:sp>
          <p:nvSpPr>
            <p:cNvPr id="66" name="Rechteck 65"/>
            <p:cNvSpPr/>
            <p:nvPr/>
          </p:nvSpPr>
          <p:spPr bwMode="auto">
            <a:xfrm>
              <a:off x="4888122" y="2014001"/>
              <a:ext cx="828555" cy="68636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67" name="Textfeld 66"/>
            <p:cNvSpPr txBox="1"/>
            <p:nvPr/>
          </p:nvSpPr>
          <p:spPr bwMode="auto">
            <a:xfrm>
              <a:off x="4954114" y="2084434"/>
              <a:ext cx="714939" cy="553998"/>
            </a:xfrm>
            <a:prstGeom prst="rect">
              <a:avLst/>
            </a:prstGeom>
            <a:noFill/>
          </p:spPr>
          <p:txBody>
            <a:bodyPr wrap="none" lIns="0" tIns="0" rIns="0" bIns="0" rtlCol="0">
              <a:spAutoFit/>
            </a:bodyPr>
            <a:lstStyle/>
            <a:p>
              <a:pPr algn="ctr">
                <a:defRPr/>
              </a:pPr>
              <a:r>
                <a:rPr lang="de-DE" sz="1200" dirty="0">
                  <a:latin typeface="Calibri" panose="020F0502020204030204" pitchFamily="34" charset="0"/>
                </a:rPr>
                <a:t>DC-Über-</a:t>
              </a:r>
              <a:br>
                <a:rPr lang="de-DE" sz="1200" dirty="0">
                  <a:latin typeface="Calibri" panose="020F0502020204030204" pitchFamily="34" charset="0"/>
                </a:rPr>
              </a:br>
              <a:r>
                <a:rPr lang="de-DE" sz="1200" dirty="0">
                  <a:latin typeface="Calibri" panose="020F0502020204030204" pitchFamily="34" charset="0"/>
                </a:rPr>
                <a:t>spannungs-</a:t>
              </a:r>
              <a:br>
                <a:rPr lang="de-DE" sz="1200" dirty="0">
                  <a:latin typeface="Calibri" panose="020F0502020204030204" pitchFamily="34" charset="0"/>
                </a:rPr>
              </a:br>
              <a:r>
                <a:rPr lang="de-DE" sz="1200" dirty="0">
                  <a:latin typeface="Calibri" panose="020F0502020204030204" pitchFamily="34" charset="0"/>
                </a:rPr>
                <a:t>Schutz</a:t>
              </a:r>
              <a:endParaRPr dirty="0">
                <a:latin typeface="Calibri" panose="020F0502020204030204" pitchFamily="34" charset="0"/>
              </a:endParaRPr>
            </a:p>
          </p:txBody>
        </p:sp>
      </p:grpSp>
      <p:sp>
        <p:nvSpPr>
          <p:cNvPr id="68" name="Textfeld 9"/>
          <p:cNvSpPr txBox="1">
            <a:spLocks noChangeArrowheads="1"/>
          </p:cNvSpPr>
          <p:nvPr/>
        </p:nvSpPr>
        <p:spPr bwMode="auto">
          <a:xfrm>
            <a:off x="9698269" y="6413096"/>
            <a:ext cx="2262882"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Bilder: Ulrich </a:t>
            </a:r>
            <a:r>
              <a:rPr lang="de-DE" sz="1000" dirty="0" err="1">
                <a:solidFill>
                  <a:schemeClr val="bg1">
                    <a:lumMod val="65000"/>
                  </a:schemeClr>
                </a:solidFill>
                <a:latin typeface="Calibri" panose="020F0502020204030204" pitchFamily="34" charset="0"/>
                <a:ea typeface="ＭＳ Ｐゴシック"/>
              </a:rPr>
              <a:t>Böke</a:t>
            </a:r>
            <a:r>
              <a:rPr lang="de-DE" sz="1000" dirty="0">
                <a:solidFill>
                  <a:schemeClr val="bg1">
                    <a:lumMod val="65000"/>
                  </a:schemeClr>
                </a:solidFill>
                <a:latin typeface="Calibri" panose="020F0502020204030204" pitchFamily="34" charset="0"/>
                <a:ea typeface="ＭＳ Ｐゴシック"/>
              </a:rPr>
              <a:t> und Peter </a:t>
            </a:r>
            <a:r>
              <a:rPr lang="de-DE" sz="1000" dirty="0" err="1">
                <a:solidFill>
                  <a:schemeClr val="bg1">
                    <a:lumMod val="65000"/>
                  </a:schemeClr>
                </a:solidFill>
                <a:latin typeface="Calibri" panose="020F0502020204030204" pitchFamily="34" charset="0"/>
                <a:ea typeface="ＭＳ Ｐゴシック"/>
              </a:rPr>
              <a:t>Klafka</a:t>
            </a:r>
            <a:endParaRPr lang="de-DE" sz="1000" b="1" dirty="0">
              <a:solidFill>
                <a:schemeClr val="bg1">
                  <a:lumMod val="65000"/>
                </a:schemeClr>
              </a:solidFill>
              <a:latin typeface="Calibri" panose="020F0502020204030204" pitchFamily="34" charset="0"/>
              <a:ea typeface="ＭＳ Ｐゴシック"/>
            </a:endParaRPr>
          </a:p>
        </p:txBody>
      </p:sp>
      <p:sp>
        <p:nvSpPr>
          <p:cNvPr id="69" name="Text Box 11"/>
          <p:cNvSpPr txBox="1">
            <a:spLocks noChangeArrowheads="1"/>
          </p:cNvSpPr>
          <p:nvPr/>
        </p:nvSpPr>
        <p:spPr bwMode="auto">
          <a:xfrm>
            <a:off x="5749535" y="1386931"/>
            <a:ext cx="2279857" cy="646331"/>
          </a:xfrm>
          <a:prstGeom prst="rect">
            <a:avLst/>
          </a:prstGeom>
          <a:noFill/>
          <a:ln w="9525">
            <a:noFill/>
            <a:miter lim="800000"/>
            <a:headEnd/>
            <a:tailEnd/>
          </a:ln>
        </p:spPr>
        <p:txBody>
          <a:bodyPr wrap="square">
            <a:spAutoFit/>
          </a:bodyPr>
          <a:lstStyle/>
          <a:p>
            <a:pPr>
              <a:spcBef>
                <a:spcPts val="0"/>
              </a:spcBef>
              <a:defRPr/>
            </a:pPr>
            <a:r>
              <a:rPr lang="de-DE" dirty="0">
                <a:latin typeface="Calibri" panose="020F0502020204030204" pitchFamily="34" charset="0"/>
              </a:rPr>
              <a:t>Hybrid-</a:t>
            </a:r>
            <a:r>
              <a:rPr lang="de-DE" sz="1800" dirty="0">
                <a:latin typeface="Calibri" panose="020F0502020204030204" pitchFamily="34" charset="0"/>
              </a:rPr>
              <a:t>Wechselrichter</a:t>
            </a:r>
            <a:endParaRPr dirty="0">
              <a:latin typeface="Calibri" panose="020F0502020204030204" pitchFamily="34" charset="0"/>
            </a:endParaRPr>
          </a:p>
        </p:txBody>
      </p:sp>
      <p:grpSp>
        <p:nvGrpSpPr>
          <p:cNvPr id="75" name="Gruppieren 74"/>
          <p:cNvGrpSpPr/>
          <p:nvPr/>
        </p:nvGrpSpPr>
        <p:grpSpPr bwMode="auto">
          <a:xfrm>
            <a:off x="9666410" y="3873929"/>
            <a:ext cx="1705182" cy="1926681"/>
            <a:chOff x="10301020" y="2790176"/>
            <a:chExt cx="2187305" cy="2341566"/>
          </a:xfrm>
        </p:grpSpPr>
        <p:pic>
          <p:nvPicPr>
            <p:cNvPr id="77" name="Grafik 76"/>
            <p:cNvPicPr>
              <a:picLocks noChangeAspect="1"/>
            </p:cNvPicPr>
            <p:nvPr/>
          </p:nvPicPr>
          <p:blipFill>
            <a:blip r:embed="rId10" cstate="email">
              <a:extLst>
                <a:ext uri="{28A0092B-C50C-407E-A947-70E740481C1C}">
                  <a14:useLocalDpi xmlns:a14="http://schemas.microsoft.com/office/drawing/2010/main"/>
                </a:ext>
              </a:extLst>
            </a:blip>
            <a:stretch/>
          </p:blipFill>
          <p:spPr bwMode="auto">
            <a:xfrm>
              <a:off x="10602904" y="2790176"/>
              <a:ext cx="1162996" cy="1630868"/>
            </a:xfrm>
            <a:prstGeom prst="rect">
              <a:avLst/>
            </a:prstGeom>
          </p:spPr>
        </p:pic>
        <p:sp>
          <p:nvSpPr>
            <p:cNvPr id="78" name="Textfeld 77"/>
            <p:cNvSpPr txBox="1"/>
            <p:nvPr/>
          </p:nvSpPr>
          <p:spPr bwMode="auto">
            <a:xfrm>
              <a:off x="10301020" y="4421044"/>
              <a:ext cx="2187305" cy="710698"/>
            </a:xfrm>
            <a:prstGeom prst="rect">
              <a:avLst/>
            </a:prstGeom>
            <a:noFill/>
          </p:spPr>
          <p:txBody>
            <a:bodyPr wrap="square" rtlCol="0">
              <a:spAutoFit/>
            </a:bodyPr>
            <a:lstStyle/>
            <a:p>
              <a:pPr algn="ctr">
                <a:defRPr/>
              </a:pPr>
              <a:r>
                <a:rPr lang="de-DE" sz="1600" dirty="0">
                  <a:latin typeface="Calibri" panose="020F0502020204030204" pitchFamily="34" charset="0"/>
                </a:rPr>
                <a:t>Umschaltbox</a:t>
              </a:r>
              <a:br>
                <a:rPr lang="de-DE" sz="1600" dirty="0">
                  <a:latin typeface="Calibri" panose="020F0502020204030204" pitchFamily="34" charset="0"/>
                </a:rPr>
              </a:br>
              <a:r>
                <a:rPr lang="de-DE" sz="1600" dirty="0">
                  <a:latin typeface="Calibri" panose="020F0502020204030204" pitchFamily="34" charset="0"/>
                </a:rPr>
                <a:t>für Inselbetrieb</a:t>
              </a:r>
              <a:endParaRPr dirty="0">
                <a:latin typeface="Calibri" panose="020F0502020204030204" pitchFamily="34" charset="0"/>
              </a:endParaRPr>
            </a:p>
          </p:txBody>
        </p:sp>
      </p:grpSp>
      <p:sp>
        <p:nvSpPr>
          <p:cNvPr id="79" name="Text Box 11"/>
          <p:cNvSpPr txBox="1">
            <a:spLocks noChangeArrowheads="1"/>
          </p:cNvSpPr>
          <p:nvPr/>
        </p:nvSpPr>
        <p:spPr bwMode="auto">
          <a:xfrm>
            <a:off x="4516998" y="3979215"/>
            <a:ext cx="1874751" cy="923330"/>
          </a:xfrm>
          <a:prstGeom prst="rect">
            <a:avLst/>
          </a:prstGeom>
          <a:solidFill>
            <a:schemeClr val="accent1">
              <a:lumMod val="20000"/>
              <a:lumOff val="80000"/>
            </a:schemeClr>
          </a:solidFill>
          <a:ln w="9525">
            <a:noFill/>
            <a:miter lim="800000"/>
            <a:headEnd/>
            <a:tailEnd/>
          </a:ln>
        </p:spPr>
        <p:txBody>
          <a:bodyPr wrap="square">
            <a:spAutoFit/>
          </a:bodyPr>
          <a:lstStyle/>
          <a:p>
            <a:pPr algn="ctr">
              <a:spcBef>
                <a:spcPts val="0"/>
              </a:spcBef>
              <a:defRPr/>
            </a:pPr>
            <a:r>
              <a:rPr lang="de-DE" dirty="0">
                <a:latin typeface="Calibri" panose="020F0502020204030204" pitchFamily="34" charset="0"/>
              </a:rPr>
              <a:t>Haus komplett versorgt bei Netzausfall</a:t>
            </a:r>
            <a:endParaRPr lang="de-DE" sz="1800" dirty="0">
              <a:latin typeface="Calibri" panose="020F0502020204030204" pitchFamily="34" charset="0"/>
            </a:endParaRPr>
          </a:p>
        </p:txBody>
      </p:sp>
      <p:sp>
        <p:nvSpPr>
          <p:cNvPr id="64" name="Textfeld 63"/>
          <p:cNvSpPr txBox="1"/>
          <p:nvPr/>
        </p:nvSpPr>
        <p:spPr bwMode="auto">
          <a:xfrm>
            <a:off x="7032104" y="5468740"/>
            <a:ext cx="848309" cy="338554"/>
          </a:xfrm>
          <a:prstGeom prst="rect">
            <a:avLst/>
          </a:prstGeom>
          <a:noFill/>
        </p:spPr>
        <p:txBody>
          <a:bodyPr wrap="none" rtlCol="0">
            <a:spAutoFit/>
          </a:bodyPr>
          <a:lstStyle/>
          <a:p>
            <a:pPr>
              <a:defRPr/>
            </a:pPr>
            <a:r>
              <a:rPr lang="de-DE" sz="1600" dirty="0" err="1">
                <a:latin typeface="Calibri" panose="020F0502020204030204" pitchFamily="34" charset="0"/>
              </a:rPr>
              <a:t>Trenner</a:t>
            </a:r>
            <a:endParaRPr dirty="0">
              <a:latin typeface="Calibri" panose="020F0502020204030204" pitchFamily="34" charset="0"/>
            </a:endParaRPr>
          </a:p>
        </p:txBody>
      </p:sp>
      <p:sp>
        <p:nvSpPr>
          <p:cNvPr id="60" name="Textfeld 59">
            <a:extLst>
              <a:ext uri="{FF2B5EF4-FFF2-40B4-BE49-F238E27FC236}">
                <a16:creationId xmlns:a16="http://schemas.microsoft.com/office/drawing/2014/main" id="{3910903C-4374-CFCB-9BA9-1E931D574FB2}"/>
              </a:ext>
            </a:extLst>
          </p:cNvPr>
          <p:cNvSpPr txBox="1"/>
          <p:nvPr/>
        </p:nvSpPr>
        <p:spPr bwMode="auto">
          <a:xfrm>
            <a:off x="-2308297" y="2083966"/>
            <a:ext cx="2350813" cy="400110"/>
          </a:xfrm>
          <a:prstGeom prst="rect">
            <a:avLst/>
          </a:prstGeom>
          <a:noFill/>
        </p:spPr>
        <p:txBody>
          <a:bodyPr wrap="square" rtlCol="0">
            <a:spAutoFit/>
          </a:bodyPr>
          <a:lstStyle/>
          <a:p>
            <a:pPr>
              <a:defRPr/>
            </a:pPr>
            <a:r>
              <a:rPr lang="de-DE" sz="2000" dirty="0">
                <a:solidFill>
                  <a:srgbClr val="FF0000"/>
                </a:solidFill>
                <a:latin typeface="Calibri" panose="020F0502020204030204" pitchFamily="34" charset="0"/>
              </a:rPr>
              <a:t>Alternativfolie</a:t>
            </a:r>
            <a:endParaRPr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down)">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down)">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down)">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circle(in)">
                                      <p:cBhvr>
                                        <p:cTn id="42"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64" name="Gruppieren 63"/>
          <p:cNvGrpSpPr/>
          <p:nvPr/>
        </p:nvGrpSpPr>
        <p:grpSpPr bwMode="auto">
          <a:xfrm>
            <a:off x="6203073" y="3736559"/>
            <a:ext cx="2617550" cy="2674771"/>
            <a:chOff x="6809275" y="2811628"/>
            <a:chExt cx="2347060" cy="2674771"/>
          </a:xfrm>
        </p:grpSpPr>
        <p:sp>
          <p:nvSpPr>
            <p:cNvPr id="70" name="Freihandform 50"/>
            <p:cNvSpPr/>
            <p:nvPr/>
          </p:nvSpPr>
          <p:spPr bwMode="auto">
            <a:xfrm>
              <a:off x="6809275" y="2893158"/>
              <a:ext cx="2347060" cy="259324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 name="connsiteX0" fmla="*/ 16521 w 1794277"/>
                <a:gd name="connsiteY0" fmla="*/ 2714625 h 2714625"/>
                <a:gd name="connsiteX1" fmla="*/ 0 w 1794277"/>
                <a:gd name="connsiteY1" fmla="*/ 3681 h 2714625"/>
                <a:gd name="connsiteX2" fmla="*/ 1794277 w 1794277"/>
                <a:gd name="connsiteY2" fmla="*/ 0 h 2714625"/>
                <a:gd name="connsiteX0" fmla="*/ 16521 w 1794277"/>
                <a:gd name="connsiteY0" fmla="*/ 2714625 h 2714625"/>
                <a:gd name="connsiteX1" fmla="*/ 17621 w 1794277"/>
                <a:gd name="connsiteY1" fmla="*/ 2593241 h 2714625"/>
                <a:gd name="connsiteX2" fmla="*/ 0 w 1794277"/>
                <a:gd name="connsiteY2" fmla="*/ 3681 h 2714625"/>
                <a:gd name="connsiteX3" fmla="*/ 1794277 w 1794277"/>
                <a:gd name="connsiteY3" fmla="*/ 0 h 2714625"/>
                <a:gd name="connsiteX0" fmla="*/ 0 w 2167284"/>
                <a:gd name="connsiteY0" fmla="*/ 2628900 h 2628900"/>
                <a:gd name="connsiteX1" fmla="*/ 390628 w 2167284"/>
                <a:gd name="connsiteY1" fmla="*/ 2593241 h 2628900"/>
                <a:gd name="connsiteX2" fmla="*/ 373007 w 2167284"/>
                <a:gd name="connsiteY2" fmla="*/ 3681 h 2628900"/>
                <a:gd name="connsiteX3" fmla="*/ 2167284 w 2167284"/>
                <a:gd name="connsiteY3" fmla="*/ 0 h 2628900"/>
                <a:gd name="connsiteX0" fmla="*/ 0 w 2167284"/>
                <a:gd name="connsiteY0" fmla="*/ 2628900 h 2628900"/>
                <a:gd name="connsiteX1" fmla="*/ 390628 w 2167284"/>
                <a:gd name="connsiteY1" fmla="*/ 2593241 h 2628900"/>
                <a:gd name="connsiteX2" fmla="*/ 373007 w 2167284"/>
                <a:gd name="connsiteY2" fmla="*/ 3681 h 2628900"/>
                <a:gd name="connsiteX3" fmla="*/ 2167284 w 2167284"/>
                <a:gd name="connsiteY3" fmla="*/ 0 h 2628900"/>
                <a:gd name="connsiteX0" fmla="*/ 0 w 2181449"/>
                <a:gd name="connsiteY0" fmla="*/ 2583180 h 2593241"/>
                <a:gd name="connsiteX1" fmla="*/ 404793 w 2181449"/>
                <a:gd name="connsiteY1" fmla="*/ 2593241 h 2593241"/>
                <a:gd name="connsiteX2" fmla="*/ 387172 w 2181449"/>
                <a:gd name="connsiteY2" fmla="*/ 3681 h 2593241"/>
                <a:gd name="connsiteX3" fmla="*/ 2181449 w 2181449"/>
                <a:gd name="connsiteY3" fmla="*/ 0 h 2593241"/>
                <a:gd name="connsiteX0" fmla="*/ 0 w 2181449"/>
                <a:gd name="connsiteY0" fmla="*/ 2598420 h 2598420"/>
                <a:gd name="connsiteX1" fmla="*/ 404793 w 2181449"/>
                <a:gd name="connsiteY1" fmla="*/ 2593241 h 2598420"/>
                <a:gd name="connsiteX2" fmla="*/ 387172 w 2181449"/>
                <a:gd name="connsiteY2" fmla="*/ 3681 h 2598420"/>
                <a:gd name="connsiteX3" fmla="*/ 2181449 w 2181449"/>
                <a:gd name="connsiteY3" fmla="*/ 0 h 2598420"/>
                <a:gd name="connsiteX0" fmla="*/ 0 w 2179236"/>
                <a:gd name="connsiteY0" fmla="*/ 2586514 h 2593241"/>
                <a:gd name="connsiteX1" fmla="*/ 402580 w 2179236"/>
                <a:gd name="connsiteY1" fmla="*/ 2593241 h 2593241"/>
                <a:gd name="connsiteX2" fmla="*/ 384959 w 2179236"/>
                <a:gd name="connsiteY2" fmla="*/ 3681 h 2593241"/>
                <a:gd name="connsiteX3" fmla="*/ 2179236 w 2179236"/>
                <a:gd name="connsiteY3" fmla="*/ 0 h 2593241"/>
                <a:gd name="connsiteX0" fmla="*/ 0 w 2181449"/>
                <a:gd name="connsiteY0" fmla="*/ 2588895 h 2593241"/>
                <a:gd name="connsiteX1" fmla="*/ 404793 w 2181449"/>
                <a:gd name="connsiteY1" fmla="*/ 2593241 h 2593241"/>
                <a:gd name="connsiteX2" fmla="*/ 387172 w 2181449"/>
                <a:gd name="connsiteY2" fmla="*/ 3681 h 2593241"/>
                <a:gd name="connsiteX3" fmla="*/ 2181449 w 2181449"/>
                <a:gd name="connsiteY3" fmla="*/ 0 h 2593241"/>
              </a:gdLst>
              <a:ahLst/>
              <a:cxnLst>
                <a:cxn ang="0">
                  <a:pos x="connsiteX0" y="connsiteY0"/>
                </a:cxn>
                <a:cxn ang="0">
                  <a:pos x="connsiteX1" y="connsiteY1"/>
                </a:cxn>
                <a:cxn ang="0">
                  <a:pos x="connsiteX2" y="connsiteY2"/>
                </a:cxn>
                <a:cxn ang="0">
                  <a:pos x="connsiteX3" y="connsiteY3"/>
                </a:cxn>
              </a:cxnLst>
              <a:rect l="l" t="t" r="r" b="b"/>
              <a:pathLst>
                <a:path w="2181449" h="2593241" extrusionOk="0">
                  <a:moveTo>
                    <a:pt x="0" y="2588895"/>
                  </a:moveTo>
                  <a:lnTo>
                    <a:pt x="404793" y="2593241"/>
                  </a:lnTo>
                  <a:lnTo>
                    <a:pt x="387172" y="3681"/>
                  </a:lnTo>
                  <a:lnTo>
                    <a:pt x="2181449" y="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71" name="Freihandform 49"/>
            <p:cNvSpPr/>
            <p:nvPr/>
          </p:nvSpPr>
          <p:spPr bwMode="auto">
            <a:xfrm>
              <a:off x="6815251" y="2811628"/>
              <a:ext cx="2274670" cy="2577406"/>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 name="connsiteX0" fmla="*/ 16521 w 1794277"/>
                <a:gd name="connsiteY0" fmla="*/ 2714625 h 2714625"/>
                <a:gd name="connsiteX1" fmla="*/ 0 w 1794277"/>
                <a:gd name="connsiteY1" fmla="*/ 3681 h 2714625"/>
                <a:gd name="connsiteX2" fmla="*/ 1794277 w 1794277"/>
                <a:gd name="connsiteY2" fmla="*/ 0 h 2714625"/>
                <a:gd name="connsiteX0" fmla="*/ 16521 w 1794277"/>
                <a:gd name="connsiteY0" fmla="*/ 2714625 h 2714625"/>
                <a:gd name="connsiteX1" fmla="*/ 10192 w 1794277"/>
                <a:gd name="connsiteY1" fmla="*/ 2577406 h 2714625"/>
                <a:gd name="connsiteX2" fmla="*/ 0 w 1794277"/>
                <a:gd name="connsiteY2" fmla="*/ 3681 h 2714625"/>
                <a:gd name="connsiteX3" fmla="*/ 1794277 w 1794277"/>
                <a:gd name="connsiteY3" fmla="*/ 0 h 2714625"/>
                <a:gd name="connsiteX0" fmla="*/ 0 w 2114167"/>
                <a:gd name="connsiteY0" fmla="*/ 2571750 h 2577406"/>
                <a:gd name="connsiteX1" fmla="*/ 330082 w 2114167"/>
                <a:gd name="connsiteY1" fmla="*/ 2577406 h 2577406"/>
                <a:gd name="connsiteX2" fmla="*/ 319890 w 2114167"/>
                <a:gd name="connsiteY2" fmla="*/ 3681 h 2577406"/>
                <a:gd name="connsiteX3" fmla="*/ 2114167 w 2114167"/>
                <a:gd name="connsiteY3" fmla="*/ 0 h 2577406"/>
                <a:gd name="connsiteX0" fmla="*/ 0 w 2114167"/>
                <a:gd name="connsiteY0" fmla="*/ 2574131 h 2577406"/>
                <a:gd name="connsiteX1" fmla="*/ 330082 w 2114167"/>
                <a:gd name="connsiteY1" fmla="*/ 2577406 h 2577406"/>
                <a:gd name="connsiteX2" fmla="*/ 319890 w 2114167"/>
                <a:gd name="connsiteY2" fmla="*/ 3681 h 2577406"/>
                <a:gd name="connsiteX3" fmla="*/ 2114167 w 2114167"/>
                <a:gd name="connsiteY3" fmla="*/ 0 h 2577406"/>
              </a:gdLst>
              <a:ahLst/>
              <a:cxnLst>
                <a:cxn ang="0">
                  <a:pos x="connsiteX0" y="connsiteY0"/>
                </a:cxn>
                <a:cxn ang="0">
                  <a:pos x="connsiteX1" y="connsiteY1"/>
                </a:cxn>
                <a:cxn ang="0">
                  <a:pos x="connsiteX2" y="connsiteY2"/>
                </a:cxn>
                <a:cxn ang="0">
                  <a:pos x="connsiteX3" y="connsiteY3"/>
                </a:cxn>
              </a:cxnLst>
              <a:rect l="l" t="t" r="r" b="b"/>
              <a:pathLst>
                <a:path w="2114167" h="2577406" extrusionOk="0">
                  <a:moveTo>
                    <a:pt x="0" y="2574131"/>
                  </a:moveTo>
                  <a:lnTo>
                    <a:pt x="330082" y="2577406"/>
                  </a:lnTo>
                  <a:cubicBezTo>
                    <a:pt x="326685" y="1719498"/>
                    <a:pt x="323287" y="861589"/>
                    <a:pt x="319890" y="3681"/>
                  </a:cubicBezTo>
                  <a:lnTo>
                    <a:pt x="2114167" y="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grpSp>
      <p:sp>
        <p:nvSpPr>
          <p:cNvPr id="57" name="Text Box 15"/>
          <p:cNvSpPr txBox="1">
            <a:spLocks noChangeArrowheads="1"/>
          </p:cNvSpPr>
          <p:nvPr/>
        </p:nvSpPr>
        <p:spPr bwMode="auto">
          <a:xfrm>
            <a:off x="5404557" y="5968119"/>
            <a:ext cx="1199341" cy="307777"/>
          </a:xfrm>
          <a:prstGeom prst="rect">
            <a:avLst/>
          </a:prstGeom>
          <a:noFill/>
          <a:ln w="9525">
            <a:noFill/>
            <a:miter lim="800000"/>
            <a:headEnd/>
            <a:tailEnd/>
          </a:ln>
        </p:spPr>
        <p:txBody>
          <a:bodyPr wrap="square">
            <a:spAutoFit/>
          </a:bodyPr>
          <a:lstStyle/>
          <a:p>
            <a:pPr algn="ctr">
              <a:defRPr/>
            </a:pPr>
            <a:endParaRPr lang="de-DE" sz="1400" dirty="0">
              <a:solidFill>
                <a:srgbClr val="00B050"/>
              </a:solidFill>
              <a:latin typeface="Calibri" panose="020F0502020204030204" pitchFamily="34" charset="0"/>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67</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Speicher und Notstrom</a:t>
            </a:r>
            <a:endParaRPr/>
          </a:p>
        </p:txBody>
      </p:sp>
      <p:sp>
        <p:nvSpPr>
          <p:cNvPr id="10" name="Titel 1"/>
          <p:cNvSpPr>
            <a:spLocks noGrp="1"/>
          </p:cNvSpPr>
          <p:nvPr>
            <p:ph type="title"/>
          </p:nvPr>
        </p:nvSpPr>
        <p:spPr bwMode="auto">
          <a:xfrm>
            <a:off x="292238" y="780788"/>
            <a:ext cx="10515600" cy="651988"/>
          </a:xfrm>
        </p:spPr>
        <p:txBody>
          <a:bodyPr/>
          <a:lstStyle/>
          <a:p>
            <a:pPr>
              <a:defRPr/>
            </a:pPr>
            <a:r>
              <a:rPr lang="de-DE"/>
              <a:t>Speicher mit separatem Batterie-Wechselrichter</a:t>
            </a:r>
            <a:endParaRPr/>
          </a:p>
        </p:txBody>
      </p:sp>
      <p:grpSp>
        <p:nvGrpSpPr>
          <p:cNvPr id="8" name="Gruppieren 7"/>
          <p:cNvGrpSpPr/>
          <p:nvPr/>
        </p:nvGrpSpPr>
        <p:grpSpPr bwMode="auto">
          <a:xfrm>
            <a:off x="9441919" y="1860656"/>
            <a:ext cx="2470058" cy="2512339"/>
            <a:chOff x="9640861" y="-1905919"/>
            <a:chExt cx="2844433" cy="3691600"/>
          </a:xfrm>
        </p:grpSpPr>
        <p:sp>
          <p:nvSpPr>
            <p:cNvPr id="9" name="Freihandform 54"/>
            <p:cNvSpPr/>
            <p:nvPr/>
          </p:nvSpPr>
          <p:spPr bwMode="auto">
            <a:xfrm>
              <a:off x="9640861" y="928783"/>
              <a:ext cx="1902468" cy="856898"/>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2493006"/>
                <a:gd name="connsiteY0" fmla="*/ 1276350 h 1535600"/>
                <a:gd name="connsiteX1" fmla="*/ 10039 w 2493006"/>
                <a:gd name="connsiteY1" fmla="*/ 1527681 h 1535600"/>
                <a:gd name="connsiteX2" fmla="*/ 2480491 w 2493006"/>
                <a:gd name="connsiteY2" fmla="*/ 1535600 h 1535600"/>
                <a:gd name="connsiteX3" fmla="*/ 2492956 w 2493006"/>
                <a:gd name="connsiteY3" fmla="*/ 0 h 1535600"/>
                <a:gd name="connsiteX0" fmla="*/ 0 w 2493006"/>
                <a:gd name="connsiteY0" fmla="*/ 1304925 h 1564175"/>
                <a:gd name="connsiteX1" fmla="*/ 10039 w 2493006"/>
                <a:gd name="connsiteY1" fmla="*/ 1556256 h 1564175"/>
                <a:gd name="connsiteX2" fmla="*/ 2480491 w 2493006"/>
                <a:gd name="connsiteY2" fmla="*/ 1564175 h 1564175"/>
                <a:gd name="connsiteX3" fmla="*/ 2492956 w 2493006"/>
                <a:gd name="connsiteY3" fmla="*/ 0 h 1564175"/>
                <a:gd name="connsiteX0" fmla="*/ 0 w 2493006"/>
                <a:gd name="connsiteY0" fmla="*/ 1304925 h 1556262"/>
                <a:gd name="connsiteX1" fmla="*/ 10039 w 2493006"/>
                <a:gd name="connsiteY1" fmla="*/ 1556256 h 1556262"/>
                <a:gd name="connsiteX2" fmla="*/ 2480492 w 2493006"/>
                <a:gd name="connsiteY2" fmla="*/ 779147 h 1556262"/>
                <a:gd name="connsiteX3" fmla="*/ 2492956 w 2493006"/>
                <a:gd name="connsiteY3" fmla="*/ 0 h 1556262"/>
                <a:gd name="connsiteX0" fmla="*/ 66974 w 2559980"/>
                <a:gd name="connsiteY0" fmla="*/ 1304925 h 1304925"/>
                <a:gd name="connsiteX1" fmla="*/ 0 w 2559980"/>
                <a:gd name="connsiteY1" fmla="*/ 816517 h 1304925"/>
                <a:gd name="connsiteX2" fmla="*/ 2547466 w 2559980"/>
                <a:gd name="connsiteY2" fmla="*/ 779147 h 1304925"/>
                <a:gd name="connsiteX3" fmla="*/ 2559930 w 2559980"/>
                <a:gd name="connsiteY3" fmla="*/ 0 h 1304925"/>
                <a:gd name="connsiteX0" fmla="*/ 0 w 3898471"/>
                <a:gd name="connsiteY0" fmla="*/ 0 h 900606"/>
                <a:gd name="connsiteX1" fmla="*/ 1338491 w 3898471"/>
                <a:gd name="connsiteY1" fmla="*/ 900489 h 900606"/>
                <a:gd name="connsiteX2" fmla="*/ 3885957 w 3898471"/>
                <a:gd name="connsiteY2" fmla="*/ 863119 h 900606"/>
                <a:gd name="connsiteX3" fmla="*/ 3898421 w 3898471"/>
                <a:gd name="connsiteY3" fmla="*/ 83972 h 900606"/>
                <a:gd name="connsiteX0" fmla="*/ 47721 w 3946192"/>
                <a:gd name="connsiteY0" fmla="*/ 0 h 863119"/>
                <a:gd name="connsiteX1" fmla="*/ 0 w 3946192"/>
                <a:gd name="connsiteY1" fmla="*/ 855199 h 863119"/>
                <a:gd name="connsiteX2" fmla="*/ 3933678 w 3946192"/>
                <a:gd name="connsiteY2" fmla="*/ 863119 h 863119"/>
                <a:gd name="connsiteX3" fmla="*/ 3946142 w 3946192"/>
                <a:gd name="connsiteY3" fmla="*/ 83972 h 863119"/>
                <a:gd name="connsiteX0" fmla="*/ 123 w 3898594"/>
                <a:gd name="connsiteY0" fmla="*/ 0 h 863119"/>
                <a:gd name="connsiteX1" fmla="*/ 0 w 3898594"/>
                <a:gd name="connsiteY1" fmla="*/ 847734 h 863119"/>
                <a:gd name="connsiteX2" fmla="*/ 3886080 w 3898594"/>
                <a:gd name="connsiteY2" fmla="*/ 863119 h 863119"/>
                <a:gd name="connsiteX3" fmla="*/ 3898544 w 3898594"/>
                <a:gd name="connsiteY3" fmla="*/ 83972 h 863119"/>
                <a:gd name="connsiteX0" fmla="*/ 123 w 3898592"/>
                <a:gd name="connsiteY0" fmla="*/ 0 h 863119"/>
                <a:gd name="connsiteX1" fmla="*/ 0 w 3898592"/>
                <a:gd name="connsiteY1" fmla="*/ 847734 h 863119"/>
                <a:gd name="connsiteX2" fmla="*/ 3886080 w 3898592"/>
                <a:gd name="connsiteY2" fmla="*/ 863119 h 863119"/>
                <a:gd name="connsiteX3" fmla="*/ 3898543 w 3898592"/>
                <a:gd name="connsiteY3" fmla="*/ 61579 h 863119"/>
                <a:gd name="connsiteX0" fmla="*/ -1 w 3898470"/>
                <a:gd name="connsiteY0" fmla="*/ 0 h 863119"/>
                <a:gd name="connsiteX1" fmla="*/ 39541 w 3898470"/>
                <a:gd name="connsiteY1" fmla="*/ 835293 h 863119"/>
                <a:gd name="connsiteX2" fmla="*/ 3885956 w 3898470"/>
                <a:gd name="connsiteY2" fmla="*/ 863119 h 863119"/>
                <a:gd name="connsiteX3" fmla="*/ 3898419 w 3898470"/>
                <a:gd name="connsiteY3" fmla="*/ 61579 h 863119"/>
                <a:gd name="connsiteX0" fmla="*/ 8054 w 3858927"/>
                <a:gd name="connsiteY0" fmla="*/ 0 h 856899"/>
                <a:gd name="connsiteX1" fmla="*/ -1 w 3858927"/>
                <a:gd name="connsiteY1" fmla="*/ 829073 h 856899"/>
                <a:gd name="connsiteX2" fmla="*/ 3846414 w 3858927"/>
                <a:gd name="connsiteY2" fmla="*/ 856899 h 856899"/>
                <a:gd name="connsiteX3" fmla="*/ 3858877 w 3858927"/>
                <a:gd name="connsiteY3" fmla="*/ 55359 h 856899"/>
              </a:gdLst>
              <a:ahLst/>
              <a:cxnLst>
                <a:cxn ang="0">
                  <a:pos x="connsiteX0" y="connsiteY0"/>
                </a:cxn>
                <a:cxn ang="0">
                  <a:pos x="connsiteX1" y="connsiteY1"/>
                </a:cxn>
                <a:cxn ang="0">
                  <a:pos x="connsiteX2" y="connsiteY2"/>
                </a:cxn>
                <a:cxn ang="0">
                  <a:pos x="connsiteX3" y="connsiteY3"/>
                </a:cxn>
              </a:cxnLst>
              <a:rect l="l" t="t" r="r" b="b"/>
              <a:pathLst>
                <a:path w="3858927" h="856899" extrusionOk="0">
                  <a:moveTo>
                    <a:pt x="8054" y="0"/>
                  </a:moveTo>
                  <a:lnTo>
                    <a:pt x="-1" y="829073"/>
                  </a:lnTo>
                  <a:lnTo>
                    <a:pt x="3846414" y="856899"/>
                  </a:lnTo>
                  <a:cubicBezTo>
                    <a:pt x="3845402" y="354557"/>
                    <a:pt x="3859889" y="557701"/>
                    <a:pt x="3858877" y="5535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3" name="Freihandform 61"/>
            <p:cNvSpPr/>
            <p:nvPr/>
          </p:nvSpPr>
          <p:spPr bwMode="auto">
            <a:xfrm>
              <a:off x="9736531" y="859964"/>
              <a:ext cx="1699983" cy="802732"/>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4013374"/>
                <a:gd name="connsiteY0" fmla="*/ 0 h 1633051"/>
                <a:gd name="connsiteX1" fmla="*/ 1542922 w 4013374"/>
                <a:gd name="connsiteY1" fmla="*/ 1625132 h 1633051"/>
                <a:gd name="connsiteX2" fmla="*/ 4013374 w 4013374"/>
                <a:gd name="connsiteY2" fmla="*/ 1633051 h 1633051"/>
                <a:gd name="connsiteX3" fmla="*/ 4010339 w 4013374"/>
                <a:gd name="connsiteY3" fmla="*/ 126026 h 1633051"/>
                <a:gd name="connsiteX0" fmla="*/ 0 w 4013374"/>
                <a:gd name="connsiteY0" fmla="*/ 0 h 1633051"/>
                <a:gd name="connsiteX1" fmla="*/ 10039 w 4013374"/>
                <a:gd name="connsiteY1" fmla="*/ 779716 h 1633051"/>
                <a:gd name="connsiteX2" fmla="*/ 4013374 w 4013374"/>
                <a:gd name="connsiteY2" fmla="*/ 1633051 h 1633051"/>
                <a:gd name="connsiteX3" fmla="*/ 4010339 w 4013374"/>
                <a:gd name="connsiteY3" fmla="*/ 126026 h 1633051"/>
                <a:gd name="connsiteX0" fmla="*/ 0 w 4013374"/>
                <a:gd name="connsiteY0" fmla="*/ 0 h 802732"/>
                <a:gd name="connsiteX1" fmla="*/ 10039 w 4013374"/>
                <a:gd name="connsiteY1" fmla="*/ 779716 h 802732"/>
                <a:gd name="connsiteX2" fmla="*/ 4013374 w 4013374"/>
                <a:gd name="connsiteY2" fmla="*/ 802732 h 802732"/>
                <a:gd name="connsiteX3" fmla="*/ 4010339 w 4013374"/>
                <a:gd name="connsiteY3" fmla="*/ 126026 h 802732"/>
              </a:gdLst>
              <a:ahLst/>
              <a:cxnLst>
                <a:cxn ang="0">
                  <a:pos x="connsiteX0" y="connsiteY0"/>
                </a:cxn>
                <a:cxn ang="0">
                  <a:pos x="connsiteX1" y="connsiteY1"/>
                </a:cxn>
                <a:cxn ang="0">
                  <a:pos x="connsiteX2" y="connsiteY2"/>
                </a:cxn>
                <a:cxn ang="0">
                  <a:pos x="connsiteX3" y="connsiteY3"/>
                </a:cxn>
              </a:cxnLst>
              <a:rect l="l" t="t" r="r" b="b"/>
              <a:pathLst>
                <a:path w="4013374" h="802732" extrusionOk="0">
                  <a:moveTo>
                    <a:pt x="0" y="0"/>
                  </a:moveTo>
                  <a:lnTo>
                    <a:pt x="10039" y="779716"/>
                  </a:lnTo>
                  <a:lnTo>
                    <a:pt x="4013374" y="802732"/>
                  </a:lnTo>
                  <a:cubicBezTo>
                    <a:pt x="4012362" y="300390"/>
                    <a:pt x="4011351" y="628368"/>
                    <a:pt x="4010339" y="126026"/>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4" name="Text Box 11"/>
            <p:cNvSpPr txBox="1">
              <a:spLocks noChangeArrowheads="1"/>
            </p:cNvSpPr>
            <p:nvPr/>
          </p:nvSpPr>
          <p:spPr bwMode="auto">
            <a:xfrm>
              <a:off x="10387733" y="-1905919"/>
              <a:ext cx="2097561" cy="542692"/>
            </a:xfrm>
            <a:prstGeom prst="rect">
              <a:avLst/>
            </a:prstGeom>
            <a:noFill/>
            <a:ln w="9525">
              <a:noFill/>
              <a:miter lim="800000"/>
              <a:headEnd/>
              <a:tailEnd/>
            </a:ln>
          </p:spPr>
          <p:txBody>
            <a:bodyPr wrap="square">
              <a:spAutoFit/>
            </a:bodyPr>
            <a:lstStyle/>
            <a:p>
              <a:pPr algn="ctr">
                <a:spcBef>
                  <a:spcPts val="0"/>
                </a:spcBef>
                <a:defRPr/>
              </a:pPr>
              <a:r>
                <a:rPr lang="de-DE" sz="1800" dirty="0">
                  <a:latin typeface="Calibri" panose="020F0502020204030204" pitchFamily="34" charset="0"/>
                </a:rPr>
                <a:t>Öffentliches Netz</a:t>
              </a:r>
              <a:endParaRPr dirty="0">
                <a:latin typeface="Calibri" panose="020F0502020204030204" pitchFamily="34" charset="0"/>
              </a:endParaRPr>
            </a:p>
          </p:txBody>
        </p:sp>
      </p:grpSp>
      <p:grpSp>
        <p:nvGrpSpPr>
          <p:cNvPr id="15" name="Gruppieren 14"/>
          <p:cNvGrpSpPr/>
          <p:nvPr/>
        </p:nvGrpSpPr>
        <p:grpSpPr bwMode="auto">
          <a:xfrm>
            <a:off x="2820728" y="2540833"/>
            <a:ext cx="3150082" cy="3390281"/>
            <a:chOff x="2742723" y="1233486"/>
            <a:chExt cx="3557549" cy="4981637"/>
          </a:xfrm>
        </p:grpSpPr>
        <p:sp>
          <p:nvSpPr>
            <p:cNvPr id="16" name="Freihandform 35"/>
            <p:cNvSpPr/>
            <p:nvPr/>
          </p:nvSpPr>
          <p:spPr bwMode="auto">
            <a:xfrm>
              <a:off x="3261798" y="1233486"/>
              <a:ext cx="2957512" cy="9345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7512" h="934531" extrusionOk="0">
                  <a:moveTo>
                    <a:pt x="0" y="234444"/>
                  </a:moveTo>
                  <a:cubicBezTo>
                    <a:pt x="171" y="156296"/>
                    <a:pt x="343" y="78148"/>
                    <a:pt x="514" y="0"/>
                  </a:cubicBezTo>
                  <a:lnTo>
                    <a:pt x="981075" y="5844"/>
                  </a:lnTo>
                  <a:cubicBezTo>
                    <a:pt x="982662" y="313819"/>
                    <a:pt x="984250" y="621794"/>
                    <a:pt x="985837" y="929769"/>
                  </a:cubicBezTo>
                  <a:lnTo>
                    <a:pt x="2957512" y="934531"/>
                  </a:lnTo>
                  <a:lnTo>
                    <a:pt x="2957512" y="7678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7" name="Freihandform 36"/>
            <p:cNvSpPr/>
            <p:nvPr/>
          </p:nvSpPr>
          <p:spPr bwMode="auto">
            <a:xfrm>
              <a:off x="3380860" y="1996569"/>
              <a:ext cx="2919412" cy="3742244"/>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90849"/>
                <a:gd name="connsiteY0" fmla="*/ 3706306 h 3706306"/>
                <a:gd name="connsiteX1" fmla="*/ 33851 w 2990849"/>
                <a:gd name="connsiteY1" fmla="*/ 0 h 3706306"/>
                <a:gd name="connsiteX2" fmla="*/ 1014412 w 2990849"/>
                <a:gd name="connsiteY2" fmla="*/ 5844 h 3706306"/>
                <a:gd name="connsiteX3" fmla="*/ 1019174 w 2990849"/>
                <a:gd name="connsiteY3" fmla="*/ 929769 h 3706306"/>
                <a:gd name="connsiteX4" fmla="*/ 2990849 w 2990849"/>
                <a:gd name="connsiteY4" fmla="*/ 934531 h 3706306"/>
                <a:gd name="connsiteX5" fmla="*/ 2990849 w 2990849"/>
                <a:gd name="connsiteY5" fmla="*/ 767844 h 3706306"/>
                <a:gd name="connsiteX0" fmla="*/ 0 w 2990849"/>
                <a:gd name="connsiteY0" fmla="*/ 3700462 h 4333517"/>
                <a:gd name="connsiteX1" fmla="*/ 981589 w 2990849"/>
                <a:gd name="connsiteY1" fmla="*/ 4328031 h 4333517"/>
                <a:gd name="connsiteX2" fmla="*/ 1014412 w 2990849"/>
                <a:gd name="connsiteY2" fmla="*/ 0 h 4333517"/>
                <a:gd name="connsiteX3" fmla="*/ 1019174 w 2990849"/>
                <a:gd name="connsiteY3" fmla="*/ 923925 h 4333517"/>
                <a:gd name="connsiteX4" fmla="*/ 2990849 w 2990849"/>
                <a:gd name="connsiteY4" fmla="*/ 928687 h 4333517"/>
                <a:gd name="connsiteX5" fmla="*/ 2990849 w 2990849"/>
                <a:gd name="connsiteY5" fmla="*/ 762000 h 4333517"/>
                <a:gd name="connsiteX0" fmla="*/ 0 w 2990849"/>
                <a:gd name="connsiteY0" fmla="*/ 3700462 h 4573532"/>
                <a:gd name="connsiteX1" fmla="*/ 457715 w 2990849"/>
                <a:gd name="connsiteY1" fmla="*/ 3999419 h 4573532"/>
                <a:gd name="connsiteX2" fmla="*/ 981589 w 2990849"/>
                <a:gd name="connsiteY2" fmla="*/ 4328031 h 4573532"/>
                <a:gd name="connsiteX3" fmla="*/ 1014412 w 2990849"/>
                <a:gd name="connsiteY3" fmla="*/ 0 h 4573532"/>
                <a:gd name="connsiteX4" fmla="*/ 1019174 w 2990849"/>
                <a:gd name="connsiteY4" fmla="*/ 923925 h 4573532"/>
                <a:gd name="connsiteX5" fmla="*/ 2990849 w 2990849"/>
                <a:gd name="connsiteY5" fmla="*/ 928687 h 4573532"/>
                <a:gd name="connsiteX6" fmla="*/ 2990849 w 2990849"/>
                <a:gd name="connsiteY6" fmla="*/ 762000 h 4573532"/>
                <a:gd name="connsiteX0" fmla="*/ 0 w 2990849"/>
                <a:gd name="connsiteY0" fmla="*/ 3700462 h 4650343"/>
                <a:gd name="connsiteX1" fmla="*/ 515 w 2990849"/>
                <a:gd name="connsiteY1" fmla="*/ 4332794 h 4650343"/>
                <a:gd name="connsiteX2" fmla="*/ 981589 w 2990849"/>
                <a:gd name="connsiteY2" fmla="*/ 4328031 h 4650343"/>
                <a:gd name="connsiteX3" fmla="*/ 1014412 w 2990849"/>
                <a:gd name="connsiteY3" fmla="*/ 0 h 4650343"/>
                <a:gd name="connsiteX4" fmla="*/ 1019174 w 2990849"/>
                <a:gd name="connsiteY4" fmla="*/ 923925 h 4650343"/>
                <a:gd name="connsiteX5" fmla="*/ 2990849 w 2990849"/>
                <a:gd name="connsiteY5" fmla="*/ 928687 h 4650343"/>
                <a:gd name="connsiteX6" fmla="*/ 2990849 w 2990849"/>
                <a:gd name="connsiteY6" fmla="*/ 762000 h 4650343"/>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2938462 h 3570794"/>
                <a:gd name="connsiteX1" fmla="*/ 515 w 2990849"/>
                <a:gd name="connsiteY1" fmla="*/ 3570794 h 3570794"/>
                <a:gd name="connsiteX2" fmla="*/ 981589 w 2990849"/>
                <a:gd name="connsiteY2" fmla="*/ 3566031 h 3570794"/>
                <a:gd name="connsiteX3" fmla="*/ 1019174 w 2990849"/>
                <a:gd name="connsiteY3" fmla="*/ 161925 h 3570794"/>
                <a:gd name="connsiteX4" fmla="*/ 2990849 w 2990849"/>
                <a:gd name="connsiteY4" fmla="*/ 166687 h 3570794"/>
                <a:gd name="connsiteX5" fmla="*/ 2990849 w 2990849"/>
                <a:gd name="connsiteY5" fmla="*/ 0 h 3570794"/>
                <a:gd name="connsiteX0" fmla="*/ 0 w 2990849"/>
                <a:gd name="connsiteY0" fmla="*/ 3095625 h 3727957"/>
                <a:gd name="connsiteX1" fmla="*/ 515 w 2990849"/>
                <a:gd name="connsiteY1" fmla="*/ 3727957 h 3727957"/>
                <a:gd name="connsiteX2" fmla="*/ 981589 w 2990849"/>
                <a:gd name="connsiteY2" fmla="*/ 3723194 h 3727957"/>
                <a:gd name="connsiteX3" fmla="*/ 1019174 w 2990849"/>
                <a:gd name="connsiteY3" fmla="*/ 319088 h 3727957"/>
                <a:gd name="connsiteX4" fmla="*/ 2990849 w 2990849"/>
                <a:gd name="connsiteY4" fmla="*/ 323850 h 3727957"/>
                <a:gd name="connsiteX5" fmla="*/ 2919411 w 2990849"/>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1019174 w 2919412"/>
                <a:gd name="connsiteY3" fmla="*/ 319088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286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667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62526 w 2919412"/>
                <a:gd name="connsiteY2" fmla="*/ 3718431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81576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42244"/>
                <a:gd name="connsiteX1" fmla="*/ 515 w 2919412"/>
                <a:gd name="connsiteY1" fmla="*/ 37279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 name="connsiteX0" fmla="*/ 0 w 2919412"/>
                <a:gd name="connsiteY0" fmla="*/ 3095625 h 3747007"/>
                <a:gd name="connsiteX1" fmla="*/ 3690 w 2919412"/>
                <a:gd name="connsiteY1" fmla="*/ 3747007 h 3747007"/>
                <a:gd name="connsiteX2" fmla="*/ 881576 w 2919412"/>
                <a:gd name="connsiteY2" fmla="*/ 3742244 h 3747007"/>
                <a:gd name="connsiteX3" fmla="*/ 881061 w 2919412"/>
                <a:gd name="connsiteY3" fmla="*/ 257175 h 3747007"/>
                <a:gd name="connsiteX4" fmla="*/ 2919412 w 2919412"/>
                <a:gd name="connsiteY4" fmla="*/ 257175 h 3747007"/>
                <a:gd name="connsiteX5" fmla="*/ 2919411 w 2919412"/>
                <a:gd name="connsiteY5" fmla="*/ 0 h 3747007"/>
                <a:gd name="connsiteX0" fmla="*/ 0 w 2919412"/>
                <a:gd name="connsiteY0" fmla="*/ 3095625 h 3742244"/>
                <a:gd name="connsiteX1" fmla="*/ 515 w 2919412"/>
                <a:gd name="connsiteY1" fmla="*/ 37406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412" h="3742244" extrusionOk="0">
                  <a:moveTo>
                    <a:pt x="0" y="3095625"/>
                  </a:moveTo>
                  <a:cubicBezTo>
                    <a:pt x="172" y="3306402"/>
                    <a:pt x="343" y="3529880"/>
                    <a:pt x="515" y="3740657"/>
                  </a:cubicBezTo>
                  <a:lnTo>
                    <a:pt x="881576" y="3742244"/>
                  </a:lnTo>
                  <a:cubicBezTo>
                    <a:pt x="887754" y="2588492"/>
                    <a:pt x="874883" y="1410927"/>
                    <a:pt x="881061" y="257175"/>
                  </a:cubicBezTo>
                  <a:lnTo>
                    <a:pt x="2919412" y="257175"/>
                  </a:lnTo>
                  <a:cubicBezTo>
                    <a:pt x="2919412" y="171450"/>
                    <a:pt x="2919411" y="85725"/>
                    <a:pt x="2919411"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18" name="Grafik 17"/>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742723" y="3485332"/>
              <a:ext cx="1237473" cy="2096343"/>
            </a:xfrm>
            <a:prstGeom prst="rect">
              <a:avLst/>
            </a:prstGeom>
          </p:spPr>
        </p:pic>
        <p:sp>
          <p:nvSpPr>
            <p:cNvPr id="19" name="Textfeld 18"/>
            <p:cNvSpPr txBox="1"/>
            <p:nvPr/>
          </p:nvSpPr>
          <p:spPr bwMode="auto">
            <a:xfrm>
              <a:off x="3296570" y="5672431"/>
              <a:ext cx="1017781" cy="542692"/>
            </a:xfrm>
            <a:prstGeom prst="rect">
              <a:avLst/>
            </a:prstGeom>
            <a:noFill/>
          </p:spPr>
          <p:txBody>
            <a:bodyPr wrap="none" rtlCol="0">
              <a:spAutoFit/>
            </a:bodyPr>
            <a:lstStyle/>
            <a:p>
              <a:pPr>
                <a:defRPr/>
              </a:pPr>
              <a:r>
                <a:rPr lang="de-DE" dirty="0">
                  <a:latin typeface="Calibri" panose="020F0502020204030204" pitchFamily="34" charset="0"/>
                </a:rPr>
                <a:t>String 2</a:t>
              </a:r>
              <a:endParaRPr dirty="0">
                <a:latin typeface="Calibri" panose="020F0502020204030204" pitchFamily="34" charset="0"/>
              </a:endParaRPr>
            </a:p>
          </p:txBody>
        </p:sp>
        <p:pic>
          <p:nvPicPr>
            <p:cNvPr id="20" name="Grafik 19"/>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742723" y="1353295"/>
              <a:ext cx="1237473" cy="2096343"/>
            </a:xfrm>
            <a:prstGeom prst="rect">
              <a:avLst/>
            </a:prstGeom>
          </p:spPr>
        </p:pic>
      </p:grpSp>
      <p:grpSp>
        <p:nvGrpSpPr>
          <p:cNvPr id="21" name="Gruppieren 20"/>
          <p:cNvGrpSpPr/>
          <p:nvPr/>
        </p:nvGrpSpPr>
        <p:grpSpPr bwMode="auto">
          <a:xfrm>
            <a:off x="194051" y="1469170"/>
            <a:ext cx="5966729" cy="5180521"/>
            <a:chOff x="-184325" y="-326437"/>
            <a:chExt cx="6838075" cy="7612194"/>
          </a:xfrm>
        </p:grpSpPr>
        <p:sp>
          <p:nvSpPr>
            <p:cNvPr id="22" name="Freihandform 27"/>
            <p:cNvSpPr/>
            <p:nvPr/>
          </p:nvSpPr>
          <p:spPr bwMode="auto">
            <a:xfrm>
              <a:off x="1847059" y="2020012"/>
              <a:ext cx="4806691" cy="4123336"/>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4648200"/>
                <a:gd name="connsiteY0" fmla="*/ 3333750 h 4724400"/>
                <a:gd name="connsiteX1" fmla="*/ 3248025 w 4648200"/>
                <a:gd name="connsiteY1" fmla="*/ 3333750 h 4724400"/>
                <a:gd name="connsiteX2" fmla="*/ 3238500 w 4648200"/>
                <a:gd name="connsiteY2" fmla="*/ 4724400 h 4724400"/>
                <a:gd name="connsiteX3" fmla="*/ 3886200 w 4648200"/>
                <a:gd name="connsiteY3" fmla="*/ 472440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4648200 w 4648200"/>
                <a:gd name="connsiteY3" fmla="*/ 51435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0 w 4648200"/>
                <a:gd name="connsiteY1" fmla="*/ 4429125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438650"/>
                <a:gd name="connsiteX1" fmla="*/ 0 w 4648200"/>
                <a:gd name="connsiteY1" fmla="*/ 4429125 h 4438650"/>
                <a:gd name="connsiteX2" fmla="*/ 2676525 w 4648200"/>
                <a:gd name="connsiteY2" fmla="*/ 4438650 h 4438650"/>
                <a:gd name="connsiteX3" fmla="*/ 3417662 w 4648200"/>
                <a:gd name="connsiteY3" fmla="*/ 506720 h 4438650"/>
                <a:gd name="connsiteX4" fmla="*/ 4648200 w 4648200"/>
                <a:gd name="connsiteY4" fmla="*/ 514350 h 4438650"/>
                <a:gd name="connsiteX5" fmla="*/ 4648200 w 4648200"/>
                <a:gd name="connsiteY5" fmla="*/ 0 h 4438650"/>
                <a:gd name="connsiteX0" fmla="*/ 0 w 4648200"/>
                <a:gd name="connsiteY0" fmla="*/ 3333750 h 4438650"/>
                <a:gd name="connsiteX1" fmla="*/ 0 w 4648200"/>
                <a:gd name="connsiteY1" fmla="*/ 4429125 h 4438650"/>
                <a:gd name="connsiteX2" fmla="*/ 2676525 w 4648200"/>
                <a:gd name="connsiteY2" fmla="*/ 4438650 h 4438650"/>
                <a:gd name="connsiteX3" fmla="*/ 2741387 w 4648200"/>
                <a:gd name="connsiteY3" fmla="*/ 516245 h 4438650"/>
                <a:gd name="connsiteX4" fmla="*/ 4648200 w 4648200"/>
                <a:gd name="connsiteY4" fmla="*/ 514350 h 4438650"/>
                <a:gd name="connsiteX5" fmla="*/ 4648200 w 4648200"/>
                <a:gd name="connsiteY5" fmla="*/ 0 h 4438650"/>
                <a:gd name="connsiteX0" fmla="*/ 0 w 5124450"/>
                <a:gd name="connsiteY0" fmla="*/ 3476625 h 4438650"/>
                <a:gd name="connsiteX1" fmla="*/ 476250 w 5124450"/>
                <a:gd name="connsiteY1" fmla="*/ 442912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438650"/>
                <a:gd name="connsiteX1" fmla="*/ 0 w 5124450"/>
                <a:gd name="connsiteY1" fmla="*/ 406717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076700"/>
                <a:gd name="connsiteX1" fmla="*/ 0 w 5124450"/>
                <a:gd name="connsiteY1" fmla="*/ 4067175 h 4076700"/>
                <a:gd name="connsiteX2" fmla="*/ 3238500 w 5124450"/>
                <a:gd name="connsiteY2" fmla="*/ 4076700 h 4076700"/>
                <a:gd name="connsiteX3" fmla="*/ 3217637 w 5124450"/>
                <a:gd name="connsiteY3" fmla="*/ 516245 h 4076700"/>
                <a:gd name="connsiteX4" fmla="*/ 5124450 w 5124450"/>
                <a:gd name="connsiteY4" fmla="*/ 514350 h 4076700"/>
                <a:gd name="connsiteX5" fmla="*/ 5124450 w 5124450"/>
                <a:gd name="connsiteY5" fmla="*/ 0 h 4076700"/>
                <a:gd name="connsiteX0" fmla="*/ 0 w 5124450"/>
                <a:gd name="connsiteY0" fmla="*/ 3476625 h 4086225"/>
                <a:gd name="connsiteX1" fmla="*/ 0 w 5124450"/>
                <a:gd name="connsiteY1" fmla="*/ 4067175 h 4086225"/>
                <a:gd name="connsiteX2" fmla="*/ 3219450 w 5124450"/>
                <a:gd name="connsiteY2" fmla="*/ 4086225 h 4086225"/>
                <a:gd name="connsiteX3" fmla="*/ 3217637 w 5124450"/>
                <a:gd name="connsiteY3" fmla="*/ 516245 h 4086225"/>
                <a:gd name="connsiteX4" fmla="*/ 5124450 w 5124450"/>
                <a:gd name="connsiteY4" fmla="*/ 514350 h 4086225"/>
                <a:gd name="connsiteX5" fmla="*/ 5124450 w 5124450"/>
                <a:gd name="connsiteY5" fmla="*/ 0 h 4086225"/>
                <a:gd name="connsiteX0" fmla="*/ 0 w 5124450"/>
                <a:gd name="connsiteY0" fmla="*/ 3495675 h 4105275"/>
                <a:gd name="connsiteX1" fmla="*/ 0 w 5124450"/>
                <a:gd name="connsiteY1" fmla="*/ 4086225 h 4105275"/>
                <a:gd name="connsiteX2" fmla="*/ 3219450 w 5124450"/>
                <a:gd name="connsiteY2" fmla="*/ 4105275 h 4105275"/>
                <a:gd name="connsiteX3" fmla="*/ 3217637 w 5124450"/>
                <a:gd name="connsiteY3" fmla="*/ 535295 h 4105275"/>
                <a:gd name="connsiteX4" fmla="*/ 5124450 w 5124450"/>
                <a:gd name="connsiteY4" fmla="*/ 533400 h 4105275"/>
                <a:gd name="connsiteX5" fmla="*/ 4991100 w 5124450"/>
                <a:gd name="connsiteY5" fmla="*/ 0 h 4105275"/>
                <a:gd name="connsiteX0" fmla="*/ 0 w 5019675"/>
                <a:gd name="connsiteY0" fmla="*/ 3495675 h 4105275"/>
                <a:gd name="connsiteX1" fmla="*/ 0 w 5019675"/>
                <a:gd name="connsiteY1" fmla="*/ 4086225 h 4105275"/>
                <a:gd name="connsiteX2" fmla="*/ 3219450 w 5019675"/>
                <a:gd name="connsiteY2" fmla="*/ 4105275 h 4105275"/>
                <a:gd name="connsiteX3" fmla="*/ 3217637 w 5019675"/>
                <a:gd name="connsiteY3" fmla="*/ 535295 h 4105275"/>
                <a:gd name="connsiteX4" fmla="*/ 5019675 w 5019675"/>
                <a:gd name="connsiteY4" fmla="*/ 523875 h 4105275"/>
                <a:gd name="connsiteX5" fmla="*/ 4991100 w 5019675"/>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5245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104595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4991100 w 5306951"/>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5297380 w 5306951"/>
                <a:gd name="connsiteY5" fmla="*/ 0 h 4105275"/>
                <a:gd name="connsiteX0" fmla="*/ 0 w 5297380"/>
                <a:gd name="connsiteY0" fmla="*/ 3495675 h 4105275"/>
                <a:gd name="connsiteX1" fmla="*/ 0 w 5297380"/>
                <a:gd name="connsiteY1" fmla="*/ 4086225 h 4105275"/>
                <a:gd name="connsiteX2" fmla="*/ 3104595 w 5297380"/>
                <a:gd name="connsiteY2" fmla="*/ 4105275 h 4105275"/>
                <a:gd name="connsiteX3" fmla="*/ 3102782 w 5297380"/>
                <a:gd name="connsiteY3" fmla="*/ 516245 h 4105275"/>
                <a:gd name="connsiteX4" fmla="*/ 5297380 w 5297380"/>
                <a:gd name="connsiteY4" fmla="*/ 536575 h 4105275"/>
                <a:gd name="connsiteX5" fmla="*/ 5297380 w 5297380"/>
                <a:gd name="connsiteY5" fmla="*/ 0 h 4105275"/>
                <a:gd name="connsiteX0" fmla="*/ 0 w 5310142"/>
                <a:gd name="connsiteY0" fmla="*/ 3495675 h 4105275"/>
                <a:gd name="connsiteX1" fmla="*/ 0 w 5310142"/>
                <a:gd name="connsiteY1" fmla="*/ 4086225 h 4105275"/>
                <a:gd name="connsiteX2" fmla="*/ 3104595 w 5310142"/>
                <a:gd name="connsiteY2" fmla="*/ 4105275 h 4105275"/>
                <a:gd name="connsiteX3" fmla="*/ 3102782 w 5310142"/>
                <a:gd name="connsiteY3" fmla="*/ 516245 h 4105275"/>
                <a:gd name="connsiteX4" fmla="*/ 5310142 w 5310142"/>
                <a:gd name="connsiteY4" fmla="*/ 536575 h 4105275"/>
                <a:gd name="connsiteX5" fmla="*/ 5297380 w 5310142"/>
                <a:gd name="connsiteY5" fmla="*/ 0 h 4105275"/>
                <a:gd name="connsiteX0" fmla="*/ 0 w 5303761"/>
                <a:gd name="connsiteY0" fmla="*/ 3495675 h 4105275"/>
                <a:gd name="connsiteX1" fmla="*/ 0 w 5303761"/>
                <a:gd name="connsiteY1" fmla="*/ 4086225 h 4105275"/>
                <a:gd name="connsiteX2" fmla="*/ 3104595 w 5303761"/>
                <a:gd name="connsiteY2" fmla="*/ 4105275 h 4105275"/>
                <a:gd name="connsiteX3" fmla="*/ 3102782 w 5303761"/>
                <a:gd name="connsiteY3" fmla="*/ 516245 h 4105275"/>
                <a:gd name="connsiteX4" fmla="*/ 5303761 w 5303761"/>
                <a:gd name="connsiteY4" fmla="*/ 536575 h 4105275"/>
                <a:gd name="connsiteX5" fmla="*/ 5297380 w 5303761"/>
                <a:gd name="connsiteY5" fmla="*/ 0 h 4105275"/>
                <a:gd name="connsiteX0" fmla="*/ 0 w 5298976"/>
                <a:gd name="connsiteY0" fmla="*/ 3495675 h 4105275"/>
                <a:gd name="connsiteX1" fmla="*/ 0 w 5298976"/>
                <a:gd name="connsiteY1" fmla="*/ 408622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11108 w 5050069"/>
                <a:gd name="connsiteY0" fmla="*/ 3467806 h 4105275"/>
                <a:gd name="connsiteX1" fmla="*/ 3461 w 5050069"/>
                <a:gd name="connsiteY1" fmla="*/ 4104805 h 4105275"/>
                <a:gd name="connsiteX2" fmla="*/ 2855688 w 5050069"/>
                <a:gd name="connsiteY2" fmla="*/ 4105275 h 4105275"/>
                <a:gd name="connsiteX3" fmla="*/ 2853875 w 5050069"/>
                <a:gd name="connsiteY3" fmla="*/ 516245 h 4105275"/>
                <a:gd name="connsiteX4" fmla="*/ 5050069 w 5050069"/>
                <a:gd name="connsiteY4" fmla="*/ 517525 h 4105275"/>
                <a:gd name="connsiteX5" fmla="*/ 5048473 w 5050069"/>
                <a:gd name="connsiteY5" fmla="*/ 0 h 4105275"/>
                <a:gd name="connsiteX0" fmla="*/ 0 w 5051197"/>
                <a:gd name="connsiteY0" fmla="*/ 3452942 h 4105275"/>
                <a:gd name="connsiteX1" fmla="*/ 4589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 name="connsiteX0" fmla="*/ 0 w 5051197"/>
                <a:gd name="connsiteY0" fmla="*/ 3452942 h 4105275"/>
                <a:gd name="connsiteX1" fmla="*/ 10706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1197" h="4105275" extrusionOk="0">
                  <a:moveTo>
                    <a:pt x="0" y="3452942"/>
                  </a:moveTo>
                  <a:cubicBezTo>
                    <a:pt x="33140" y="3646695"/>
                    <a:pt x="-7138" y="3901762"/>
                    <a:pt x="10706" y="4104805"/>
                  </a:cubicBezTo>
                  <a:lnTo>
                    <a:pt x="2856816" y="4105275"/>
                  </a:lnTo>
                  <a:cubicBezTo>
                    <a:pt x="2856212" y="2915282"/>
                    <a:pt x="2855607" y="1706238"/>
                    <a:pt x="2855003" y="516245"/>
                  </a:cubicBezTo>
                  <a:lnTo>
                    <a:pt x="5051197" y="517525"/>
                  </a:lnTo>
                  <a:lnTo>
                    <a:pt x="5049601"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3" name="Text Box 15"/>
            <p:cNvSpPr txBox="1">
              <a:spLocks noChangeArrowheads="1"/>
            </p:cNvSpPr>
            <p:nvPr/>
          </p:nvSpPr>
          <p:spPr bwMode="auto">
            <a:xfrm>
              <a:off x="1150956" y="-326437"/>
              <a:ext cx="1543645" cy="542692"/>
            </a:xfrm>
            <a:prstGeom prst="rect">
              <a:avLst/>
            </a:prstGeom>
            <a:noFill/>
            <a:ln w="9525">
              <a:noFill/>
              <a:miter lim="800000"/>
              <a:headEnd/>
              <a:tailEnd/>
            </a:ln>
          </p:spPr>
          <p:txBody>
            <a:bodyPr wrap="square">
              <a:spAutoFit/>
            </a:bodyPr>
            <a:lstStyle/>
            <a:p>
              <a:pPr>
                <a:defRPr/>
              </a:pPr>
              <a:r>
                <a:rPr lang="de-DE" sz="1800" dirty="0">
                  <a:latin typeface="Calibri" panose="020F0502020204030204" pitchFamily="34" charset="0"/>
                </a:rPr>
                <a:t>PV-Module</a:t>
              </a:r>
              <a:endParaRPr dirty="0">
                <a:latin typeface="Calibri" panose="020F0502020204030204" pitchFamily="34" charset="0"/>
              </a:endParaRPr>
            </a:p>
          </p:txBody>
        </p:sp>
        <p:sp>
          <p:nvSpPr>
            <p:cNvPr id="24" name="Freihandform 10"/>
            <p:cNvSpPr/>
            <p:nvPr/>
          </p:nvSpPr>
          <p:spPr bwMode="auto">
            <a:xfrm>
              <a:off x="2374468" y="899231"/>
              <a:ext cx="4169205" cy="152012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3810000 w 4076700"/>
                <a:gd name="connsiteY4" fmla="*/ 110490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57650 w 4076700"/>
                <a:gd name="connsiteY4" fmla="*/ 1085850 h 1514475"/>
                <a:gd name="connsiteX0" fmla="*/ 0 w 4095750"/>
                <a:gd name="connsiteY0" fmla="*/ 9525 h 1514475"/>
                <a:gd name="connsiteX1" fmla="*/ 1952625 w 4095750"/>
                <a:gd name="connsiteY1" fmla="*/ 0 h 1514475"/>
                <a:gd name="connsiteX2" fmla="*/ 1990725 w 4095750"/>
                <a:gd name="connsiteY2" fmla="*/ 1495425 h 1514475"/>
                <a:gd name="connsiteX3" fmla="*/ 4076700 w 4095750"/>
                <a:gd name="connsiteY3" fmla="*/ 1514475 h 1514475"/>
                <a:gd name="connsiteX4" fmla="*/ 4095750 w 4095750"/>
                <a:gd name="connsiteY4" fmla="*/ 108585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67175 w 4076700"/>
                <a:gd name="connsiteY4" fmla="*/ 1104900 h 1514475"/>
                <a:gd name="connsiteX0" fmla="*/ 0 w 4083050"/>
                <a:gd name="connsiteY0" fmla="*/ 9525 h 1514475"/>
                <a:gd name="connsiteX1" fmla="*/ 1952625 w 4083050"/>
                <a:gd name="connsiteY1" fmla="*/ 0 h 1514475"/>
                <a:gd name="connsiteX2" fmla="*/ 1990725 w 4083050"/>
                <a:gd name="connsiteY2" fmla="*/ 1495425 h 1514475"/>
                <a:gd name="connsiteX3" fmla="*/ 4076700 w 4083050"/>
                <a:gd name="connsiteY3" fmla="*/ 1514475 h 1514475"/>
                <a:gd name="connsiteX4" fmla="*/ 4083050 w 4083050"/>
                <a:gd name="connsiteY4" fmla="*/ 1108075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73525 w 4076700"/>
                <a:gd name="connsiteY4" fmla="*/ 1108075 h 151447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108075 h 149542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079500 h 1495425"/>
                <a:gd name="connsiteX0" fmla="*/ 0 w 4076700"/>
                <a:gd name="connsiteY0" fmla="*/ 3175 h 1489075"/>
                <a:gd name="connsiteX1" fmla="*/ 1984375 w 4076700"/>
                <a:gd name="connsiteY1" fmla="*/ 0 h 1489075"/>
                <a:gd name="connsiteX2" fmla="*/ 1990725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175 h 1489075"/>
                <a:gd name="connsiteX1" fmla="*/ 1984375 w 4076700"/>
                <a:gd name="connsiteY1" fmla="*/ 0 h 1489075"/>
                <a:gd name="connsiteX2" fmla="*/ 2090590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0883 h 1516783"/>
                <a:gd name="connsiteX1" fmla="*/ 2139720 w 4076700"/>
                <a:gd name="connsiteY1" fmla="*/ 0 h 1516783"/>
                <a:gd name="connsiteX2" fmla="*/ 2090590 w 4076700"/>
                <a:gd name="connsiteY2" fmla="*/ 1516783 h 1516783"/>
                <a:gd name="connsiteX3" fmla="*/ 4076700 w 4076700"/>
                <a:gd name="connsiteY3" fmla="*/ 1512020 h 1516783"/>
                <a:gd name="connsiteX4" fmla="*/ 4073525 w 4076700"/>
                <a:gd name="connsiteY4" fmla="*/ 1100858 h 1516783"/>
                <a:gd name="connsiteX0" fmla="*/ 0 w 4076700"/>
                <a:gd name="connsiteY0" fmla="*/ 3174 h 1489074"/>
                <a:gd name="connsiteX1" fmla="*/ 2062049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076700"/>
                <a:gd name="connsiteY0" fmla="*/ 3174 h 1489074"/>
                <a:gd name="connsiteX1" fmla="*/ 2091330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193825"/>
                <a:gd name="connsiteY0" fmla="*/ 3174 h 1489074"/>
                <a:gd name="connsiteX1" fmla="*/ 2208455 w 4193825"/>
                <a:gd name="connsiteY1" fmla="*/ 0 h 1489074"/>
                <a:gd name="connsiteX2" fmla="*/ 2207715 w 4193825"/>
                <a:gd name="connsiteY2" fmla="*/ 1489074 h 1489074"/>
                <a:gd name="connsiteX3" fmla="*/ 4193825 w 4193825"/>
                <a:gd name="connsiteY3" fmla="*/ 1484311 h 1489074"/>
                <a:gd name="connsiteX4" fmla="*/ 4190650 w 4193825"/>
                <a:gd name="connsiteY4" fmla="*/ 1073149 h 148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3825" h="1489074" extrusionOk="0">
                  <a:moveTo>
                    <a:pt x="0" y="3174"/>
                  </a:moveTo>
                  <a:lnTo>
                    <a:pt x="2208455" y="0"/>
                  </a:lnTo>
                  <a:cubicBezTo>
                    <a:pt x="2210572" y="496358"/>
                    <a:pt x="2205598" y="992716"/>
                    <a:pt x="2207715" y="1489074"/>
                  </a:cubicBezTo>
                  <a:lnTo>
                    <a:pt x="4193825" y="1484311"/>
                  </a:lnTo>
                  <a:cubicBezTo>
                    <a:pt x="4192767" y="1348844"/>
                    <a:pt x="4191708" y="1208616"/>
                    <a:pt x="4190650" y="1073149"/>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5" name="Freihandform 28"/>
            <p:cNvSpPr/>
            <p:nvPr/>
          </p:nvSpPr>
          <p:spPr bwMode="auto">
            <a:xfrm>
              <a:off x="1834152" y="2598828"/>
              <a:ext cx="9525" cy="129540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1943100"/>
                <a:gd name="connsiteY0" fmla="*/ 0 h 1295400"/>
                <a:gd name="connsiteX1" fmla="*/ 9525 w 1943100"/>
                <a:gd name="connsiteY1" fmla="*/ 1295400 h 1295400"/>
                <a:gd name="connsiteX2" fmla="*/ 1924050 w 1943100"/>
                <a:gd name="connsiteY2" fmla="*/ 1295400 h 1295400"/>
                <a:gd name="connsiteX3" fmla="*/ 1943100 w 1943100"/>
                <a:gd name="connsiteY3" fmla="*/ 1076325 h 1295400"/>
                <a:gd name="connsiteX0" fmla="*/ 0 w 1924050"/>
                <a:gd name="connsiteY0" fmla="*/ 0 h 1295400"/>
                <a:gd name="connsiteX1" fmla="*/ 9525 w 1924050"/>
                <a:gd name="connsiteY1" fmla="*/ 1295400 h 1295400"/>
                <a:gd name="connsiteX2" fmla="*/ 1924050 w 1924050"/>
                <a:gd name="connsiteY2" fmla="*/ 1295400 h 1295400"/>
                <a:gd name="connsiteX0" fmla="*/ 0 w 9525"/>
                <a:gd name="connsiteY0" fmla="*/ 0 h 1295400"/>
                <a:gd name="connsiteX1" fmla="*/ 9525 w 9525"/>
                <a:gd name="connsiteY1" fmla="*/ 1295400 h 1295400"/>
              </a:gdLst>
              <a:ahLst/>
              <a:cxnLst>
                <a:cxn ang="0">
                  <a:pos x="connsiteX0" y="connsiteY0"/>
                </a:cxn>
                <a:cxn ang="0">
                  <a:pos x="connsiteX1" y="connsiteY1"/>
                </a:cxn>
              </a:cxnLst>
              <a:rect l="l" t="t" r="r" b="b"/>
              <a:pathLst>
                <a:path w="9525" h="1295400" extrusionOk="0">
                  <a:moveTo>
                    <a:pt x="0" y="0"/>
                  </a:moveTo>
                  <a:lnTo>
                    <a:pt x="9525" y="129540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26" name="Grafik 25"/>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1222587" y="661965"/>
              <a:ext cx="1237473" cy="2096343"/>
            </a:xfrm>
            <a:prstGeom prst="rect">
              <a:avLst/>
            </a:prstGeom>
          </p:spPr>
        </p:pic>
        <p:pic>
          <p:nvPicPr>
            <p:cNvPr id="27" name="Grafik 26"/>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1222586" y="3789041"/>
              <a:ext cx="1237473" cy="2096343"/>
            </a:xfrm>
            <a:prstGeom prst="rect">
              <a:avLst/>
            </a:prstGeom>
          </p:spPr>
        </p:pic>
        <p:sp>
          <p:nvSpPr>
            <p:cNvPr id="28" name="Textfeld 27"/>
            <p:cNvSpPr txBox="1"/>
            <p:nvPr/>
          </p:nvSpPr>
          <p:spPr bwMode="auto">
            <a:xfrm rot="5400000">
              <a:off x="1628723" y="3105106"/>
              <a:ext cx="582263" cy="425310"/>
            </a:xfrm>
            <a:prstGeom prst="rect">
              <a:avLst/>
            </a:prstGeom>
            <a:solidFill>
              <a:schemeClr val="bg1"/>
            </a:solidFill>
          </p:spPr>
          <p:txBody>
            <a:bodyPr wrap="none" rtlCol="0">
              <a:spAutoFit/>
            </a:bodyPr>
            <a:lstStyle/>
            <a:p>
              <a:pPr>
                <a:defRPr/>
              </a:pPr>
              <a:r>
                <a:rPr lang="de-DE" dirty="0">
                  <a:latin typeface="Calibri" panose="020F0502020204030204" pitchFamily="34" charset="0"/>
                </a:rPr>
                <a:t>… </a:t>
              </a:r>
              <a:endParaRPr dirty="0">
                <a:latin typeface="Calibri" panose="020F0502020204030204" pitchFamily="34" charset="0"/>
              </a:endParaRPr>
            </a:p>
          </p:txBody>
        </p:sp>
        <p:sp>
          <p:nvSpPr>
            <p:cNvPr id="29" name="Textfeld 28"/>
            <p:cNvSpPr txBox="1"/>
            <p:nvPr/>
          </p:nvSpPr>
          <p:spPr bwMode="auto">
            <a:xfrm>
              <a:off x="-184325" y="2076919"/>
              <a:ext cx="1725354" cy="1899422"/>
            </a:xfrm>
            <a:prstGeom prst="rect">
              <a:avLst/>
            </a:prstGeom>
            <a:noFill/>
          </p:spPr>
          <p:txBody>
            <a:bodyPr wrap="square" rtlCol="0">
              <a:spAutoFit/>
            </a:bodyPr>
            <a:lstStyle/>
            <a:p>
              <a:pPr>
                <a:defRPr/>
              </a:pPr>
              <a:r>
                <a:rPr lang="de-DE" dirty="0">
                  <a:latin typeface="Calibri" panose="020F0502020204030204" pitchFamily="34" charset="0"/>
                </a:rPr>
                <a:t>bis zu </a:t>
              </a:r>
              <a:endParaRPr dirty="0">
                <a:latin typeface="Calibri" panose="020F0502020204030204" pitchFamily="34" charset="0"/>
              </a:endParaRPr>
            </a:p>
            <a:p>
              <a:pPr>
                <a:defRPr/>
              </a:pPr>
              <a:r>
                <a:rPr lang="de-DE" dirty="0">
                  <a:latin typeface="Calibri" panose="020F0502020204030204" pitchFamily="34" charset="0"/>
                </a:rPr>
                <a:t>ca. 18 Module</a:t>
              </a:r>
              <a:br>
                <a:rPr lang="de-DE" dirty="0">
                  <a:latin typeface="Calibri" panose="020F0502020204030204" pitchFamily="34" charset="0"/>
                </a:rPr>
              </a:br>
              <a:r>
                <a:rPr lang="de-DE" sz="1200" dirty="0">
                  <a:latin typeface="Calibri" panose="020F0502020204030204" pitchFamily="34" charset="0"/>
                </a:rPr>
                <a:t>(wg. Spannungs-grenze)</a:t>
              </a:r>
              <a:endParaRPr dirty="0">
                <a:latin typeface="Calibri" panose="020F0502020204030204" pitchFamily="34" charset="0"/>
              </a:endParaRPr>
            </a:p>
          </p:txBody>
        </p:sp>
        <p:sp>
          <p:nvSpPr>
            <p:cNvPr id="30" name="Textfeld 29"/>
            <p:cNvSpPr txBox="1"/>
            <p:nvPr/>
          </p:nvSpPr>
          <p:spPr bwMode="auto">
            <a:xfrm>
              <a:off x="1401354" y="6065530"/>
              <a:ext cx="1032816" cy="542692"/>
            </a:xfrm>
            <a:prstGeom prst="rect">
              <a:avLst/>
            </a:prstGeom>
            <a:noFill/>
          </p:spPr>
          <p:txBody>
            <a:bodyPr wrap="none" rtlCol="0">
              <a:spAutoFit/>
            </a:bodyPr>
            <a:lstStyle/>
            <a:p>
              <a:pPr>
                <a:defRPr/>
              </a:pPr>
              <a:r>
                <a:rPr lang="de-DE" dirty="0">
                  <a:solidFill>
                    <a:schemeClr val="accent4">
                      <a:lumMod val="75000"/>
                    </a:schemeClr>
                  </a:solidFill>
                  <a:latin typeface="Calibri" panose="020F0502020204030204" pitchFamily="34" charset="0"/>
                </a:rPr>
                <a:t>String 1</a:t>
              </a:r>
              <a:endParaRPr dirty="0">
                <a:latin typeface="Calibri" panose="020F0502020204030204" pitchFamily="34" charset="0"/>
              </a:endParaRPr>
            </a:p>
          </p:txBody>
        </p:sp>
        <p:sp>
          <p:nvSpPr>
            <p:cNvPr id="31" name="Text Box 15"/>
            <p:cNvSpPr txBox="1">
              <a:spLocks noChangeArrowheads="1"/>
            </p:cNvSpPr>
            <p:nvPr/>
          </p:nvSpPr>
          <p:spPr bwMode="auto">
            <a:xfrm>
              <a:off x="1828333" y="6516944"/>
              <a:ext cx="3158974" cy="768813"/>
            </a:xfrm>
            <a:prstGeom prst="rect">
              <a:avLst/>
            </a:prstGeom>
            <a:noFill/>
            <a:ln w="9525">
              <a:noFill/>
              <a:miter lim="800000"/>
              <a:headEnd/>
              <a:tailEnd/>
            </a:ln>
          </p:spPr>
          <p:txBody>
            <a:bodyPr wrap="square">
              <a:spAutoFit/>
            </a:bodyPr>
            <a:lstStyle/>
            <a:p>
              <a:pPr algn="ctr">
                <a:defRPr/>
              </a:pPr>
              <a:r>
                <a:rPr lang="de-DE" sz="1400" dirty="0">
                  <a:solidFill>
                    <a:schemeClr val="accent4">
                      <a:lumMod val="75000"/>
                    </a:schemeClr>
                  </a:solidFill>
                  <a:latin typeface="Calibri" panose="020F0502020204030204" pitchFamily="34" charset="0"/>
                </a:rPr>
                <a:t>Gleichstrom mit Spannung bis </a:t>
              </a:r>
              <a:br>
                <a:rPr lang="de-DE" sz="1400" dirty="0">
                  <a:solidFill>
                    <a:schemeClr val="accent4">
                      <a:lumMod val="75000"/>
                    </a:schemeClr>
                  </a:solidFill>
                  <a:latin typeface="Calibri" panose="020F0502020204030204" pitchFamily="34" charset="0"/>
                </a:rPr>
              </a:br>
              <a:r>
                <a:rPr lang="de-DE" sz="1400" dirty="0">
                  <a:solidFill>
                    <a:schemeClr val="accent4">
                      <a:lumMod val="75000"/>
                    </a:schemeClr>
                  </a:solidFill>
                  <a:latin typeface="Calibri" panose="020F0502020204030204" pitchFamily="34" charset="0"/>
                </a:rPr>
                <a:t>1.000 V  - 1.500 V</a:t>
              </a:r>
              <a:endParaRPr dirty="0">
                <a:latin typeface="Calibri" panose="020F0502020204030204" pitchFamily="34" charset="0"/>
              </a:endParaRPr>
            </a:p>
          </p:txBody>
        </p:sp>
      </p:grpSp>
      <p:grpSp>
        <p:nvGrpSpPr>
          <p:cNvPr id="32" name="Gruppieren 31"/>
          <p:cNvGrpSpPr/>
          <p:nvPr/>
        </p:nvGrpSpPr>
        <p:grpSpPr bwMode="auto">
          <a:xfrm>
            <a:off x="3472773" y="1623246"/>
            <a:ext cx="1889271" cy="4851603"/>
            <a:chOff x="3610291" y="107109"/>
            <a:chExt cx="2175618" cy="5474566"/>
          </a:xfrm>
        </p:grpSpPr>
        <p:cxnSp>
          <p:nvCxnSpPr>
            <p:cNvPr id="33" name="Gerader Verbinder 32"/>
            <p:cNvCxnSpPr>
              <a:cxnSpLocks/>
            </p:cNvCxnSpPr>
            <p:nvPr/>
          </p:nvCxnSpPr>
          <p:spPr bwMode="auto">
            <a:xfrm>
              <a:off x="4726266" y="292006"/>
              <a:ext cx="0" cy="52896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bwMode="auto">
            <a:xfrm>
              <a:off x="4701961" y="110324"/>
              <a:ext cx="1083948"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im Haus</a:t>
              </a:r>
              <a:endParaRPr dirty="0">
                <a:latin typeface="Calibri" panose="020F0502020204030204" pitchFamily="34" charset="0"/>
              </a:endParaRPr>
            </a:p>
          </p:txBody>
        </p:sp>
        <p:sp>
          <p:nvSpPr>
            <p:cNvPr id="35" name="Textfeld 34"/>
            <p:cNvSpPr txBox="1"/>
            <p:nvPr/>
          </p:nvSpPr>
          <p:spPr bwMode="auto">
            <a:xfrm>
              <a:off x="3610291" y="107109"/>
              <a:ext cx="1126407"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draußen</a:t>
              </a:r>
              <a:endParaRPr dirty="0">
                <a:latin typeface="Calibri" panose="020F0502020204030204" pitchFamily="34" charset="0"/>
              </a:endParaRPr>
            </a:p>
          </p:txBody>
        </p:sp>
      </p:grpSp>
      <p:grpSp>
        <p:nvGrpSpPr>
          <p:cNvPr id="39" name="Gruppieren 38"/>
          <p:cNvGrpSpPr/>
          <p:nvPr/>
        </p:nvGrpSpPr>
        <p:grpSpPr bwMode="auto">
          <a:xfrm>
            <a:off x="6955821" y="1843680"/>
            <a:ext cx="2948010" cy="1980303"/>
            <a:chOff x="7050339" y="189000"/>
            <a:chExt cx="3394826" cy="2909832"/>
          </a:xfrm>
        </p:grpSpPr>
        <p:sp>
          <p:nvSpPr>
            <p:cNvPr id="40" name="Textfeld 39"/>
            <p:cNvSpPr txBox="1"/>
            <p:nvPr/>
          </p:nvSpPr>
          <p:spPr bwMode="auto">
            <a:xfrm>
              <a:off x="7050339" y="2167625"/>
              <a:ext cx="1774340" cy="859261"/>
            </a:xfrm>
            <a:prstGeom prst="rect">
              <a:avLst/>
            </a:prstGeom>
            <a:noFill/>
          </p:spPr>
          <p:txBody>
            <a:bodyPr wrap="none" rtlCol="0">
              <a:spAutoFit/>
            </a:bodyPr>
            <a:lstStyle/>
            <a:p>
              <a:pPr algn="ctr">
                <a:defRPr/>
              </a:pPr>
              <a:r>
                <a:rPr lang="de-DE" sz="1600" dirty="0">
                  <a:solidFill>
                    <a:srgbClr val="00B0F0"/>
                  </a:solidFill>
                  <a:latin typeface="Calibri" panose="020F0502020204030204" pitchFamily="34" charset="0"/>
                </a:rPr>
                <a:t>Wechsel-</a:t>
              </a:r>
              <a:br>
                <a:rPr lang="de-DE" sz="1600" dirty="0">
                  <a:solidFill>
                    <a:srgbClr val="00B0F0"/>
                  </a:solidFill>
                  <a:latin typeface="Calibri" panose="020F0502020204030204" pitchFamily="34" charset="0"/>
                </a:rPr>
              </a:br>
              <a:r>
                <a:rPr lang="de-DE" sz="1600" dirty="0">
                  <a:solidFill>
                    <a:srgbClr val="00B0F0"/>
                  </a:solidFill>
                  <a:latin typeface="Calibri" panose="020F0502020204030204" pitchFamily="34" charset="0"/>
                </a:rPr>
                <a:t>Strom mit 230 V</a:t>
              </a:r>
              <a:endParaRPr dirty="0">
                <a:latin typeface="Calibri" panose="020F0502020204030204" pitchFamily="34" charset="0"/>
              </a:endParaRPr>
            </a:p>
          </p:txBody>
        </p:sp>
        <p:grpSp>
          <p:nvGrpSpPr>
            <p:cNvPr id="41" name="Gruppieren 40"/>
            <p:cNvGrpSpPr/>
            <p:nvPr/>
          </p:nvGrpSpPr>
          <p:grpSpPr bwMode="auto">
            <a:xfrm>
              <a:off x="7186918" y="189000"/>
              <a:ext cx="3258247" cy="2909832"/>
              <a:chOff x="7186918" y="189000"/>
              <a:chExt cx="3258247" cy="2909832"/>
            </a:xfrm>
          </p:grpSpPr>
          <p:sp>
            <p:nvSpPr>
              <p:cNvPr id="42" name="Freihandform 44"/>
              <p:cNvSpPr/>
              <p:nvPr/>
            </p:nvSpPr>
            <p:spPr bwMode="auto">
              <a:xfrm>
                <a:off x="7281365" y="1875665"/>
                <a:ext cx="1795462"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0039"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3" name="Freihandform 45"/>
              <p:cNvSpPr/>
              <p:nvPr/>
            </p:nvSpPr>
            <p:spPr bwMode="auto">
              <a:xfrm>
                <a:off x="7186918" y="1987311"/>
                <a:ext cx="1931770"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185"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4" name="Rechteck 43"/>
              <p:cNvSpPr/>
              <p:nvPr/>
            </p:nvSpPr>
            <p:spPr bwMode="auto">
              <a:xfrm>
                <a:off x="9069543" y="189000"/>
                <a:ext cx="1375622" cy="29098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dirty="0">
                    <a:solidFill>
                      <a:schemeClr val="tx1"/>
                    </a:solidFill>
                    <a:latin typeface="Calibri" panose="020F0502020204030204" pitchFamily="34" charset="0"/>
                  </a:rPr>
                  <a:t>Zähler-kasten</a:t>
                </a:r>
                <a:endParaRPr dirty="0">
                  <a:latin typeface="Calibri" panose="020F0502020204030204" pitchFamily="34" charset="0"/>
                </a:endParaRPr>
              </a:p>
            </p:txBody>
          </p:sp>
        </p:grpSp>
      </p:grpSp>
      <p:grpSp>
        <p:nvGrpSpPr>
          <p:cNvPr id="45" name="Gruppieren 44"/>
          <p:cNvGrpSpPr/>
          <p:nvPr/>
        </p:nvGrpSpPr>
        <p:grpSpPr bwMode="auto">
          <a:xfrm>
            <a:off x="8900558" y="2469416"/>
            <a:ext cx="1003273" cy="1283116"/>
            <a:chOff x="8961589" y="828561"/>
            <a:chExt cx="1155334" cy="1885393"/>
          </a:xfrm>
        </p:grpSpPr>
        <p:pic>
          <p:nvPicPr>
            <p:cNvPr id="46" name="Picture 17" descr="Text&#10;&#10;Description automatically generated"/>
            <p:cNvPicPr>
              <a:picLocks noChangeAspect="1" noChangeArrowheads="1"/>
            </p:cNvPicPr>
            <p:nvPr/>
          </p:nvPicPr>
          <p:blipFill>
            <a:blip r:embed="rId5" cstate="email">
              <a:extLst>
                <a:ext uri="{28A0092B-C50C-407E-A947-70E740481C1C}">
                  <a14:useLocalDpi xmlns:a14="http://schemas.microsoft.com/office/drawing/2010/main"/>
                </a:ext>
              </a:extLst>
            </a:blip>
            <a:stretch/>
          </p:blipFill>
          <p:spPr bwMode="auto">
            <a:xfrm>
              <a:off x="9148913" y="828561"/>
              <a:ext cx="577854" cy="840013"/>
            </a:xfrm>
            <a:prstGeom prst="rect">
              <a:avLst/>
            </a:prstGeom>
            <a:noFill/>
            <a:ln>
              <a:noFill/>
            </a:ln>
          </p:spPr>
        </p:pic>
        <p:sp>
          <p:nvSpPr>
            <p:cNvPr id="47" name="Textfeld 46"/>
            <p:cNvSpPr txBox="1"/>
            <p:nvPr/>
          </p:nvSpPr>
          <p:spPr bwMode="auto">
            <a:xfrm>
              <a:off x="8961589" y="1628571"/>
              <a:ext cx="1155334" cy="1085383"/>
            </a:xfrm>
            <a:prstGeom prst="rect">
              <a:avLst/>
            </a:prstGeom>
            <a:noFill/>
          </p:spPr>
          <p:txBody>
            <a:bodyPr wrap="square" rtlCol="0">
              <a:spAutoFit/>
            </a:bodyPr>
            <a:lstStyle/>
            <a:p>
              <a:pPr>
                <a:defRPr/>
              </a:pPr>
              <a:r>
                <a:rPr lang="de-DE" sz="1400" dirty="0">
                  <a:latin typeface="Calibri" panose="020F0502020204030204" pitchFamily="34" charset="0"/>
                </a:rPr>
                <a:t>moderne </a:t>
              </a:r>
              <a:br>
                <a:rPr lang="de-DE" sz="1400" dirty="0">
                  <a:latin typeface="Calibri" panose="020F0502020204030204" pitchFamily="34" charset="0"/>
                </a:rPr>
              </a:br>
              <a:r>
                <a:rPr lang="de-DE" sz="1400" dirty="0" err="1">
                  <a:latin typeface="Calibri" panose="020F0502020204030204" pitchFamily="34" charset="0"/>
                </a:rPr>
                <a:t>Messein</a:t>
              </a:r>
              <a:r>
                <a:rPr lang="de-DE" sz="1400" dirty="0">
                  <a:latin typeface="Calibri" panose="020F0502020204030204" pitchFamily="34" charset="0"/>
                </a:rPr>
                <a:t>-</a:t>
              </a:r>
              <a:br>
                <a:rPr lang="de-DE" sz="1400" dirty="0">
                  <a:latin typeface="Calibri" panose="020F0502020204030204" pitchFamily="34" charset="0"/>
                </a:rPr>
              </a:br>
              <a:r>
                <a:rPr lang="de-DE" sz="1400" dirty="0" err="1">
                  <a:latin typeface="Calibri" panose="020F0502020204030204" pitchFamily="34" charset="0"/>
                </a:rPr>
                <a:t>richtung</a:t>
              </a:r>
              <a:endParaRPr dirty="0">
                <a:latin typeface="Calibri" panose="020F0502020204030204" pitchFamily="34" charset="0"/>
              </a:endParaRPr>
            </a:p>
          </p:txBody>
        </p:sp>
      </p:grpSp>
      <p:pic>
        <p:nvPicPr>
          <p:cNvPr id="50" name="Grafik 49"/>
          <p:cNvPicPr>
            <a:picLocks noChangeAspect="1"/>
          </p:cNvPicPr>
          <p:nvPr/>
        </p:nvPicPr>
        <p:blipFill>
          <a:blip r:embed="rId6" cstate="email">
            <a:extLst>
              <a:ext uri="{28A0092B-C50C-407E-A947-70E740481C1C}">
                <a14:useLocalDpi xmlns:a14="http://schemas.microsoft.com/office/drawing/2010/main"/>
              </a:ext>
            </a:extLst>
          </a:blip>
          <a:stretch/>
        </p:blipFill>
        <p:spPr bwMode="auto">
          <a:xfrm>
            <a:off x="5868957" y="2038417"/>
            <a:ext cx="1342984" cy="1029114"/>
          </a:xfrm>
          <a:prstGeom prst="rect">
            <a:avLst/>
          </a:prstGeom>
        </p:spPr>
      </p:pic>
      <p:pic>
        <p:nvPicPr>
          <p:cNvPr id="53" name="Grafik 52"/>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p:blipFill>
        <p:spPr bwMode="auto">
          <a:xfrm>
            <a:off x="10373987" y="2481737"/>
            <a:ext cx="1209563" cy="1209563"/>
          </a:xfrm>
          <a:prstGeom prst="rect">
            <a:avLst/>
          </a:prstGeom>
        </p:spPr>
      </p:pic>
      <p:grpSp>
        <p:nvGrpSpPr>
          <p:cNvPr id="65" name="Gruppieren 64"/>
          <p:cNvGrpSpPr/>
          <p:nvPr/>
        </p:nvGrpSpPr>
        <p:grpSpPr bwMode="auto">
          <a:xfrm>
            <a:off x="4648520" y="2911196"/>
            <a:ext cx="828555" cy="686360"/>
            <a:chOff x="4888122" y="2014001"/>
            <a:chExt cx="828555" cy="686360"/>
          </a:xfrm>
        </p:grpSpPr>
        <p:sp>
          <p:nvSpPr>
            <p:cNvPr id="66" name="Rechteck 65"/>
            <p:cNvSpPr/>
            <p:nvPr/>
          </p:nvSpPr>
          <p:spPr bwMode="auto">
            <a:xfrm>
              <a:off x="4888122" y="2014001"/>
              <a:ext cx="828555" cy="68636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67" name="Textfeld 66"/>
            <p:cNvSpPr txBox="1"/>
            <p:nvPr/>
          </p:nvSpPr>
          <p:spPr bwMode="auto">
            <a:xfrm>
              <a:off x="4954114" y="2084434"/>
              <a:ext cx="714939" cy="553998"/>
            </a:xfrm>
            <a:prstGeom prst="rect">
              <a:avLst/>
            </a:prstGeom>
            <a:noFill/>
          </p:spPr>
          <p:txBody>
            <a:bodyPr wrap="none" lIns="0" tIns="0" rIns="0" bIns="0" rtlCol="0">
              <a:spAutoFit/>
            </a:bodyPr>
            <a:lstStyle/>
            <a:p>
              <a:pPr algn="ctr">
                <a:defRPr/>
              </a:pPr>
              <a:r>
                <a:rPr lang="de-DE" sz="1200" dirty="0">
                  <a:latin typeface="Calibri" panose="020F0502020204030204" pitchFamily="34" charset="0"/>
                </a:rPr>
                <a:t>DC-Über-</a:t>
              </a:r>
              <a:br>
                <a:rPr lang="de-DE" sz="1200" dirty="0">
                  <a:latin typeface="Calibri" panose="020F0502020204030204" pitchFamily="34" charset="0"/>
                </a:rPr>
              </a:br>
              <a:r>
                <a:rPr lang="de-DE" sz="1200" dirty="0">
                  <a:latin typeface="Calibri" panose="020F0502020204030204" pitchFamily="34" charset="0"/>
                </a:rPr>
                <a:t>spannungs-</a:t>
              </a:r>
              <a:br>
                <a:rPr lang="de-DE" sz="1200" dirty="0">
                  <a:latin typeface="Calibri" panose="020F0502020204030204" pitchFamily="34" charset="0"/>
                </a:rPr>
              </a:br>
              <a:r>
                <a:rPr lang="de-DE" sz="1200" dirty="0">
                  <a:latin typeface="Calibri" panose="020F0502020204030204" pitchFamily="34" charset="0"/>
                </a:rPr>
                <a:t>Schutz</a:t>
              </a:r>
              <a:endParaRPr dirty="0">
                <a:latin typeface="Calibri" panose="020F0502020204030204" pitchFamily="34" charset="0"/>
              </a:endParaRPr>
            </a:p>
          </p:txBody>
        </p:sp>
      </p:grpSp>
      <p:sp>
        <p:nvSpPr>
          <p:cNvPr id="69" name="Text Box 11"/>
          <p:cNvSpPr txBox="1">
            <a:spLocks noChangeArrowheads="1"/>
          </p:cNvSpPr>
          <p:nvPr/>
        </p:nvSpPr>
        <p:spPr bwMode="auto">
          <a:xfrm>
            <a:off x="5719438" y="1642073"/>
            <a:ext cx="2279857" cy="369332"/>
          </a:xfrm>
          <a:prstGeom prst="rect">
            <a:avLst/>
          </a:prstGeom>
          <a:noFill/>
          <a:ln w="9525">
            <a:noFill/>
            <a:miter lim="800000"/>
            <a:headEnd/>
            <a:tailEnd/>
          </a:ln>
        </p:spPr>
        <p:txBody>
          <a:bodyPr wrap="square">
            <a:spAutoFit/>
          </a:bodyPr>
          <a:lstStyle/>
          <a:p>
            <a:pPr>
              <a:spcBef>
                <a:spcPts val="0"/>
              </a:spcBef>
              <a:defRPr/>
            </a:pPr>
            <a:r>
              <a:rPr lang="de-DE" sz="1800" dirty="0">
                <a:latin typeface="Calibri" panose="020F0502020204030204" pitchFamily="34" charset="0"/>
              </a:rPr>
              <a:t>Wechselrichter</a:t>
            </a:r>
            <a:endParaRPr dirty="0">
              <a:latin typeface="Calibri" panose="020F0502020204030204" pitchFamily="34" charset="0"/>
            </a:endParaRPr>
          </a:p>
        </p:txBody>
      </p:sp>
      <p:grpSp>
        <p:nvGrpSpPr>
          <p:cNvPr id="75" name="Gruppieren 74"/>
          <p:cNvGrpSpPr/>
          <p:nvPr/>
        </p:nvGrpSpPr>
        <p:grpSpPr bwMode="auto">
          <a:xfrm>
            <a:off x="9696400" y="3873929"/>
            <a:ext cx="1546225" cy="1916171"/>
            <a:chOff x="10339490" y="2790176"/>
            <a:chExt cx="1983405" cy="2328794"/>
          </a:xfrm>
        </p:grpSpPr>
        <p:pic>
          <p:nvPicPr>
            <p:cNvPr id="77" name="Grafik 76"/>
            <p:cNvPicPr>
              <a:picLocks noChangeAspect="1"/>
            </p:cNvPicPr>
            <p:nvPr/>
          </p:nvPicPr>
          <p:blipFill>
            <a:blip r:embed="rId8" cstate="email">
              <a:extLst>
                <a:ext uri="{28A0092B-C50C-407E-A947-70E740481C1C}">
                  <a14:useLocalDpi xmlns:a14="http://schemas.microsoft.com/office/drawing/2010/main"/>
                </a:ext>
              </a:extLst>
            </a:blip>
            <a:stretch/>
          </p:blipFill>
          <p:spPr bwMode="auto">
            <a:xfrm>
              <a:off x="10602904" y="2790176"/>
              <a:ext cx="1162996" cy="1630868"/>
            </a:xfrm>
            <a:prstGeom prst="rect">
              <a:avLst/>
            </a:prstGeom>
          </p:spPr>
        </p:pic>
        <p:sp>
          <p:nvSpPr>
            <p:cNvPr id="78" name="Textfeld 77"/>
            <p:cNvSpPr txBox="1"/>
            <p:nvPr/>
          </p:nvSpPr>
          <p:spPr bwMode="auto">
            <a:xfrm>
              <a:off x="10339490" y="4408272"/>
              <a:ext cx="1983405" cy="710698"/>
            </a:xfrm>
            <a:prstGeom prst="rect">
              <a:avLst/>
            </a:prstGeom>
            <a:noFill/>
          </p:spPr>
          <p:txBody>
            <a:bodyPr wrap="square" rtlCol="0">
              <a:spAutoFit/>
            </a:bodyPr>
            <a:lstStyle/>
            <a:p>
              <a:pPr algn="ctr">
                <a:defRPr/>
              </a:pPr>
              <a:r>
                <a:rPr lang="de-DE" sz="1600" dirty="0">
                  <a:latin typeface="Calibri" panose="020F0502020204030204" pitchFamily="34" charset="0"/>
                </a:rPr>
                <a:t>Umschaltbox</a:t>
              </a:r>
              <a:br>
                <a:rPr lang="de-DE" sz="1600" dirty="0">
                  <a:latin typeface="Calibri" panose="020F0502020204030204" pitchFamily="34" charset="0"/>
                </a:rPr>
              </a:br>
              <a:r>
                <a:rPr lang="de-DE" sz="1600" dirty="0">
                  <a:latin typeface="Calibri" panose="020F0502020204030204" pitchFamily="34" charset="0"/>
                </a:rPr>
                <a:t>für Inselbetrieb</a:t>
              </a:r>
              <a:endParaRPr dirty="0">
                <a:latin typeface="Calibri" panose="020F0502020204030204" pitchFamily="34" charset="0"/>
              </a:endParaRPr>
            </a:p>
          </p:txBody>
        </p:sp>
      </p:grpSp>
      <p:grpSp>
        <p:nvGrpSpPr>
          <p:cNvPr id="72" name="Gruppieren 71"/>
          <p:cNvGrpSpPr/>
          <p:nvPr/>
        </p:nvGrpSpPr>
        <p:grpSpPr bwMode="auto">
          <a:xfrm>
            <a:off x="3833953" y="4849544"/>
            <a:ext cx="4358394" cy="2072670"/>
            <a:chOff x="3607887" y="4164493"/>
            <a:chExt cx="5699579" cy="2773097"/>
          </a:xfrm>
        </p:grpSpPr>
        <p:sp>
          <p:nvSpPr>
            <p:cNvPr id="73" name="Textfeld 72"/>
            <p:cNvSpPr txBox="1"/>
            <p:nvPr/>
          </p:nvSpPr>
          <p:spPr bwMode="auto">
            <a:xfrm>
              <a:off x="5222268" y="4164493"/>
              <a:ext cx="1895463" cy="782391"/>
            </a:xfrm>
            <a:prstGeom prst="rect">
              <a:avLst/>
            </a:prstGeom>
            <a:noFill/>
          </p:spPr>
          <p:txBody>
            <a:bodyPr wrap="none" rtlCol="0">
              <a:spAutoFit/>
            </a:bodyPr>
            <a:lstStyle/>
            <a:p>
              <a:pPr algn="ctr">
                <a:defRPr/>
              </a:pPr>
              <a:r>
                <a:rPr lang="de-DE" sz="1600" dirty="0">
                  <a:latin typeface="Calibri" panose="020F0502020204030204" pitchFamily="34" charset="0"/>
                </a:rPr>
                <a:t>Batterie-</a:t>
              </a:r>
              <a:br>
                <a:rPr lang="de-DE" sz="1600" dirty="0">
                  <a:latin typeface="Calibri" panose="020F0502020204030204" pitchFamily="34" charset="0"/>
                </a:rPr>
              </a:br>
              <a:r>
                <a:rPr lang="de-DE" sz="1600" dirty="0">
                  <a:latin typeface="Calibri" panose="020F0502020204030204" pitchFamily="34" charset="0"/>
                </a:rPr>
                <a:t>Wechselrichter</a:t>
              </a:r>
              <a:endParaRPr dirty="0">
                <a:latin typeface="Calibri" panose="020F0502020204030204" pitchFamily="34" charset="0"/>
              </a:endParaRPr>
            </a:p>
          </p:txBody>
        </p:sp>
        <p:grpSp>
          <p:nvGrpSpPr>
            <p:cNvPr id="74" name="Gruppieren 73"/>
            <p:cNvGrpSpPr/>
            <p:nvPr/>
          </p:nvGrpSpPr>
          <p:grpSpPr bwMode="auto">
            <a:xfrm>
              <a:off x="3607887" y="4894800"/>
              <a:ext cx="5699579" cy="2042790"/>
              <a:chOff x="3607887" y="4894800"/>
              <a:chExt cx="5699579" cy="2042790"/>
            </a:xfrm>
          </p:grpSpPr>
          <p:sp>
            <p:nvSpPr>
              <p:cNvPr id="76" name="Freihandform 47"/>
              <p:cNvSpPr/>
              <p:nvPr/>
            </p:nvSpPr>
            <p:spPr bwMode="auto">
              <a:xfrm>
                <a:off x="5974673" y="6264737"/>
                <a:ext cx="3227252" cy="372334"/>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185" y="251331"/>
                    </a:lnTo>
                    <a:lnTo>
                      <a:pt x="1795462" y="247650"/>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80" name="Freihandform 48"/>
              <p:cNvSpPr/>
              <p:nvPr/>
            </p:nvSpPr>
            <p:spPr bwMode="auto">
              <a:xfrm>
                <a:off x="6080213" y="6211619"/>
                <a:ext cx="3227254" cy="345544"/>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185" y="251331"/>
                    </a:lnTo>
                    <a:lnTo>
                      <a:pt x="1795462" y="247650"/>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81" name="Grafik 80"/>
              <p:cNvPicPr>
                <a:picLocks noChangeAspect="1"/>
              </p:cNvPicPr>
              <p:nvPr/>
            </p:nvPicPr>
            <p:blipFill>
              <a:blip r:embed="rId9" cstate="email">
                <a:extLst>
                  <a:ext uri="{28A0092B-C50C-407E-A947-70E740481C1C}">
                    <a14:useLocalDpi xmlns:a14="http://schemas.microsoft.com/office/drawing/2010/main"/>
                  </a:ext>
                </a:extLst>
              </a:blip>
              <a:stretch/>
            </p:blipFill>
            <p:spPr bwMode="auto">
              <a:xfrm>
                <a:off x="5618963" y="4894800"/>
                <a:ext cx="1129461" cy="1473837"/>
              </a:xfrm>
              <a:prstGeom prst="rect">
                <a:avLst/>
              </a:prstGeom>
            </p:spPr>
          </p:pic>
          <p:sp>
            <p:nvSpPr>
              <p:cNvPr id="82" name="Text Box 15"/>
              <p:cNvSpPr txBox="1">
                <a:spLocks noChangeArrowheads="1"/>
              </p:cNvSpPr>
              <p:nvPr/>
            </p:nvSpPr>
            <p:spPr bwMode="auto">
              <a:xfrm>
                <a:off x="3607887" y="6237554"/>
                <a:ext cx="2419555" cy="700035"/>
              </a:xfrm>
              <a:prstGeom prst="rect">
                <a:avLst/>
              </a:prstGeom>
              <a:noFill/>
              <a:ln w="9525">
                <a:noFill/>
                <a:miter lim="800000"/>
                <a:headEnd/>
                <a:tailEnd/>
              </a:ln>
            </p:spPr>
            <p:txBody>
              <a:bodyPr wrap="square">
                <a:spAutoFit/>
              </a:bodyPr>
              <a:lstStyle/>
              <a:p>
                <a:pPr algn="ctr">
                  <a:defRPr/>
                </a:pPr>
                <a:r>
                  <a:rPr lang="de-DE" sz="1400" dirty="0">
                    <a:solidFill>
                      <a:srgbClr val="00B050"/>
                    </a:solidFill>
                    <a:latin typeface="Calibri" panose="020F0502020204030204" pitchFamily="34" charset="0"/>
                  </a:rPr>
                  <a:t>Gleichstrom mit Spannung ca. 40 V</a:t>
                </a:r>
                <a:endParaRPr dirty="0">
                  <a:latin typeface="Calibri" panose="020F0502020204030204" pitchFamily="34" charset="0"/>
                </a:endParaRPr>
              </a:p>
            </p:txBody>
          </p:sp>
        </p:grpSp>
      </p:grpSp>
      <p:pic>
        <p:nvPicPr>
          <p:cNvPr id="83" name="Grafik 82"/>
          <p:cNvPicPr>
            <a:picLocks noChangeAspect="1"/>
          </p:cNvPicPr>
          <p:nvPr/>
        </p:nvPicPr>
        <p:blipFill>
          <a:blip r:embed="rId10" cstate="email">
            <a:extLst>
              <a:ext uri="{28A0092B-C50C-407E-A947-70E740481C1C}">
                <a14:useLocalDpi xmlns:a14="http://schemas.microsoft.com/office/drawing/2010/main"/>
              </a:ext>
            </a:extLst>
          </a:blip>
          <a:stretch/>
        </p:blipFill>
        <p:spPr bwMode="auto">
          <a:xfrm>
            <a:off x="6948092" y="5782833"/>
            <a:ext cx="1007304" cy="1029114"/>
          </a:xfrm>
          <a:prstGeom prst="rect">
            <a:avLst/>
          </a:prstGeom>
        </p:spPr>
      </p:pic>
      <p:grpSp>
        <p:nvGrpSpPr>
          <p:cNvPr id="61" name="Gruppieren 60"/>
          <p:cNvGrpSpPr/>
          <p:nvPr/>
        </p:nvGrpSpPr>
        <p:grpSpPr bwMode="auto">
          <a:xfrm>
            <a:off x="8012667" y="4133772"/>
            <a:ext cx="1376602" cy="2578141"/>
            <a:chOff x="8688330" y="3867150"/>
            <a:chExt cx="1475510" cy="2806100"/>
          </a:xfrm>
        </p:grpSpPr>
        <p:sp>
          <p:nvSpPr>
            <p:cNvPr id="62" name="Textfeld 61"/>
            <p:cNvSpPr txBox="1"/>
            <p:nvPr/>
          </p:nvSpPr>
          <p:spPr bwMode="auto">
            <a:xfrm>
              <a:off x="8688330" y="3867150"/>
              <a:ext cx="917851" cy="368489"/>
            </a:xfrm>
            <a:prstGeom prst="rect">
              <a:avLst/>
            </a:prstGeom>
            <a:noFill/>
          </p:spPr>
          <p:txBody>
            <a:bodyPr wrap="none" rtlCol="0">
              <a:spAutoFit/>
            </a:bodyPr>
            <a:lstStyle/>
            <a:p>
              <a:pPr>
                <a:defRPr/>
              </a:pPr>
              <a:r>
                <a:rPr lang="de-DE" sz="1600" dirty="0">
                  <a:latin typeface="Calibri" panose="020F0502020204030204" pitchFamily="34" charset="0"/>
                </a:rPr>
                <a:t>Batterie</a:t>
              </a:r>
              <a:endParaRPr dirty="0">
                <a:latin typeface="Calibri" panose="020F0502020204030204" pitchFamily="34" charset="0"/>
              </a:endParaRPr>
            </a:p>
          </p:txBody>
        </p:sp>
        <p:pic>
          <p:nvPicPr>
            <p:cNvPr id="63" name="Grafik 62"/>
            <p:cNvPicPr>
              <a:picLocks noChangeAspect="1"/>
            </p:cNvPicPr>
            <p:nvPr/>
          </p:nvPicPr>
          <p:blipFill>
            <a:blip r:embed="rId11" cstate="email">
              <a:extLst>
                <a:ext uri="{28A0092B-C50C-407E-A947-70E740481C1C}">
                  <a14:useLocalDpi xmlns:a14="http://schemas.microsoft.com/office/drawing/2010/main"/>
                </a:ext>
              </a:extLst>
            </a:blip>
            <a:stretch/>
          </p:blipFill>
          <p:spPr bwMode="auto">
            <a:xfrm>
              <a:off x="8786740" y="4267682"/>
              <a:ext cx="1377100" cy="2405568"/>
            </a:xfrm>
            <a:prstGeom prst="rect">
              <a:avLst/>
            </a:prstGeom>
          </p:spPr>
        </p:pic>
      </p:grpSp>
      <p:sp>
        <p:nvSpPr>
          <p:cNvPr id="84" name="Text Box 11"/>
          <p:cNvSpPr txBox="1">
            <a:spLocks noChangeArrowheads="1"/>
          </p:cNvSpPr>
          <p:nvPr/>
        </p:nvSpPr>
        <p:spPr bwMode="auto">
          <a:xfrm>
            <a:off x="4490826" y="3857151"/>
            <a:ext cx="1870826" cy="923330"/>
          </a:xfrm>
          <a:prstGeom prst="rect">
            <a:avLst/>
          </a:prstGeom>
          <a:solidFill>
            <a:schemeClr val="accent1">
              <a:lumMod val="20000"/>
              <a:lumOff val="80000"/>
            </a:schemeClr>
          </a:solidFill>
          <a:ln w="9525">
            <a:noFill/>
            <a:miter lim="800000"/>
            <a:headEnd/>
            <a:tailEnd/>
          </a:ln>
        </p:spPr>
        <p:txBody>
          <a:bodyPr wrap="square">
            <a:spAutoFit/>
          </a:bodyPr>
          <a:lstStyle/>
          <a:p>
            <a:pPr algn="ctr">
              <a:spcBef>
                <a:spcPts val="0"/>
              </a:spcBef>
              <a:defRPr/>
            </a:pPr>
            <a:r>
              <a:rPr lang="de-DE" dirty="0">
                <a:latin typeface="Calibri" panose="020F0502020204030204" pitchFamily="34" charset="0"/>
              </a:rPr>
              <a:t>Haus komplett versorgt bei Netzausfall</a:t>
            </a:r>
            <a:endParaRPr lang="de-DE" sz="1800" dirty="0">
              <a:latin typeface="Calibri" panose="020F0502020204030204" pitchFamily="34" charset="0"/>
            </a:endParaRPr>
          </a:p>
        </p:txBody>
      </p:sp>
      <p:sp>
        <p:nvSpPr>
          <p:cNvPr id="79" name="Textfeld 9"/>
          <p:cNvSpPr txBox="1">
            <a:spLocks noChangeArrowheads="1"/>
          </p:cNvSpPr>
          <p:nvPr/>
        </p:nvSpPr>
        <p:spPr bwMode="auto">
          <a:xfrm>
            <a:off x="9698269" y="6413096"/>
            <a:ext cx="2262882"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Bilder: Ulrich </a:t>
            </a:r>
            <a:r>
              <a:rPr lang="de-DE" sz="1000" dirty="0" err="1">
                <a:solidFill>
                  <a:schemeClr val="bg1">
                    <a:lumMod val="65000"/>
                  </a:schemeClr>
                </a:solidFill>
                <a:latin typeface="Calibri" panose="020F0502020204030204" pitchFamily="34" charset="0"/>
                <a:ea typeface="ＭＳ Ｐゴシック"/>
              </a:rPr>
              <a:t>Böke</a:t>
            </a:r>
            <a:r>
              <a:rPr lang="de-DE" sz="1000" dirty="0">
                <a:solidFill>
                  <a:schemeClr val="bg1">
                    <a:lumMod val="65000"/>
                  </a:schemeClr>
                </a:solidFill>
                <a:latin typeface="Calibri" panose="020F0502020204030204" pitchFamily="34" charset="0"/>
                <a:ea typeface="ＭＳ Ｐゴシック"/>
              </a:rPr>
              <a:t> und Peter </a:t>
            </a:r>
            <a:r>
              <a:rPr lang="de-DE" sz="1000" dirty="0" err="1">
                <a:solidFill>
                  <a:schemeClr val="bg1">
                    <a:lumMod val="65000"/>
                  </a:schemeClr>
                </a:solidFill>
                <a:latin typeface="Calibri" panose="020F0502020204030204" pitchFamily="34" charset="0"/>
                <a:ea typeface="ＭＳ Ｐゴシック"/>
              </a:rPr>
              <a:t>Klafka</a:t>
            </a:r>
            <a:endParaRPr lang="de-DE" sz="1000" b="1" dirty="0">
              <a:solidFill>
                <a:schemeClr val="bg1">
                  <a:lumMod val="65000"/>
                </a:schemeClr>
              </a:solidFill>
              <a:latin typeface="Calibri" panose="020F0502020204030204" pitchFamily="34" charset="0"/>
              <a:ea typeface="ＭＳ Ｐゴシック"/>
            </a:endParaRPr>
          </a:p>
        </p:txBody>
      </p:sp>
      <p:sp>
        <p:nvSpPr>
          <p:cNvPr id="85" name="Textfeld 84"/>
          <p:cNvSpPr txBox="1"/>
          <p:nvPr/>
        </p:nvSpPr>
        <p:spPr bwMode="auto">
          <a:xfrm>
            <a:off x="7032104" y="5468740"/>
            <a:ext cx="848309" cy="338554"/>
          </a:xfrm>
          <a:prstGeom prst="rect">
            <a:avLst/>
          </a:prstGeom>
          <a:noFill/>
        </p:spPr>
        <p:txBody>
          <a:bodyPr wrap="none" rtlCol="0">
            <a:spAutoFit/>
          </a:bodyPr>
          <a:lstStyle/>
          <a:p>
            <a:pPr>
              <a:defRPr/>
            </a:pPr>
            <a:r>
              <a:rPr lang="de-DE" sz="1600" dirty="0" err="1">
                <a:latin typeface="Calibri" panose="020F0502020204030204" pitchFamily="34" charset="0"/>
              </a:rPr>
              <a:t>Trenner</a:t>
            </a:r>
            <a:endParaRPr dirty="0">
              <a:latin typeface="Calibri" panose="020F0502020204030204" pitchFamily="34" charset="0"/>
            </a:endParaRPr>
          </a:p>
        </p:txBody>
      </p:sp>
      <p:sp>
        <p:nvSpPr>
          <p:cNvPr id="68" name="Textfeld 67">
            <a:extLst>
              <a:ext uri="{FF2B5EF4-FFF2-40B4-BE49-F238E27FC236}">
                <a16:creationId xmlns:a16="http://schemas.microsoft.com/office/drawing/2014/main" id="{9CF83ED6-A20D-F864-4D77-CB684D554CCE}"/>
              </a:ext>
            </a:extLst>
          </p:cNvPr>
          <p:cNvSpPr txBox="1"/>
          <p:nvPr/>
        </p:nvSpPr>
        <p:spPr bwMode="auto">
          <a:xfrm>
            <a:off x="-2308297" y="2083966"/>
            <a:ext cx="2350813" cy="400110"/>
          </a:xfrm>
          <a:prstGeom prst="rect">
            <a:avLst/>
          </a:prstGeom>
          <a:noFill/>
        </p:spPr>
        <p:txBody>
          <a:bodyPr wrap="square" rtlCol="0">
            <a:spAutoFit/>
          </a:bodyPr>
          <a:lstStyle/>
          <a:p>
            <a:pPr>
              <a:defRPr/>
            </a:pPr>
            <a:r>
              <a:rPr lang="de-DE" sz="2000" dirty="0">
                <a:solidFill>
                  <a:srgbClr val="FF0000"/>
                </a:solidFill>
                <a:latin typeface="Calibri" panose="020F0502020204030204" pitchFamily="34" charset="0"/>
              </a:rPr>
              <a:t>Alternativfolie</a:t>
            </a:r>
            <a:endParaRPr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down)">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wipe(down)">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right)">
                                      <p:cBhvr>
                                        <p:cTn id="37" dur="5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down)">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circle(in)">
                                      <p:cBhvr>
                                        <p:cTn id="47"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7</a:t>
            </a:fld>
            <a:endParaRPr lang="de-DE"/>
          </a:p>
        </p:txBody>
      </p:sp>
      <p:sp>
        <p:nvSpPr>
          <p:cNvPr id="4" name="Titel 3"/>
          <p:cNvSpPr>
            <a:spLocks noGrp="1"/>
          </p:cNvSpPr>
          <p:nvPr>
            <p:ph type="ctrTitle"/>
          </p:nvPr>
        </p:nvSpPr>
        <p:spPr bwMode="auto"/>
        <p:txBody>
          <a:bodyPr/>
          <a:lstStyle/>
          <a:p>
            <a:pPr>
              <a:defRPr/>
            </a:pPr>
            <a:r>
              <a:rPr lang="de-DE"/>
              <a:t>Basiswissen PV-Anlage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title"/>
          </p:nvPr>
        </p:nvSpPr>
        <p:spPr bwMode="auto"/>
        <p:txBody>
          <a:bodyPr>
            <a:normAutofit/>
          </a:bodyPr>
          <a:lstStyle/>
          <a:p>
            <a:pPr>
              <a:defRPr/>
            </a:pPr>
            <a:r>
              <a:rPr lang="de-DE"/>
              <a:t>Komponenten einer PV-Anlage - vereinfacht</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8</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Basiswissen PV-Anlage</a:t>
            </a:r>
            <a:endParaRPr/>
          </a:p>
        </p:txBody>
      </p:sp>
      <p:sp>
        <p:nvSpPr>
          <p:cNvPr id="8" name="Textfeld 9"/>
          <p:cNvSpPr txBox="1">
            <a:spLocks noChangeArrowheads="1"/>
          </p:cNvSpPr>
          <p:nvPr/>
        </p:nvSpPr>
        <p:spPr bwMode="auto">
          <a:xfrm>
            <a:off x="6096000" y="6290352"/>
            <a:ext cx="3012367"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Quelle: bearbeitet von Verbraucherzentrale NRW</a:t>
            </a:r>
            <a:endParaRPr lang="de-DE" sz="1000" b="1" dirty="0">
              <a:solidFill>
                <a:schemeClr val="bg1">
                  <a:lumMod val="65000"/>
                </a:schemeClr>
              </a:solidFill>
              <a:latin typeface="Calibri" panose="020F0502020204030204" pitchFamily="34" charset="0"/>
              <a:ea typeface="ＭＳ Ｐゴシック"/>
            </a:endParaRPr>
          </a:p>
        </p:txBody>
      </p:sp>
      <p:sp>
        <p:nvSpPr>
          <p:cNvPr id="5" name="Ellipse 4"/>
          <p:cNvSpPr>
            <a:spLocks noGrp="1" noRot="1" noMove="1" noResize="1" noEditPoints="1" noAdjustHandles="1" noChangeArrowheads="1" noChangeShapeType="1"/>
          </p:cNvSpPr>
          <p:nvPr/>
        </p:nvSpPr>
        <p:spPr bwMode="auto">
          <a:xfrm>
            <a:off x="8925143" y="1699089"/>
            <a:ext cx="349322" cy="365125"/>
          </a:xfrm>
          <a:prstGeom prst="ellipse">
            <a:avLst/>
          </a:prstGeom>
          <a:solidFill>
            <a:srgbClr val="F03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200" b="1" dirty="0">
                <a:latin typeface="Calibri" panose="020F0502020204030204" pitchFamily="34" charset="0"/>
                <a:cs typeface="Calibri"/>
              </a:rPr>
              <a:t>1</a:t>
            </a:r>
            <a:endParaRPr dirty="0">
              <a:latin typeface="Calibri" panose="020F0502020204030204" pitchFamily="34" charset="0"/>
            </a:endParaRPr>
          </a:p>
        </p:txBody>
      </p:sp>
      <p:sp>
        <p:nvSpPr>
          <p:cNvPr id="11" name="Textfeld 10"/>
          <p:cNvSpPr txBox="1">
            <a:spLocks noGrp="1" noRot="1" noMove="1" noResize="1" noEditPoints="1" noAdjustHandles="1" noChangeArrowheads="1" noChangeShapeType="1"/>
          </p:cNvSpPr>
          <p:nvPr/>
        </p:nvSpPr>
        <p:spPr bwMode="auto">
          <a:xfrm>
            <a:off x="9352383" y="1683286"/>
            <a:ext cx="2792288" cy="4708981"/>
          </a:xfrm>
          <a:prstGeom prst="rect">
            <a:avLst/>
          </a:prstGeom>
          <a:noFill/>
        </p:spPr>
        <p:txBody>
          <a:bodyPr wrap="square" rtlCol="0">
            <a:spAutoFit/>
          </a:bodyPr>
          <a:lstStyle/>
          <a:p>
            <a:pPr>
              <a:defRPr/>
            </a:pPr>
            <a:r>
              <a:rPr lang="de-DE" sz="2000" dirty="0">
                <a:latin typeface="Calibri" panose="020F0502020204030204" pitchFamily="34" charset="0"/>
              </a:rPr>
              <a:t>Solargenerator</a:t>
            </a:r>
            <a:endParaRPr dirty="0">
              <a:latin typeface="Calibri" panose="020F0502020204030204" pitchFamily="34" charset="0"/>
            </a:endParaRPr>
          </a:p>
          <a:p>
            <a:pPr>
              <a:defRPr/>
            </a:pPr>
            <a:endParaRPr lang="de-DE" sz="2000" dirty="0">
              <a:latin typeface="Calibri" panose="020F0502020204030204" pitchFamily="34" charset="0"/>
            </a:endParaRPr>
          </a:p>
          <a:p>
            <a:pPr>
              <a:defRPr/>
            </a:pPr>
            <a:r>
              <a:rPr lang="de-DE" sz="2000" dirty="0">
                <a:latin typeface="Calibri" panose="020F0502020204030204" pitchFamily="34" charset="0"/>
              </a:rPr>
              <a:t>Wechselrichter (am besten im Keller)</a:t>
            </a:r>
            <a:endParaRPr dirty="0">
              <a:latin typeface="Calibri" panose="020F0502020204030204" pitchFamily="34" charset="0"/>
            </a:endParaRPr>
          </a:p>
          <a:p>
            <a:pPr>
              <a:defRPr/>
            </a:pPr>
            <a:endParaRPr lang="de-DE" sz="2000" dirty="0">
              <a:latin typeface="Calibri" panose="020F0502020204030204" pitchFamily="34" charset="0"/>
            </a:endParaRPr>
          </a:p>
          <a:p>
            <a:pPr>
              <a:defRPr/>
            </a:pPr>
            <a:r>
              <a:rPr lang="de-DE" sz="2000" dirty="0">
                <a:latin typeface="Calibri" panose="020F0502020204030204" pitchFamily="34" charset="0"/>
              </a:rPr>
              <a:t>(</a:t>
            </a:r>
            <a:r>
              <a:rPr lang="de-DE" sz="2000" dirty="0" err="1">
                <a:latin typeface="Calibri" panose="020F0502020204030204" pitchFamily="34" charset="0"/>
              </a:rPr>
              <a:t>opt</a:t>
            </a:r>
            <a:r>
              <a:rPr lang="de-DE" sz="2000">
                <a:latin typeface="Calibri" panose="020F0502020204030204" pitchFamily="34" charset="0"/>
              </a:rPr>
              <a:t>.) Batteriespeicher</a:t>
            </a:r>
            <a:endParaRPr dirty="0">
              <a:latin typeface="Calibri" panose="020F0502020204030204" pitchFamily="34" charset="0"/>
            </a:endParaRPr>
          </a:p>
          <a:p>
            <a:pPr>
              <a:defRPr/>
            </a:pPr>
            <a:endParaRPr lang="de-DE" sz="2000" dirty="0">
              <a:latin typeface="Calibri" panose="020F0502020204030204" pitchFamily="34" charset="0"/>
            </a:endParaRPr>
          </a:p>
          <a:p>
            <a:pPr>
              <a:defRPr/>
            </a:pPr>
            <a:r>
              <a:rPr lang="de-DE" sz="2000" dirty="0">
                <a:latin typeface="Calibri" panose="020F0502020204030204" pitchFamily="34" charset="0"/>
              </a:rPr>
              <a:t>(</a:t>
            </a:r>
            <a:r>
              <a:rPr lang="de-DE" sz="2000" dirty="0" err="1">
                <a:latin typeface="Calibri" panose="020F0502020204030204" pitchFamily="34" charset="0"/>
              </a:rPr>
              <a:t>opt</a:t>
            </a:r>
            <a:r>
              <a:rPr lang="de-DE" sz="2000" dirty="0">
                <a:latin typeface="Calibri" panose="020F0502020204030204" pitchFamily="34" charset="0"/>
              </a:rPr>
              <a:t>.) Ladestation für </a:t>
            </a:r>
            <a:endParaRPr dirty="0">
              <a:latin typeface="Calibri" panose="020F0502020204030204" pitchFamily="34" charset="0"/>
            </a:endParaRPr>
          </a:p>
          <a:p>
            <a:pPr>
              <a:defRPr/>
            </a:pPr>
            <a:r>
              <a:rPr lang="de-DE" sz="2000" dirty="0">
                <a:latin typeface="Calibri" panose="020F0502020204030204" pitchFamily="34" charset="0"/>
              </a:rPr>
              <a:t>das E-Auto</a:t>
            </a:r>
            <a:endParaRPr dirty="0">
              <a:latin typeface="Calibri" panose="020F0502020204030204" pitchFamily="34" charset="0"/>
            </a:endParaRPr>
          </a:p>
          <a:p>
            <a:pPr>
              <a:defRPr/>
            </a:pPr>
            <a:endParaRPr lang="de-DE" sz="2000" dirty="0">
              <a:latin typeface="Calibri" panose="020F0502020204030204" pitchFamily="34" charset="0"/>
            </a:endParaRPr>
          </a:p>
          <a:p>
            <a:pPr>
              <a:defRPr/>
            </a:pPr>
            <a:r>
              <a:rPr lang="de-DE" sz="2000" dirty="0">
                <a:latin typeface="Calibri" panose="020F0502020204030204" pitchFamily="34" charset="0"/>
              </a:rPr>
              <a:t>Stromzähler für </a:t>
            </a:r>
            <a:endParaRPr dirty="0">
              <a:latin typeface="Calibri" panose="020F0502020204030204" pitchFamily="34" charset="0"/>
            </a:endParaRPr>
          </a:p>
          <a:p>
            <a:pPr>
              <a:defRPr/>
            </a:pPr>
            <a:r>
              <a:rPr lang="de-DE" sz="2000" dirty="0">
                <a:latin typeface="Calibri" panose="020F0502020204030204" pitchFamily="34" charset="0"/>
              </a:rPr>
              <a:t>Bezug u. Einspeisung</a:t>
            </a:r>
            <a:endParaRPr dirty="0">
              <a:latin typeface="Calibri" panose="020F0502020204030204" pitchFamily="34" charset="0"/>
            </a:endParaRPr>
          </a:p>
          <a:p>
            <a:pPr>
              <a:defRPr/>
            </a:pPr>
            <a:endParaRPr lang="de-DE" sz="2000" dirty="0">
              <a:latin typeface="Calibri" panose="020F0502020204030204" pitchFamily="34" charset="0"/>
            </a:endParaRPr>
          </a:p>
          <a:p>
            <a:pPr>
              <a:defRPr/>
            </a:pPr>
            <a:r>
              <a:rPr lang="de-DE" sz="2000" dirty="0">
                <a:latin typeface="Calibri" panose="020F0502020204030204" pitchFamily="34" charset="0"/>
              </a:rPr>
              <a:t>Anschluss an das öffentliche Netz</a:t>
            </a:r>
            <a:endParaRPr dirty="0">
              <a:latin typeface="Calibri" panose="020F0502020204030204" pitchFamily="34" charset="0"/>
            </a:endParaRPr>
          </a:p>
        </p:txBody>
      </p:sp>
      <p:sp>
        <p:nvSpPr>
          <p:cNvPr id="17" name="Ellipse 16"/>
          <p:cNvSpPr>
            <a:spLocks noGrp="1" noRot="1" noMove="1" noResize="1" noEditPoints="1" noAdjustHandles="1" noChangeArrowheads="1" noChangeShapeType="1"/>
          </p:cNvSpPr>
          <p:nvPr/>
        </p:nvSpPr>
        <p:spPr bwMode="auto">
          <a:xfrm>
            <a:off x="8922863" y="2315157"/>
            <a:ext cx="349322" cy="365125"/>
          </a:xfrm>
          <a:prstGeom prst="ellipse">
            <a:avLst/>
          </a:prstGeom>
          <a:solidFill>
            <a:srgbClr val="F03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200" b="1" dirty="0">
                <a:latin typeface="Calibri" panose="020F0502020204030204" pitchFamily="34" charset="0"/>
                <a:cs typeface="Calibri"/>
              </a:rPr>
              <a:t>2</a:t>
            </a:r>
            <a:endParaRPr dirty="0">
              <a:latin typeface="Calibri" panose="020F0502020204030204" pitchFamily="34" charset="0"/>
            </a:endParaRPr>
          </a:p>
        </p:txBody>
      </p:sp>
      <p:sp>
        <p:nvSpPr>
          <p:cNvPr id="18" name="Ellipse 17"/>
          <p:cNvSpPr>
            <a:spLocks noGrp="1" noRot="1" noMove="1" noResize="1" noEditPoints="1" noAdjustHandles="1" noChangeArrowheads="1" noChangeShapeType="1"/>
          </p:cNvSpPr>
          <p:nvPr/>
        </p:nvSpPr>
        <p:spPr bwMode="auto">
          <a:xfrm>
            <a:off x="8933706" y="3233555"/>
            <a:ext cx="349322" cy="365125"/>
          </a:xfrm>
          <a:prstGeom prst="ellipse">
            <a:avLst/>
          </a:prstGeom>
          <a:solidFill>
            <a:srgbClr val="F03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200" b="1" dirty="0">
                <a:latin typeface="Calibri" panose="020F0502020204030204" pitchFamily="34" charset="0"/>
                <a:cs typeface="Calibri"/>
              </a:rPr>
              <a:t>3</a:t>
            </a:r>
            <a:endParaRPr dirty="0">
              <a:latin typeface="Calibri" panose="020F0502020204030204" pitchFamily="34" charset="0"/>
            </a:endParaRPr>
          </a:p>
        </p:txBody>
      </p:sp>
      <p:sp>
        <p:nvSpPr>
          <p:cNvPr id="19" name="Ellipse 18"/>
          <p:cNvSpPr>
            <a:spLocks noGrp="1" noRot="1" noMove="1" noResize="1" noEditPoints="1" noAdjustHandles="1" noChangeArrowheads="1" noChangeShapeType="1"/>
          </p:cNvSpPr>
          <p:nvPr/>
        </p:nvSpPr>
        <p:spPr bwMode="auto">
          <a:xfrm>
            <a:off x="8942269" y="3880579"/>
            <a:ext cx="349322" cy="365125"/>
          </a:xfrm>
          <a:prstGeom prst="ellipse">
            <a:avLst/>
          </a:prstGeom>
          <a:solidFill>
            <a:srgbClr val="F03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200" b="1" dirty="0">
                <a:latin typeface="Calibri" panose="020F0502020204030204" pitchFamily="34" charset="0"/>
                <a:cs typeface="Calibri"/>
              </a:rPr>
              <a:t>4</a:t>
            </a:r>
            <a:endParaRPr dirty="0">
              <a:latin typeface="Calibri" panose="020F0502020204030204" pitchFamily="34" charset="0"/>
            </a:endParaRPr>
          </a:p>
        </p:txBody>
      </p:sp>
      <p:sp>
        <p:nvSpPr>
          <p:cNvPr id="20" name="Ellipse 19"/>
          <p:cNvSpPr>
            <a:spLocks noGrp="1" noRot="1" noMove="1" noResize="1" noEditPoints="1" noAdjustHandles="1" noChangeArrowheads="1" noChangeShapeType="1"/>
          </p:cNvSpPr>
          <p:nvPr/>
        </p:nvSpPr>
        <p:spPr bwMode="auto">
          <a:xfrm>
            <a:off x="8942269" y="4808642"/>
            <a:ext cx="349322" cy="365125"/>
          </a:xfrm>
          <a:prstGeom prst="ellipse">
            <a:avLst/>
          </a:prstGeom>
          <a:solidFill>
            <a:srgbClr val="F03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200" b="1" dirty="0">
                <a:latin typeface="Calibri" panose="020F0502020204030204" pitchFamily="34" charset="0"/>
                <a:cs typeface="Calibri"/>
              </a:rPr>
              <a:t>5</a:t>
            </a:r>
            <a:endParaRPr dirty="0">
              <a:latin typeface="Calibri" panose="020F0502020204030204" pitchFamily="34" charset="0"/>
            </a:endParaRPr>
          </a:p>
        </p:txBody>
      </p:sp>
      <p:sp>
        <p:nvSpPr>
          <p:cNvPr id="21" name="Ellipse 20"/>
          <p:cNvSpPr>
            <a:spLocks noGrp="1" noRot="1" noMove="1" noResize="1" noEditPoints="1" noAdjustHandles="1" noChangeArrowheads="1" noChangeShapeType="1"/>
          </p:cNvSpPr>
          <p:nvPr/>
        </p:nvSpPr>
        <p:spPr bwMode="auto">
          <a:xfrm>
            <a:off x="8942269" y="5723024"/>
            <a:ext cx="349322" cy="365125"/>
          </a:xfrm>
          <a:prstGeom prst="ellipse">
            <a:avLst/>
          </a:prstGeom>
          <a:solidFill>
            <a:srgbClr val="F03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200" b="1" dirty="0">
                <a:latin typeface="Calibri" panose="020F0502020204030204" pitchFamily="34" charset="0"/>
                <a:cs typeface="Calibri"/>
              </a:rPr>
              <a:t>6</a:t>
            </a:r>
            <a:endParaRPr dirty="0">
              <a:latin typeface="Calibri" panose="020F0502020204030204" pitchFamily="34" charset="0"/>
            </a:endParaRPr>
          </a:p>
        </p:txBody>
      </p:sp>
      <p:pic>
        <p:nvPicPr>
          <p:cNvPr id="10" name="Inhaltsplatzhalter 9" descr="Ein Bild, das Diagramm enthält.&#10;&#10;Automatisch generierte Beschreibung">
            <a:extLst>
              <a:ext uri="{FF2B5EF4-FFF2-40B4-BE49-F238E27FC236}">
                <a16:creationId xmlns:a16="http://schemas.microsoft.com/office/drawing/2014/main" id="{EDF78B6B-F48B-A3E3-DCED-C8CE2820ED5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83432" y="1589633"/>
            <a:ext cx="7723546" cy="458907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9</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Basiswissen PV-Anlage</a:t>
            </a:r>
            <a:endParaRPr/>
          </a:p>
        </p:txBody>
      </p:sp>
      <p:sp>
        <p:nvSpPr>
          <p:cNvPr id="2" name="Titel 1"/>
          <p:cNvSpPr>
            <a:spLocks noGrp="1"/>
          </p:cNvSpPr>
          <p:nvPr>
            <p:ph type="title"/>
          </p:nvPr>
        </p:nvSpPr>
        <p:spPr bwMode="auto"/>
        <p:txBody>
          <a:bodyPr/>
          <a:lstStyle/>
          <a:p>
            <a:pPr>
              <a:defRPr/>
            </a:pPr>
            <a:r>
              <a:rPr lang="de-DE">
                <a:solidFill>
                  <a:srgbClr val="5723B8"/>
                </a:solidFill>
              </a:rPr>
              <a:t>Solarmodule</a:t>
            </a:r>
            <a:endParaRPr/>
          </a:p>
        </p:txBody>
      </p:sp>
      <p:sp>
        <p:nvSpPr>
          <p:cNvPr id="5" name="Inhaltsplatzhalter 4"/>
          <p:cNvSpPr>
            <a:spLocks noGrp="1"/>
          </p:cNvSpPr>
          <p:nvPr>
            <p:ph idx="1"/>
          </p:nvPr>
        </p:nvSpPr>
        <p:spPr bwMode="auto">
          <a:xfrm>
            <a:off x="767408" y="1590184"/>
            <a:ext cx="7567614" cy="4935160"/>
          </a:xfrm>
        </p:spPr>
        <p:txBody>
          <a:bodyPr>
            <a:normAutofit fontScale="92500" lnSpcReduction="20000"/>
          </a:bodyPr>
          <a:lstStyle/>
          <a:p>
            <a:pPr>
              <a:lnSpc>
                <a:spcPct val="110000"/>
              </a:lnSpc>
              <a:defRPr/>
            </a:pPr>
            <a:r>
              <a:rPr lang="de-DE" sz="2400" dirty="0"/>
              <a:t>Typische Größe: 1,5-2 m</a:t>
            </a:r>
            <a:r>
              <a:rPr lang="de-DE" sz="2400" baseline="30000" dirty="0"/>
              <a:t>2</a:t>
            </a:r>
          </a:p>
          <a:p>
            <a:pPr>
              <a:lnSpc>
                <a:spcPct val="120000"/>
              </a:lnSpc>
              <a:defRPr/>
            </a:pPr>
            <a:r>
              <a:rPr lang="de-DE" sz="2400" dirty="0"/>
              <a:t>Benötigte Fläche:  	Schrägdach ca. 5m² und 					Flachdach ca. 8-10 m² je kWp</a:t>
            </a:r>
          </a:p>
          <a:p>
            <a:pPr>
              <a:lnSpc>
                <a:spcPct val="120000"/>
              </a:lnSpc>
              <a:defRPr/>
            </a:pPr>
            <a:r>
              <a:rPr lang="de-DE" sz="2400" dirty="0"/>
              <a:t>Typische Leistung: 	oft </a:t>
            </a:r>
            <a:r>
              <a:rPr lang="de-DE" sz="2400"/>
              <a:t>zwischen 390 </a:t>
            </a:r>
            <a:r>
              <a:rPr lang="de-DE" sz="2400" dirty="0"/>
              <a:t>- 430 Watt</a:t>
            </a:r>
            <a:endParaRPr dirty="0"/>
          </a:p>
          <a:p>
            <a:pPr>
              <a:lnSpc>
                <a:spcPct val="110000"/>
              </a:lnSpc>
              <a:defRPr/>
            </a:pPr>
            <a:r>
              <a:rPr lang="de-DE" sz="2400" dirty="0"/>
              <a:t>3 Typen von Zellen:</a:t>
            </a:r>
            <a:br>
              <a:rPr lang="de-DE" sz="2400" dirty="0"/>
            </a:br>
            <a:r>
              <a:rPr lang="de-DE" sz="2400" dirty="0"/>
              <a:t>- Monokristalline Zellen (schwarz)</a:t>
            </a:r>
            <a:br>
              <a:rPr lang="de-DE" sz="2400" dirty="0"/>
            </a:br>
            <a:r>
              <a:rPr lang="de-DE" sz="2400" dirty="0"/>
              <a:t>- Polykristalline Zellen (blau-schimmernd)</a:t>
            </a:r>
            <a:br>
              <a:rPr lang="de-DE" sz="2400" dirty="0"/>
            </a:br>
            <a:r>
              <a:rPr lang="de-DE" sz="2400" dirty="0"/>
              <a:t>- amorphe Zellen (dunkelblau)</a:t>
            </a:r>
            <a:endParaRPr sz="2400" dirty="0"/>
          </a:p>
          <a:p>
            <a:pPr>
              <a:lnSpc>
                <a:spcPct val="110000"/>
              </a:lnSpc>
              <a:defRPr/>
            </a:pPr>
            <a:r>
              <a:rPr lang="de-DE" sz="2400" dirty="0"/>
              <a:t>Rückseite aus </a:t>
            </a:r>
            <a:br>
              <a:rPr lang="de-DE" sz="2400" dirty="0"/>
            </a:br>
            <a:r>
              <a:rPr lang="de-DE" sz="2400" dirty="0"/>
              <a:t>- Glas: längere Lebensdauer</a:t>
            </a:r>
            <a:br>
              <a:rPr lang="de-DE" sz="2400" dirty="0"/>
            </a:br>
            <a:r>
              <a:rPr lang="de-DE" sz="2400" dirty="0"/>
              <a:t>- Folie: billiger</a:t>
            </a:r>
            <a:endParaRPr sz="2400" dirty="0"/>
          </a:p>
          <a:p>
            <a:pPr>
              <a:lnSpc>
                <a:spcPct val="110000"/>
              </a:lnSpc>
              <a:defRPr/>
            </a:pPr>
            <a:r>
              <a:rPr lang="de-DE" sz="2400" dirty="0"/>
              <a:t>Energie-Rücklauf-Zeit eines Moduls:                            </a:t>
            </a:r>
          </a:p>
          <a:p>
            <a:pPr lvl="1">
              <a:lnSpc>
                <a:spcPct val="110000"/>
              </a:lnSpc>
              <a:defRPr/>
            </a:pPr>
            <a:r>
              <a:rPr lang="de-DE" dirty="0"/>
              <a:t>Heutzutage 1-2 Jahre</a:t>
            </a:r>
            <a:endParaRPr dirty="0"/>
          </a:p>
        </p:txBody>
      </p:sp>
      <p:pic>
        <p:nvPicPr>
          <p:cNvPr id="7" name="Grafik 6" descr="Grosshau2b.jpg"/>
          <p:cNvPicPr>
            <a:picLocks noChangeAspect="1"/>
          </p:cNvPicPr>
          <p:nvPr/>
        </p:nvPicPr>
        <p:blipFill>
          <a:blip r:embed="rId3" cstate="email">
            <a:extLst>
              <a:ext uri="{28A0092B-C50C-407E-A947-70E740481C1C}">
                <a14:useLocalDpi xmlns:a14="http://schemas.microsoft.com/office/drawing/2010/main"/>
              </a:ext>
            </a:extLst>
          </a:blip>
          <a:srcRect/>
          <a:stretch/>
        </p:blipFill>
        <p:spPr bwMode="auto">
          <a:xfrm>
            <a:off x="8342215" y="1674550"/>
            <a:ext cx="2738030" cy="3017370"/>
          </a:xfrm>
          <a:prstGeom prst="rect">
            <a:avLst/>
          </a:prstGeom>
          <a:noFill/>
          <a:ln>
            <a:noFill/>
          </a:ln>
        </p:spPr>
      </p:pic>
      <p:sp>
        <p:nvSpPr>
          <p:cNvPr id="6" name="Textfeld 5"/>
          <p:cNvSpPr txBox="1"/>
          <p:nvPr/>
        </p:nvSpPr>
        <p:spPr bwMode="auto">
          <a:xfrm>
            <a:off x="8256241" y="4849297"/>
            <a:ext cx="3168351" cy="1477328"/>
          </a:xfrm>
          <a:prstGeom prst="rect">
            <a:avLst/>
          </a:prstGeom>
          <a:noFill/>
        </p:spPr>
        <p:txBody>
          <a:bodyPr wrap="square" rtlCol="0">
            <a:spAutoFit/>
          </a:bodyPr>
          <a:lstStyle/>
          <a:p>
            <a:pPr>
              <a:defRPr/>
            </a:pPr>
            <a:r>
              <a:rPr lang="de-DE" dirty="0">
                <a:latin typeface="Calibri" panose="020F0502020204030204" pitchFamily="34" charset="0"/>
              </a:rPr>
              <a:t>Hier: Halbzellen-Modul</a:t>
            </a:r>
            <a:endParaRPr sz="2400" dirty="0">
              <a:latin typeface="Calibri" panose="020F0502020204030204" pitchFamily="34" charset="0"/>
            </a:endParaRPr>
          </a:p>
          <a:p>
            <a:pPr marL="285750" indent="-285750">
              <a:buFont typeface="Arial"/>
              <a:buChar char="•"/>
              <a:defRPr/>
            </a:pPr>
            <a:r>
              <a:rPr lang="de-DE" dirty="0">
                <a:latin typeface="Calibri" panose="020F0502020204030204" pitchFamily="34" charset="0"/>
              </a:rPr>
              <a:t>besserer Wirkungsgrad</a:t>
            </a:r>
            <a:endParaRPr sz="2400" dirty="0">
              <a:latin typeface="Calibri" panose="020F0502020204030204" pitchFamily="34" charset="0"/>
            </a:endParaRPr>
          </a:p>
          <a:p>
            <a:pPr marL="285750" indent="-285750">
              <a:buFont typeface="Arial"/>
              <a:buChar char="•"/>
              <a:defRPr/>
            </a:pPr>
            <a:r>
              <a:rPr lang="de-DE" dirty="0">
                <a:latin typeface="Calibri" panose="020F0502020204030204" pitchFamily="34" charset="0"/>
              </a:rPr>
              <a:t>bei Teil-Verschattung geringere Auswirkung auf den Ertrag</a:t>
            </a:r>
            <a:endParaRPr lang="de-DE" b="1" dirty="0">
              <a:solidFill>
                <a:srgbClr val="FF0000"/>
              </a:solidFill>
              <a:latin typeface="Calibri" panose="020F0502020204030204" pitchFamily="34" charset="0"/>
            </a:endParaRPr>
          </a:p>
        </p:txBody>
      </p:sp>
      <p:sp>
        <p:nvSpPr>
          <p:cNvPr id="9" name="Textfeld 9"/>
          <p:cNvSpPr txBox="1">
            <a:spLocks noChangeArrowheads="1"/>
          </p:cNvSpPr>
          <p:nvPr/>
        </p:nvSpPr>
        <p:spPr bwMode="auto">
          <a:xfrm>
            <a:off x="10596742" y="6415801"/>
            <a:ext cx="1534222"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75000"/>
                  </a:schemeClr>
                </a:solidFill>
                <a:latin typeface="Calibri" panose="020F0502020204030204" pitchFamily="34" charset="0"/>
                <a:ea typeface="ＭＳ Ｐゴシック"/>
              </a:rPr>
              <a:t>Foto: Ulrich </a:t>
            </a:r>
            <a:r>
              <a:rPr lang="de-DE" sz="1000" dirty="0" err="1">
                <a:solidFill>
                  <a:schemeClr val="bg1">
                    <a:lumMod val="75000"/>
                  </a:schemeClr>
                </a:solidFill>
                <a:latin typeface="Calibri" panose="020F0502020204030204" pitchFamily="34" charset="0"/>
                <a:ea typeface="ＭＳ Ｐゴシック"/>
              </a:rPr>
              <a:t>Böke</a:t>
            </a:r>
            <a:endParaRPr lang="de-DE" sz="1000" b="1" dirty="0">
              <a:solidFill>
                <a:schemeClr val="bg1">
                  <a:lumMod val="75000"/>
                </a:schemeClr>
              </a:solidFill>
              <a:latin typeface="Calibri" panose="020F0502020204030204" pitchFamily="34" charset="0"/>
              <a:ea typeface="ＭＳ Ｐゴシック"/>
            </a:endParaRPr>
          </a:p>
        </p:txBody>
      </p:sp>
      <p:sp>
        <p:nvSpPr>
          <p:cNvPr id="8" name="Textfeld 7"/>
          <p:cNvSpPr txBox="1"/>
          <p:nvPr/>
        </p:nvSpPr>
        <p:spPr bwMode="auto">
          <a:xfrm>
            <a:off x="6672064" y="733407"/>
            <a:ext cx="4608512" cy="707886"/>
          </a:xfrm>
          <a:prstGeom prst="rect">
            <a:avLst/>
          </a:prstGeom>
          <a:noFill/>
        </p:spPr>
        <p:txBody>
          <a:bodyPr wrap="square" rtlCol="0">
            <a:spAutoFit/>
          </a:bodyPr>
          <a:lstStyle/>
          <a:p>
            <a:pPr algn="r">
              <a:defRPr/>
            </a:pPr>
            <a:r>
              <a:rPr lang="de-DE" sz="2000" i="1" dirty="0">
                <a:latin typeface="Calibri" panose="020F0502020204030204" pitchFamily="34" charset="0"/>
              </a:rPr>
              <a:t>Ein Solarmodul ist eine Anordnung mehrerer Solarzellen zu einer Einheit</a:t>
            </a:r>
            <a:endParaRPr dirty="0">
              <a:latin typeface="Calibri" panose="020F0502020204030204" pitchFamily="34" charset="0"/>
            </a:endParaRPr>
          </a:p>
        </p:txBody>
      </p:sp>
      <p:pic>
        <p:nvPicPr>
          <p:cNvPr id="12" name="Grafik 11" descr="Post-it-Notizen Silhouette"/>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6253552" y="601442"/>
            <a:ext cx="837023" cy="837023"/>
          </a:xfrm>
          <a:prstGeom prst="rect">
            <a:avLst/>
          </a:prstGeom>
        </p:spPr>
      </p:pic>
    </p:spTree>
  </p:cSld>
  <p:clrMapOvr>
    <a:masterClrMapping/>
  </p:clrMapOvr>
</p:sld>
</file>

<file path=ppt/theme/theme1.xml><?xml version="1.0" encoding="utf-8"?>
<a:theme xmlns:a="http://schemas.openxmlformats.org/drawingml/2006/main" name="Office">
  <a:themeElements>
    <a:clrScheme name="Benutzerdefiniert 9">
      <a:dk1>
        <a:srgbClr val="1C1C1C"/>
      </a:dk1>
      <a:lt1>
        <a:srgbClr val="FFFFFF"/>
      </a:lt1>
      <a:dk2>
        <a:srgbClr val="FFC00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1">
      <a:majorFont>
        <a:latin typeface="space grotesk"/>
        <a:ea typeface="Arial"/>
        <a:cs typeface="Arial"/>
      </a:majorFont>
      <a:minorFont>
        <a:latin typeface="space grotesk"/>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6837</Words>
  <Application>Microsoft Office PowerPoint</Application>
  <DocSecurity>0</DocSecurity>
  <PresentationFormat>Breitbild</PresentationFormat>
  <Paragraphs>977</Paragraphs>
  <Slides>67</Slides>
  <Notes>38</Notes>
  <HiddenSlides>2</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67</vt:i4>
      </vt:variant>
    </vt:vector>
  </HeadingPairs>
  <TitlesOfParts>
    <vt:vector size="74" baseType="lpstr">
      <vt:lpstr>Arial</vt:lpstr>
      <vt:lpstr>Calibri</vt:lpstr>
      <vt:lpstr>space grotesk</vt:lpstr>
      <vt:lpstr>Times New Roman</vt:lpstr>
      <vt:lpstr>Wingdings</vt:lpstr>
      <vt:lpstr>Office</vt:lpstr>
      <vt:lpstr>Acrobat Document</vt:lpstr>
      <vt:lpstr>PowerPoint-Präsentation</vt:lpstr>
      <vt:lpstr>Umgang mit dem Folienset – Version 04.12.2023</vt:lpstr>
      <vt:lpstr>Der Solarenergie-Förderverein Deutschland e. V. </vt:lpstr>
      <vt:lpstr>Übersicht</vt:lpstr>
      <vt:lpstr>Warum Photovoltaik?</vt:lpstr>
      <vt:lpstr>Packsdrauf - Dein Dach kann das auch!</vt:lpstr>
      <vt:lpstr>Basiswissen PV-Anlage</vt:lpstr>
      <vt:lpstr>Komponenten einer PV-Anlage - vereinfacht</vt:lpstr>
      <vt:lpstr>Solarmodule</vt:lpstr>
      <vt:lpstr>Wechselrichter</vt:lpstr>
      <vt:lpstr>Messung</vt:lpstr>
      <vt:lpstr>Neuerungen im Messtellenbetriebsgesetz 2023</vt:lpstr>
      <vt:lpstr>Dacheignung</vt:lpstr>
      <vt:lpstr>Ausrichtung und Verschattung</vt:lpstr>
      <vt:lpstr>Solarkataster</vt:lpstr>
      <vt:lpstr>Flachdächer</vt:lpstr>
      <vt:lpstr>Sonderfall: Stecker-Solargeräte  (Balkon-Solar)</vt:lpstr>
      <vt:lpstr>Stromerzeugung</vt:lpstr>
      <vt:lpstr>Monatliche Stromerzeugung einer 7,8 kWp Referenzanlage</vt:lpstr>
      <vt:lpstr>Ertragsdatenbank des SFV nutzen</vt:lpstr>
      <vt:lpstr>Richtige Auslegung der PV-Anlage</vt:lpstr>
      <vt:lpstr>Ertragsbeispiele verschiedener Jahre in Langerwehe</vt:lpstr>
      <vt:lpstr>Wirtschaftliche Betrachtung</vt:lpstr>
      <vt:lpstr>Typische Investitionskosten</vt:lpstr>
      <vt:lpstr>Einspeisevergütung: Erneuerbare Energien Gesetz (EEG)</vt:lpstr>
      <vt:lpstr>Einspeisevergütung nach EEG23</vt:lpstr>
      <vt:lpstr>Rentabilität selber bewerten – Beispiel I/III</vt:lpstr>
      <vt:lpstr>Rentabilität selber bewerten – Beispiel II/III</vt:lpstr>
      <vt:lpstr>Rentabilität selber bewerten – Beispiel III/III</vt:lpstr>
      <vt:lpstr>Förderprogramme</vt:lpstr>
      <vt:lpstr>KfW Förderprogramm: Solarstrom für Elektroautos</vt:lpstr>
      <vt:lpstr>Online-Tool zur Abschätzung des Eigenverbrauchs</vt:lpstr>
      <vt:lpstr>Nützliche Tipps zur  eigenen Anlage</vt:lpstr>
      <vt:lpstr>8 Schritte zur eigenen Anlage</vt:lpstr>
      <vt:lpstr>Angebote einholen: Gute Anfragen für Gute Angebote</vt:lpstr>
      <vt:lpstr>Modulpreise erreichen Tiefstwerte!</vt:lpstr>
      <vt:lpstr>Wie erkenne ich ein gutes Angebot?</vt:lpstr>
      <vt:lpstr>Steuerliche Behandlung</vt:lpstr>
      <vt:lpstr>Steuerliche Behandlung im Einzelfall prüfen</vt:lpstr>
      <vt:lpstr>Speicher und Notstrom</vt:lpstr>
      <vt:lpstr>Typische Investitionskosten - Speicher</vt:lpstr>
      <vt:lpstr>Dimensionierung des Speichers</vt:lpstr>
      <vt:lpstr>Batteriespeicher - Einspeisemanagement</vt:lpstr>
      <vt:lpstr>Sonderfall: Notstromversorgung</vt:lpstr>
      <vt:lpstr>PowerPoint-Präsentation</vt:lpstr>
      <vt:lpstr>Du bist bereit für Deine Solaranlage? Wir helfen Dir weiter!</vt:lpstr>
      <vt:lpstr>Das „kleine Solaranlagen 1x1“ des SFV</vt:lpstr>
      <vt:lpstr>Unterstützen und unterstützt werden</vt:lpstr>
      <vt:lpstr>Los geht‘s - wir packen es an!</vt:lpstr>
      <vt:lpstr>Anhang</vt:lpstr>
      <vt:lpstr>Neuerungen im EEG23 – was gilt wann?</vt:lpstr>
      <vt:lpstr>PowerPoint-Präsentation</vt:lpstr>
      <vt:lpstr>Liste mit Solarkatastern (Liste ist erweiterbar)</vt:lpstr>
      <vt:lpstr>Weitere informative Links</vt:lpstr>
      <vt:lpstr>Unterschied Stecker-Solargerät zu PV-Anlage</vt:lpstr>
      <vt:lpstr>PV-Ertrag in Abhängigkeit der Dachneigung und Ausrichtung</vt:lpstr>
      <vt:lpstr>Stecker-Solargeräte (Balkon-Solar)</vt:lpstr>
      <vt:lpstr>Stecker-Solargeräte (Balkon-Solar)</vt:lpstr>
      <vt:lpstr>Lastprofil</vt:lpstr>
      <vt:lpstr>Was bringt ein 300 W-Modul?</vt:lpstr>
      <vt:lpstr>Nutzen - Kosten - Beispielrechnung</vt:lpstr>
      <vt:lpstr>Photovoltaik vs. Solarthermie </vt:lpstr>
      <vt:lpstr>Komponenten einer PV-Anlage</vt:lpstr>
      <vt:lpstr>Speicher mit Hybrid-Wechselrichter</vt:lpstr>
      <vt:lpstr>Speicher mit Hybrid-Wechselrichter und Notstrom</vt:lpstr>
      <vt:lpstr>Speicher mit Hybrid-Wechselrichter und Inselbetrieb</vt:lpstr>
      <vt:lpstr>Speicher mit separatem Batterie-Wechselrichter</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Dein Dach kann das auch!</dc:title>
  <dc:creator>Mio</dc:creator>
  <cp:lastModifiedBy>Taalke Wolf</cp:lastModifiedBy>
  <cp:revision>170</cp:revision>
  <dcterms:created xsi:type="dcterms:W3CDTF">2022-06-27T09:32:07Z</dcterms:created>
  <dcterms:modified xsi:type="dcterms:W3CDTF">2023-12-07T08:51:36Z</dcterms:modified>
  <dc:identifier/>
  <dc:language/>
  <cp:version/>
</cp:coreProperties>
</file>